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0" r:id="rId5"/>
    <p:sldId id="262" r:id="rId6"/>
    <p:sldId id="263"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F7943-7636-41F0-887D-2FBB5DB6F542}" v="48" dt="2022-09-10T17:58:21.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A27-4712-C4FA-D35B-DD877F91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2F722-7600-0780-26FC-71191E17C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F41447-C462-7123-1112-20BF2C7C1D91}"/>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5" name="Footer Placeholder 4">
            <a:extLst>
              <a:ext uri="{FF2B5EF4-FFF2-40B4-BE49-F238E27FC236}">
                <a16:creationId xmlns:a16="http://schemas.microsoft.com/office/drawing/2014/main" id="{0B2F53E4-CE3F-75A9-C276-0D7DDBDE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2308A-793D-611A-B298-B77E4E83CF8A}"/>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118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B0D-C119-3316-67D5-A31B69C53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8C5D8-8906-E599-881B-688806DE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F827C-01F3-513F-E03F-D599D6F589D9}"/>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5" name="Footer Placeholder 4">
            <a:extLst>
              <a:ext uri="{FF2B5EF4-FFF2-40B4-BE49-F238E27FC236}">
                <a16:creationId xmlns:a16="http://schemas.microsoft.com/office/drawing/2014/main" id="{C1A5ECAD-7DA0-1A7A-A386-15E949E31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80789-AC06-56B2-B19E-C706A3FE9E8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0831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505B7-AD15-C77E-3169-F53995B22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9C65F-DB15-DB66-CB45-2BABA0C30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5A0C7-4D88-4BA9-E306-0D578277DAE2}"/>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5" name="Footer Placeholder 4">
            <a:extLst>
              <a:ext uri="{FF2B5EF4-FFF2-40B4-BE49-F238E27FC236}">
                <a16:creationId xmlns:a16="http://schemas.microsoft.com/office/drawing/2014/main" id="{FD41F7B2-ABDC-FF13-EC86-C6B24611B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C989A-F11A-E262-1AAE-BDC97904F7AE}"/>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0025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D76A-A2AD-B8CB-02CA-643E12E95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378D5-FB18-141F-9426-253F6895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86292-A88C-0E49-5FF4-CA0491D0F254}"/>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5" name="Footer Placeholder 4">
            <a:extLst>
              <a:ext uri="{FF2B5EF4-FFF2-40B4-BE49-F238E27FC236}">
                <a16:creationId xmlns:a16="http://schemas.microsoft.com/office/drawing/2014/main" id="{CBB02830-399E-7581-2166-1CD58CB4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C48E-F9EB-E3D7-A3BE-81F1415EF8C9}"/>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6701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81DD-48B6-360A-0518-81A17919F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2602B5-3170-B261-1C0A-4380A84E2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E7B92-E23D-1CF2-D974-77F446B95805}"/>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5" name="Footer Placeholder 4">
            <a:extLst>
              <a:ext uri="{FF2B5EF4-FFF2-40B4-BE49-F238E27FC236}">
                <a16:creationId xmlns:a16="http://schemas.microsoft.com/office/drawing/2014/main" id="{7512B9D8-A5E7-B4F4-957F-F6ABF014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55B3B-DCB4-2419-3C28-59C1684A0C30}"/>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650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8811-C782-944A-7D51-F6C9D8C4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31761-9B84-C96F-8160-FA0C0C44B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E8C458-E1F5-14EB-F16C-D58A40CC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14A80A-E1CB-D0EC-C7A1-478DF48F243E}"/>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6" name="Footer Placeholder 5">
            <a:extLst>
              <a:ext uri="{FF2B5EF4-FFF2-40B4-BE49-F238E27FC236}">
                <a16:creationId xmlns:a16="http://schemas.microsoft.com/office/drawing/2014/main" id="{3E24B3C3-2ADC-29CC-1525-C14A57680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5D7E2-3742-E011-865C-98FE6100F561}"/>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032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62EA-D832-895D-6F12-A27716ECF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EF0DC-4445-0944-3B8F-A9463840D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86143-1914-6169-9300-948CAC4D3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6D303D-D20F-4FCF-A2F3-6D8B17208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C1750-479D-6E6E-9238-F05827B94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AC957-BD34-9C91-CBFA-A1693C035218}"/>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8" name="Footer Placeholder 7">
            <a:extLst>
              <a:ext uri="{FF2B5EF4-FFF2-40B4-BE49-F238E27FC236}">
                <a16:creationId xmlns:a16="http://schemas.microsoft.com/office/drawing/2014/main" id="{B85021F5-CB28-64F2-B40B-AF1E196FB5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F04FA2-BB43-741E-E306-BFC4CAD64A72}"/>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9281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AC07-327F-E1FD-A553-CAC434DC0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7CD49D-8F76-5FAD-7019-75CD3868276D}"/>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4" name="Footer Placeholder 3">
            <a:extLst>
              <a:ext uri="{FF2B5EF4-FFF2-40B4-BE49-F238E27FC236}">
                <a16:creationId xmlns:a16="http://schemas.microsoft.com/office/drawing/2014/main" id="{470CA110-57D3-E6AA-BDA8-E4D71D201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1A691-78C8-00AB-493F-B043C47756F3}"/>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695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AD0FB-4C07-8122-C971-C85CC226A3F4}"/>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3" name="Footer Placeholder 2">
            <a:extLst>
              <a:ext uri="{FF2B5EF4-FFF2-40B4-BE49-F238E27FC236}">
                <a16:creationId xmlns:a16="http://schemas.microsoft.com/office/drawing/2014/main" id="{86D985DE-6174-CB37-484B-9BB76206E2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6403CC-2EFB-9B21-4664-99438C98588F}"/>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2988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37B1-7C8B-81B0-8108-D069B57B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965FA9-CCB3-6953-85CC-05AE0ECCA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1028A3-9290-5152-BAB4-16E1ABBD8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0A35E-D38E-CE61-75F5-BC6BA2902B1D}"/>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6" name="Footer Placeholder 5">
            <a:extLst>
              <a:ext uri="{FF2B5EF4-FFF2-40B4-BE49-F238E27FC236}">
                <a16:creationId xmlns:a16="http://schemas.microsoft.com/office/drawing/2014/main" id="{BBD4EFE4-0BFC-EC43-DA70-565017F56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44B7E-4644-0616-36CF-11ABB264DC9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4052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143D-DA03-59F3-CD6A-6797FB387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5889EA-E2B9-6535-9305-D2B1FF58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A1CE49-2EF5-99A2-5BC6-E6781203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40BD-CB6D-C349-ED1E-C3DF2DF73639}"/>
              </a:ext>
            </a:extLst>
          </p:cNvPr>
          <p:cNvSpPr>
            <a:spLocks noGrp="1"/>
          </p:cNvSpPr>
          <p:nvPr>
            <p:ph type="dt" sz="half" idx="10"/>
          </p:nvPr>
        </p:nvSpPr>
        <p:spPr/>
        <p:txBody>
          <a:bodyPr/>
          <a:lstStyle/>
          <a:p>
            <a:fld id="{C8D6A943-52AC-416E-A586-E079D5AFF485}" type="datetimeFigureOut">
              <a:rPr lang="en-IN" smtClean="0"/>
              <a:t>19-10-2022</a:t>
            </a:fld>
            <a:endParaRPr lang="en-IN"/>
          </a:p>
        </p:txBody>
      </p:sp>
      <p:sp>
        <p:nvSpPr>
          <p:cNvPr id="6" name="Footer Placeholder 5">
            <a:extLst>
              <a:ext uri="{FF2B5EF4-FFF2-40B4-BE49-F238E27FC236}">
                <a16:creationId xmlns:a16="http://schemas.microsoft.com/office/drawing/2014/main" id="{50ABB929-3684-0707-08CC-DFD61BF6F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E8D3B-18B6-06DA-A27F-AFA9F6B49C4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9961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8B67C-68D3-FF14-5E9F-54D22419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34027-2B2F-64C1-5BC0-87F02A4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1F32-110C-9267-7F1E-05AB2DC3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19-10-2022</a:t>
            </a:fld>
            <a:endParaRPr lang="en-IN"/>
          </a:p>
        </p:txBody>
      </p:sp>
      <p:sp>
        <p:nvSpPr>
          <p:cNvPr id="5" name="Footer Placeholder 4">
            <a:extLst>
              <a:ext uri="{FF2B5EF4-FFF2-40B4-BE49-F238E27FC236}">
                <a16:creationId xmlns:a16="http://schemas.microsoft.com/office/drawing/2014/main" id="{9F56D0C6-AD26-0D6E-D441-11F9A0022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22DC5-220B-3527-FE4F-55F700077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extLst>
      <p:ext uri="{BB962C8B-B14F-4D97-AF65-F5344CB8AC3E}">
        <p14:creationId xmlns:p14="http://schemas.microsoft.com/office/powerpoint/2010/main" val="14254071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10CE-69BB-DD9E-0BDE-F88300DB8E1B}"/>
              </a:ext>
            </a:extLst>
          </p:cNvPr>
          <p:cNvSpPr>
            <a:spLocks noGrp="1"/>
          </p:cNvSpPr>
          <p:nvPr>
            <p:ph type="ctrTitle"/>
          </p:nvPr>
        </p:nvSpPr>
        <p:spPr>
          <a:xfrm>
            <a:off x="1309396" y="671804"/>
            <a:ext cx="9144000" cy="878729"/>
          </a:xfrm>
        </p:spPr>
        <p:txBody>
          <a:bodyPr>
            <a:normAutofit/>
          </a:bodyPr>
          <a:lstStyle/>
          <a:p>
            <a:r>
              <a:rPr lang="en-IN" sz="4000" b="1"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id="{1CE25E4C-B748-FBE1-A3AA-99600AB90DF5}"/>
              </a:ext>
            </a:extLst>
          </p:cNvPr>
          <p:cNvSpPr>
            <a:spLocks noGrp="1"/>
          </p:cNvSpPr>
          <p:nvPr>
            <p:ph type="subTitle" idx="1"/>
          </p:nvPr>
        </p:nvSpPr>
        <p:spPr>
          <a:xfrm>
            <a:off x="1278294" y="1866547"/>
            <a:ext cx="9818914" cy="3909102"/>
          </a:xfrm>
        </p:spPr>
        <p:txBody>
          <a:bodyPr>
            <a:noAutofit/>
          </a:bodyPr>
          <a:lstStyle/>
          <a:p>
            <a:r>
              <a:rPr lang="en-IN" sz="1800" b="1" dirty="0">
                <a:latin typeface="Arial" panose="020B0604020202020204" pitchFamily="34" charset="0"/>
                <a:cs typeface="Arial" panose="020B0604020202020204" pitchFamily="34" charset="0"/>
              </a:rPr>
              <a:t>STATISTICAL MACHINE LEARNING APPROACHES TO LIVER DISEASE PREDICATION</a:t>
            </a:r>
          </a:p>
          <a:p>
            <a:r>
              <a:rPr lang="en-IN" sz="1800" dirty="0"/>
              <a:t>Batch No : B10-4A6E</a:t>
            </a:r>
          </a:p>
          <a:p>
            <a:pPr algn="l"/>
            <a:r>
              <a:rPr lang="en-IN" sz="1800" dirty="0"/>
              <a:t>COLLEGE		 :  VARUVAN VADIVELAN INSTITUTE OF TECHNOLOGY</a:t>
            </a:r>
          </a:p>
          <a:p>
            <a:pPr algn="l"/>
            <a:r>
              <a:rPr lang="en-IN" sz="1800" dirty="0"/>
              <a:t>DEPARTMENT	 :  Computer Science </a:t>
            </a:r>
          </a:p>
          <a:p>
            <a:pPr algn="l"/>
            <a:endParaRPr lang="en-IN" sz="1800" dirty="0"/>
          </a:p>
          <a:p>
            <a:pPr algn="l"/>
            <a:r>
              <a:rPr lang="en-IN" sz="1800" dirty="0"/>
              <a:t>		</a:t>
            </a:r>
            <a:r>
              <a:rPr lang="en-IN" sz="2000" b="1" dirty="0">
                <a:latin typeface="Arial" panose="020B0604020202020204" pitchFamily="34" charset="0"/>
                <a:cs typeface="Arial" panose="020B0604020202020204" pitchFamily="34" charset="0"/>
              </a:rPr>
              <a:t>Team Members</a:t>
            </a:r>
            <a:endParaRPr lang="en-IN" sz="1800" b="1" dirty="0">
              <a:latin typeface="Arial" panose="020B0604020202020204" pitchFamily="34" charset="0"/>
              <a:cs typeface="Arial" panose="020B0604020202020204" pitchFamily="34" charset="0"/>
            </a:endParaRPr>
          </a:p>
          <a:p>
            <a:pPr algn="l"/>
            <a:r>
              <a:rPr lang="en-IN" sz="1800" dirty="0"/>
              <a:t>				K. </a:t>
            </a:r>
            <a:r>
              <a:rPr lang="en-IN" sz="1800" dirty="0" err="1"/>
              <a:t>Kasiprasath</a:t>
            </a:r>
            <a:endParaRPr lang="en-IN" sz="1800" dirty="0"/>
          </a:p>
          <a:p>
            <a:pPr algn="l"/>
            <a:r>
              <a:rPr lang="en-IN" sz="1800" dirty="0"/>
              <a:t>				M. </a:t>
            </a:r>
            <a:r>
              <a:rPr lang="en-IN" sz="1800" dirty="0" err="1"/>
              <a:t>Sathiyanathan</a:t>
            </a:r>
            <a:endParaRPr lang="en-IN" sz="1800" dirty="0"/>
          </a:p>
          <a:p>
            <a:pPr algn="l"/>
            <a:r>
              <a:rPr lang="en-IN" sz="1800" dirty="0"/>
              <a:t>				M. </a:t>
            </a:r>
            <a:r>
              <a:rPr lang="en-IN" sz="1800" dirty="0" err="1"/>
              <a:t>Hemachandran</a:t>
            </a:r>
            <a:endParaRPr lang="en-IN" sz="1800" dirty="0"/>
          </a:p>
          <a:p>
            <a:pPr algn="l"/>
            <a:r>
              <a:rPr lang="en-IN" sz="1800" dirty="0"/>
              <a:t>				D. Manikandan</a:t>
            </a:r>
          </a:p>
        </p:txBody>
      </p:sp>
    </p:spTree>
    <p:extLst>
      <p:ext uri="{BB962C8B-B14F-4D97-AF65-F5344CB8AC3E}">
        <p14:creationId xmlns:p14="http://schemas.microsoft.com/office/powerpoint/2010/main" val="397216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2911603066"/>
              </p:ext>
            </p:extLst>
          </p:nvPr>
        </p:nvGraphicFramePr>
        <p:xfrm>
          <a:off x="287694" y="746450"/>
          <a:ext cx="11616611" cy="4823925"/>
        </p:xfrm>
        <a:graphic>
          <a:graphicData uri="http://schemas.openxmlformats.org/drawingml/2006/table">
            <a:tbl>
              <a:tblPr firstRow="1" bandRow="1">
                <a:tableStyleId>{5940675A-B579-460E-94D1-54222C63F5DA}</a:tableStyleId>
              </a:tblPr>
              <a:tblGrid>
                <a:gridCol w="956628">
                  <a:extLst>
                    <a:ext uri="{9D8B030D-6E8A-4147-A177-3AD203B41FA5}">
                      <a16:colId xmlns:a16="http://schemas.microsoft.com/office/drawing/2014/main" val="3735196923"/>
                    </a:ext>
                  </a:extLst>
                </a:gridCol>
                <a:gridCol w="2061463">
                  <a:extLst>
                    <a:ext uri="{9D8B030D-6E8A-4147-A177-3AD203B41FA5}">
                      <a16:colId xmlns:a16="http://schemas.microsoft.com/office/drawing/2014/main" val="1542376097"/>
                    </a:ext>
                  </a:extLst>
                </a:gridCol>
                <a:gridCol w="1981462">
                  <a:extLst>
                    <a:ext uri="{9D8B030D-6E8A-4147-A177-3AD203B41FA5}">
                      <a16:colId xmlns:a16="http://schemas.microsoft.com/office/drawing/2014/main" val="97313804"/>
                    </a:ext>
                  </a:extLst>
                </a:gridCol>
                <a:gridCol w="2127261">
                  <a:extLst>
                    <a:ext uri="{9D8B030D-6E8A-4147-A177-3AD203B41FA5}">
                      <a16:colId xmlns:a16="http://schemas.microsoft.com/office/drawing/2014/main" val="3912210627"/>
                    </a:ext>
                  </a:extLst>
                </a:gridCol>
                <a:gridCol w="2090618">
                  <a:extLst>
                    <a:ext uri="{9D8B030D-6E8A-4147-A177-3AD203B41FA5}">
                      <a16:colId xmlns:a16="http://schemas.microsoft.com/office/drawing/2014/main" val="1363735208"/>
                    </a:ext>
                  </a:extLst>
                </a:gridCol>
                <a:gridCol w="2399179">
                  <a:extLst>
                    <a:ext uri="{9D8B030D-6E8A-4147-A177-3AD203B41FA5}">
                      <a16:colId xmlns:a16="http://schemas.microsoft.com/office/drawing/2014/main" val="2401886736"/>
                    </a:ext>
                  </a:extLst>
                </a:gridCol>
              </a:tblGrid>
              <a:tr h="79250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4031423">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Prediction of liver Diseases by using Few Machine Learning based approaches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machine learning techniques have widely been used in medical science for assuring accuracy. classification algorithms are applied to the original liver patient datasets collected from the UCI repository. Then we analyzed features and tweaked to improve the performance of our predictor and made a comparative analysis among the classifiers. We examined that, KNN algorithm outperformed all other techniques with feature selection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Random Forest ,  Perceptron ,Decision Tree classifier,(KNN),Support Vector Machine(SVM).</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Machine Learning</a:t>
                      </a:r>
                      <a:r>
                        <a:rPr lang="en-IN"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Artificial </a:t>
                      </a:r>
                      <a:r>
                        <a:rPr lang="en-IN" sz="1200" dirty="0" err="1">
                          <a:latin typeface="Times New Roman" panose="02020603050405020304" pitchFamily="18" charset="0"/>
                          <a:cs typeface="Times New Roman" panose="02020603050405020304" pitchFamily="18" charset="0"/>
                        </a:rPr>
                        <a:t>Intelligience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Data statistics,</a:t>
                      </a:r>
                    </a:p>
                    <a:p>
                      <a:r>
                        <a:rPr lang="en-IN" sz="1200"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algorithms can be implemented for other diseases like diabetic and cardiac prediction /Have less accuracy than we expect . Inclusion of deep learning methods may improve the results.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417937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1254718279"/>
              </p:ext>
            </p:extLst>
          </p:nvPr>
        </p:nvGraphicFramePr>
        <p:xfrm>
          <a:off x="789271" y="596766"/>
          <a:ext cx="11163245" cy="5290619"/>
        </p:xfrm>
        <a:graphic>
          <a:graphicData uri="http://schemas.openxmlformats.org/drawingml/2006/table">
            <a:tbl>
              <a:tblPr firstRow="1" bandRow="1">
                <a:tableStyleId>{5940675A-B579-460E-94D1-54222C63F5DA}</a:tableStyleId>
              </a:tblPr>
              <a:tblGrid>
                <a:gridCol w="913718">
                  <a:extLst>
                    <a:ext uri="{9D8B030D-6E8A-4147-A177-3AD203B41FA5}">
                      <a16:colId xmlns:a16="http://schemas.microsoft.com/office/drawing/2014/main" val="3735196923"/>
                    </a:ext>
                  </a:extLst>
                </a:gridCol>
                <a:gridCol w="2807363">
                  <a:extLst>
                    <a:ext uri="{9D8B030D-6E8A-4147-A177-3AD203B41FA5}">
                      <a16:colId xmlns:a16="http://schemas.microsoft.com/office/drawing/2014/main" val="1542376097"/>
                    </a:ext>
                  </a:extLst>
                </a:gridCol>
                <a:gridCol w="1860541">
                  <a:extLst>
                    <a:ext uri="{9D8B030D-6E8A-4147-A177-3AD203B41FA5}">
                      <a16:colId xmlns:a16="http://schemas.microsoft.com/office/drawing/2014/main" val="97313804"/>
                    </a:ext>
                  </a:extLst>
                </a:gridCol>
                <a:gridCol w="2103577">
                  <a:extLst>
                    <a:ext uri="{9D8B030D-6E8A-4147-A177-3AD203B41FA5}">
                      <a16:colId xmlns:a16="http://schemas.microsoft.com/office/drawing/2014/main" val="3912210627"/>
                    </a:ext>
                  </a:extLst>
                </a:gridCol>
                <a:gridCol w="1617505">
                  <a:extLst>
                    <a:ext uri="{9D8B030D-6E8A-4147-A177-3AD203B41FA5}">
                      <a16:colId xmlns:a16="http://schemas.microsoft.com/office/drawing/2014/main" val="1363735208"/>
                    </a:ext>
                  </a:extLst>
                </a:gridCol>
                <a:gridCol w="1860541">
                  <a:extLst>
                    <a:ext uri="{9D8B030D-6E8A-4147-A177-3AD203B41FA5}">
                      <a16:colId xmlns:a16="http://schemas.microsoft.com/office/drawing/2014/main" val="2401886736"/>
                    </a:ext>
                  </a:extLst>
                </a:gridCol>
              </a:tblGrid>
              <a:tr h="806594">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3979979">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Liver Disease Prediction by Using Different Decision Tree Techniques 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research work explores the early prediction of liver disease using various decision tree techniques. The liver disease dataset which is select for this study is consisting of attributes like total bilirubin, direct bilirubin, age, gender, total proteins, albumin and globulin ratio. The main purpose of this work is to calculate the performance of various decision tree techniques. The analysis proves that Decision Stump provides the highest accuracy than other techniques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J48, LMT, Random Forest, Random tree, </a:t>
                      </a:r>
                      <a:r>
                        <a:rPr lang="en-US" sz="1200" dirty="0" err="1">
                          <a:latin typeface="Times New Roman" panose="02020603050405020304" pitchFamily="18" charset="0"/>
                          <a:cs typeface="Times New Roman" panose="02020603050405020304" pitchFamily="18" charset="0"/>
                        </a:rPr>
                        <a:t>REPTree</a:t>
                      </a:r>
                      <a:r>
                        <a:rPr lang="en-US" sz="1200" dirty="0">
                          <a:latin typeface="Times New Roman" panose="02020603050405020304" pitchFamily="18" charset="0"/>
                          <a:cs typeface="Times New Roman" panose="02020603050405020304" pitchFamily="18" charset="0"/>
                        </a:rPr>
                        <a:t>, Decision Stump, and </a:t>
                      </a:r>
                      <a:r>
                        <a:rPr lang="en-US" sz="1200" dirty="0" err="1">
                          <a:latin typeface="Times New Roman" panose="02020603050405020304" pitchFamily="18" charset="0"/>
                          <a:cs typeface="Times New Roman" panose="02020603050405020304" pitchFamily="18" charset="0"/>
                        </a:rPr>
                        <a:t>Hoeffding</a:t>
                      </a:r>
                      <a:r>
                        <a:rPr lang="en-US" sz="1200" dirty="0">
                          <a:latin typeface="Times New Roman" panose="02020603050405020304" pitchFamily="18" charset="0"/>
                          <a:cs typeface="Times New Roman" panose="02020603050405020304" pitchFamily="18" charset="0"/>
                        </a:rPr>
                        <a:t> Tree.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Machine Learning,</a:t>
                      </a:r>
                    </a:p>
                    <a:p>
                      <a:r>
                        <a:rPr lang="en-IN" sz="1200" dirty="0">
                          <a:latin typeface="Times New Roman" panose="02020603050405020304" pitchFamily="18" charset="0"/>
                          <a:cs typeface="Times New Roman" panose="02020603050405020304" pitchFamily="18" charset="0"/>
                        </a:rPr>
                        <a:t>Artificial </a:t>
                      </a:r>
                      <a:r>
                        <a:rPr lang="en-IN" sz="1200" dirty="0" err="1">
                          <a:latin typeface="Times New Roman" panose="02020603050405020304" pitchFamily="18" charset="0"/>
                          <a:cs typeface="Times New Roman" panose="02020603050405020304" pitchFamily="18" charset="0"/>
                        </a:rPr>
                        <a:t>Intelligience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Data statistics,</a:t>
                      </a:r>
                    </a:p>
                    <a:p>
                      <a:r>
                        <a:rPr lang="en-IN" sz="1200" dirty="0">
                          <a:latin typeface="Times New Roman" panose="02020603050405020304" pitchFamily="18" charset="0"/>
                          <a:cs typeface="Times New Roman" panose="02020603050405020304" pitchFamily="18" charset="0"/>
                        </a:rPr>
                        <a:t>python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By using this techniques we can predict the liver disease at an earlier stage . These algorithms gives various result based on accuracy , precision , recall , mean absolute error , Runtime achieved accuracy 70.67%.</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8991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89B8FC-FBBD-AE6A-04DD-BB27A4E004C6}"/>
              </a:ext>
            </a:extLst>
          </p:cNvPr>
          <p:cNvGraphicFramePr>
            <a:graphicFrameLocks noGrp="1"/>
          </p:cNvGraphicFramePr>
          <p:nvPr>
            <p:ph idx="1"/>
            <p:extLst>
              <p:ext uri="{D42A27DB-BD31-4B8C-83A1-F6EECF244321}">
                <p14:modId xmlns:p14="http://schemas.microsoft.com/office/powerpoint/2010/main" val="2329305362"/>
              </p:ext>
            </p:extLst>
          </p:nvPr>
        </p:nvGraphicFramePr>
        <p:xfrm>
          <a:off x="789271" y="596766"/>
          <a:ext cx="10905425" cy="5634382"/>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sz="1200" dirty="0">
                          <a:latin typeface="Times New Roman" panose="02020603050405020304" pitchFamily="18" charset="0"/>
                          <a:cs typeface="Times New Roman" panose="02020603050405020304" pitchFamily="18" charset="0"/>
                        </a:rPr>
                        <a:t>Random Forest and Support Vector Machine based hybrid liver disease detection.</a:t>
                      </a:r>
                    </a:p>
                  </a:txBody>
                  <a:tcPr/>
                </a:tc>
                <a:tc>
                  <a:txBody>
                    <a:bodyPr/>
                    <a:lstStyle/>
                    <a:p>
                      <a:r>
                        <a:rPr lang="en-US" sz="1200" dirty="0">
                          <a:latin typeface="Times New Roman" panose="02020603050405020304" pitchFamily="18" charset="0"/>
                          <a:cs typeface="Times New Roman" panose="02020603050405020304" pitchFamily="18" charset="0"/>
                        </a:rPr>
                        <a:t>This study develops an automated liver disease detection system using a support vector machine and random forest detection techniques. The proposed system can detect the presence of liver disease in the test set. The random forest model is used for recursive feature elimination at the preprocessing stage and the support vector machine is trained on the optimal feature set. The experimental result shows that the proposed support vector machine (SVM) model has achieved 78.3% accuracy.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support vector machine and random forest detection,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Artificial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Intelligience</a:t>
                      </a:r>
                      <a:r>
                        <a:rPr lang="en-IN"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This model has achieved the result also shows that the system accuracy improves by 10.2% when REFCV is used.</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14712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DF3D189-0F33-8D46-55B7-DCFB178D9BB5}"/>
              </a:ext>
            </a:extLst>
          </p:cNvPr>
          <p:cNvGraphicFramePr>
            <a:graphicFrameLocks noGrp="1"/>
          </p:cNvGraphicFramePr>
          <p:nvPr>
            <p:ph idx="1"/>
            <p:extLst>
              <p:ext uri="{D42A27DB-BD31-4B8C-83A1-F6EECF244321}">
                <p14:modId xmlns:p14="http://schemas.microsoft.com/office/powerpoint/2010/main" val="2731306918"/>
              </p:ext>
            </p:extLst>
          </p:nvPr>
        </p:nvGraphicFramePr>
        <p:xfrm>
          <a:off x="789271" y="596766"/>
          <a:ext cx="10905425" cy="4902862"/>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endParaRPr lang="en-IN" sz="2000" b="1" dirty="0" err="1">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Statistical Machine Learning Approaches to Liver Disease Prediction.</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use of artificial intelligence and machine learning in combination with clinical findings has further improved disease detection. advantage of computers and technologies, one can collect data and visualize many hidden outcomes such as dealing with missing data in medical research. The RF significantly contributed (p &lt; 0.001) to a higher accuracy score of 98.14% compared to the other methods.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Support Vector Machine Classification, Artificial Neural Network Classifier, Random Forest Classifier, Data 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Artificial </a:t>
                      </a:r>
                      <a:r>
                        <a:rPr lang="en-IN" sz="1200" dirty="0" err="1">
                          <a:latin typeface="Times New Roman" panose="02020603050405020304" pitchFamily="18" charset="0"/>
                          <a:cs typeface="Times New Roman" panose="02020603050405020304" pitchFamily="18" charset="0"/>
                        </a:rPr>
                        <a:t>Intelligience</a:t>
                      </a:r>
                      <a:r>
                        <a:rPr lang="en-IN"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These tests are Generally less expensive and can still be very informative. The machine learning algorithms presented in this study can support medical experts. These methods can reduce in diagnosis.</a:t>
                      </a:r>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344065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76570A9B-96DF-CC5F-2956-6AEBA218981B}"/>
              </a:ext>
            </a:extLst>
          </p:cNvPr>
          <p:cNvGraphicFramePr>
            <a:graphicFrameLocks/>
          </p:cNvGraphicFramePr>
          <p:nvPr>
            <p:extLst>
              <p:ext uri="{D42A27DB-BD31-4B8C-83A1-F6EECF244321}">
                <p14:modId xmlns:p14="http://schemas.microsoft.com/office/powerpoint/2010/main" val="1650712352"/>
              </p:ext>
            </p:extLst>
          </p:nvPr>
        </p:nvGraphicFramePr>
        <p:xfrm>
          <a:off x="789271" y="596766"/>
          <a:ext cx="10905425" cy="3647369"/>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sz="1200" dirty="0">
                          <a:latin typeface="Times New Roman" panose="02020603050405020304" pitchFamily="18" charset="0"/>
                          <a:cs typeface="Times New Roman" panose="02020603050405020304" pitchFamily="18" charset="0"/>
                        </a:rPr>
                        <a:t>Machine Learning prediction models for diagnosing Hepatocellular Carcinoma with HCC related Chronic liver disease.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Considered as one of the most recurrent types of liver malignancy ,  Hepatocellular Carcinoma (HCC) needs to be assessed in a non –invasive way.</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Machine learning techniques like classification and regression tree , alternating decision tree , reduce pruning error tree and linear regression algorithm. </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Artificial </a:t>
                      </a:r>
                      <a:r>
                        <a:rPr lang="en-IN" sz="1200" dirty="0" err="1">
                          <a:latin typeface="Times New Roman" panose="02020603050405020304" pitchFamily="18" charset="0"/>
                          <a:cs typeface="Times New Roman" panose="02020603050405020304" pitchFamily="18" charset="0"/>
                        </a:rPr>
                        <a:t>Intelligience</a:t>
                      </a:r>
                      <a:r>
                        <a:rPr lang="en-IN"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pyhton</a:t>
                      </a:r>
                      <a:r>
                        <a:rPr lang="en-IN" sz="12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Machine learning technique can estimate risk  of the development with high accuracy it results accuracy between 93.2% and 95.6%.</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318665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50494BA1-B973-082D-8E28-E5D03BE9F6F2}"/>
              </a:ext>
            </a:extLst>
          </p:cNvPr>
          <p:cNvGraphicFramePr>
            <a:graphicFrameLocks/>
          </p:cNvGraphicFramePr>
          <p:nvPr>
            <p:extLst>
              <p:ext uri="{D42A27DB-BD31-4B8C-83A1-F6EECF244321}">
                <p14:modId xmlns:p14="http://schemas.microsoft.com/office/powerpoint/2010/main" val="4285328279"/>
              </p:ext>
            </p:extLst>
          </p:nvPr>
        </p:nvGraphicFramePr>
        <p:xfrm>
          <a:off x="789271" y="596766"/>
          <a:ext cx="10905425" cy="3988462"/>
        </p:xfrm>
        <a:graphic>
          <a:graphicData uri="http://schemas.openxmlformats.org/drawingml/2006/table">
            <a:tbl>
              <a:tblPr firstRow="1" bandRow="1">
                <a:tableStyleId>{5940675A-B579-460E-94D1-54222C63F5DA}</a:tableStyleId>
              </a:tblPr>
              <a:tblGrid>
                <a:gridCol w="892615">
                  <a:extLst>
                    <a:ext uri="{9D8B030D-6E8A-4147-A177-3AD203B41FA5}">
                      <a16:colId xmlns:a16="http://schemas.microsoft.com/office/drawing/2014/main" val="3735196923"/>
                    </a:ext>
                  </a:extLst>
                </a:gridCol>
                <a:gridCol w="2742526">
                  <a:extLst>
                    <a:ext uri="{9D8B030D-6E8A-4147-A177-3AD203B41FA5}">
                      <a16:colId xmlns:a16="http://schemas.microsoft.com/office/drawing/2014/main" val="1542376097"/>
                    </a:ext>
                  </a:extLst>
                </a:gridCol>
                <a:gridCol w="1817571">
                  <a:extLst>
                    <a:ext uri="{9D8B030D-6E8A-4147-A177-3AD203B41FA5}">
                      <a16:colId xmlns:a16="http://schemas.microsoft.com/office/drawing/2014/main" val="97313804"/>
                    </a:ext>
                  </a:extLst>
                </a:gridCol>
                <a:gridCol w="1817571">
                  <a:extLst>
                    <a:ext uri="{9D8B030D-6E8A-4147-A177-3AD203B41FA5}">
                      <a16:colId xmlns:a16="http://schemas.microsoft.com/office/drawing/2014/main" val="3912210627"/>
                    </a:ext>
                  </a:extLst>
                </a:gridCol>
                <a:gridCol w="1817571">
                  <a:extLst>
                    <a:ext uri="{9D8B030D-6E8A-4147-A177-3AD203B41FA5}">
                      <a16:colId xmlns:a16="http://schemas.microsoft.com/office/drawing/2014/main" val="1363735208"/>
                    </a:ext>
                  </a:extLst>
                </a:gridCol>
                <a:gridCol w="1817571">
                  <a:extLst>
                    <a:ext uri="{9D8B030D-6E8A-4147-A177-3AD203B41FA5}">
                      <a16:colId xmlns:a16="http://schemas.microsoft.com/office/drawing/2014/main" val="2401886736"/>
                    </a:ext>
                  </a:extLst>
                </a:gridCol>
              </a:tblGrid>
              <a:tr h="1519582">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875995052"/>
                  </a:ext>
                </a:extLst>
              </a:tr>
              <a:tr h="2127787">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Prognosis of Liver Disease: Using Machine Learning Algorithms.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process of identifying patterns in huge datasets comprising methods such as machine learning, statistics, and database system can be considered data mining. Linear Discriminant algorithm showed the highest prediction accuracy 95.8% and ROC is 0.93.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Decision Tree, Linear Discriminant, SVM Fine Gaussian and Logistic Regression algorithms ,</a:t>
                      </a:r>
                      <a:r>
                        <a:rPr lang="en-IN" sz="1200" dirty="0">
                          <a:latin typeface="Times New Roman" panose="02020603050405020304" pitchFamily="18" charset="0"/>
                          <a:cs typeface="Times New Roman" panose="02020603050405020304" pitchFamily="18" charset="0"/>
                        </a:rPr>
                        <a:t> MATLAB2016, 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Machine Learning,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Data statistics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Logistic Regression algorithm gave 95.8% accuracy, while the SVM and decision tree gave 82.7 and 94.9 accuracy. Confusion matrix gave the true positive and false positive rates of the classifier, Also large dataset can be considered for training the model and algorithms can be determined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0787252"/>
                  </a:ext>
                </a:extLst>
              </a:tr>
            </a:tbl>
          </a:graphicData>
        </a:graphic>
      </p:graphicFrame>
    </p:spTree>
    <p:extLst>
      <p:ext uri="{BB962C8B-B14F-4D97-AF65-F5344CB8AC3E}">
        <p14:creationId xmlns:p14="http://schemas.microsoft.com/office/powerpoint/2010/main" val="122159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6263-E35B-7BC2-F424-A54070259D21}"/>
              </a:ext>
            </a:extLst>
          </p:cNvPr>
          <p:cNvSpPr>
            <a:spLocks noGrp="1"/>
          </p:cNvSpPr>
          <p:nvPr>
            <p:ph type="title"/>
          </p:nvPr>
        </p:nvSpPr>
        <p:spPr>
          <a:xfrm>
            <a:off x="555727" y="2065063"/>
            <a:ext cx="10515600" cy="1325563"/>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701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929</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kasi prasath</cp:lastModifiedBy>
  <cp:revision>5</cp:revision>
  <dcterms:created xsi:type="dcterms:W3CDTF">2022-09-10T08:59:08Z</dcterms:created>
  <dcterms:modified xsi:type="dcterms:W3CDTF">2022-10-19T16:06:21Z</dcterms:modified>
</cp:coreProperties>
</file>