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3A38-5DCF-4A45-A27D-C99EED12CC7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9AB68-488C-4AC6-8F08-E14698BF2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575" y="307086"/>
            <a:ext cx="1035685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9170" y="1157224"/>
            <a:ext cx="8693658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459" y="1994217"/>
            <a:ext cx="10419080" cy="227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2D5-E052-EC78-2F59-C300753A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10356850" cy="430887"/>
          </a:xfrm>
        </p:spPr>
        <p:txBody>
          <a:bodyPr/>
          <a:lstStyle/>
          <a:p>
            <a:r>
              <a:rPr lang="en-US" sz="2800" b="1" dirty="0"/>
              <a:t>GAS LEAKAGE MONITORING AND ALERTING SYSTEM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15F6B-1705-16E7-6EDF-129ECAFF7F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55842" y="2362200"/>
            <a:ext cx="3644757" cy="41919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TEAM MEMBERS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B.A HEMASRI [TM]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(420419205005)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E.PRETHI [TM]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(420419205010)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M.SAKTHI MAHESWARI [TL]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(420419205012)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P.SIVASANGARI [TM]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(420419205016)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93B23-A5B0-D46C-9835-9E906B83C544}"/>
              </a:ext>
            </a:extLst>
          </p:cNvPr>
          <p:cNvSpPr txBox="1"/>
          <p:nvPr/>
        </p:nvSpPr>
        <p:spPr>
          <a:xfrm>
            <a:off x="6477000" y="2743200"/>
            <a:ext cx="4269768" cy="308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INDUSTRY MENTOR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JULURI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FACULTY MENTOR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Dr.N.ELAMATHI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FACULTY EVALUATOR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M.EZHILVENDHAN ME.,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BD567-4799-C886-1DB3-50AAA21F759F}"/>
              </a:ext>
            </a:extLst>
          </p:cNvPr>
          <p:cNvSpPr txBox="1"/>
          <p:nvPr/>
        </p:nvSpPr>
        <p:spPr>
          <a:xfrm>
            <a:off x="3810000" y="1623536"/>
            <a:ext cx="6097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ID: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PNT2022TMID38668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6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385" y="5720823"/>
            <a:ext cx="5609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/>
              <a:t>Fig 1.2 Solution Architecture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201117" y="1828800"/>
            <a:ext cx="7414127" cy="339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74E84-08E8-54BE-2549-8E8C35BF2178}"/>
              </a:ext>
            </a:extLst>
          </p:cNvPr>
          <p:cNvSpPr txBox="1"/>
          <p:nvPr/>
        </p:nvSpPr>
        <p:spPr>
          <a:xfrm>
            <a:off x="1905000" y="685800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59899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0" dirty="0"/>
              <a:t>FUNCTIONAL</a:t>
            </a:r>
            <a:r>
              <a:rPr sz="3200" spc="-335" dirty="0"/>
              <a:t> </a:t>
            </a:r>
            <a:r>
              <a:rPr sz="3200" spc="20" dirty="0"/>
              <a:t>REQUIREMENT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37653" y="1714500"/>
            <a:ext cx="9506548" cy="47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09600"/>
            <a:ext cx="702437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NON-FUNCTIONAL</a:t>
            </a:r>
            <a:r>
              <a:rPr sz="2800" spc="-345" dirty="0"/>
              <a:t> </a:t>
            </a:r>
            <a:r>
              <a:rPr sz="2800" spc="20" dirty="0"/>
              <a:t>REQUIREMENT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521997" y="1802807"/>
            <a:ext cx="9124549" cy="434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07086"/>
            <a:ext cx="59048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latin typeface="Times New Roman"/>
                <a:cs typeface="Times New Roman"/>
              </a:rPr>
              <a:t>TECHNICAL</a:t>
            </a:r>
            <a:r>
              <a:rPr sz="3200" b="1" spc="-525" dirty="0">
                <a:latin typeface="Times New Roman"/>
                <a:cs typeface="Times New Roman"/>
              </a:rPr>
              <a:t> </a:t>
            </a:r>
            <a:r>
              <a:rPr sz="3200" b="1" spc="20" dirty="0">
                <a:latin typeface="Times New Roman"/>
                <a:cs typeface="Times New Roman"/>
              </a:rPr>
              <a:t>ARCHITECTURE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222692"/>
            <a:ext cx="9136380" cy="884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5"/>
              </a:spcBef>
            </a:pPr>
            <a:r>
              <a:rPr lang="en-US" sz="2000" spc="-25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Deliverable </a:t>
            </a:r>
            <a:r>
              <a:rPr sz="2000" spc="-10" dirty="0">
                <a:latin typeface="Times New Roman"/>
                <a:cs typeface="Times New Roman"/>
              </a:rPr>
              <a:t>shall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latin typeface="Times New Roman"/>
                <a:cs typeface="Times New Roman"/>
              </a:rPr>
              <a:t>the architectural </a:t>
            </a:r>
            <a:r>
              <a:rPr sz="2000" spc="-10" dirty="0">
                <a:latin typeface="Times New Roman"/>
                <a:cs typeface="Times New Roman"/>
              </a:rPr>
              <a:t>diagram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5" dirty="0">
                <a:latin typeface="Times New Roman"/>
                <a:cs typeface="Times New Roman"/>
              </a:rPr>
              <a:t>below </a:t>
            </a:r>
            <a:r>
              <a:rPr sz="2000" spc="-1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1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-15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the table1 </a:t>
            </a:r>
            <a:r>
              <a:rPr sz="2000" spc="2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321151"/>
            <a:ext cx="8418224" cy="334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82777-73DC-0FBA-62E8-492CBBFC124B}"/>
              </a:ext>
            </a:extLst>
          </p:cNvPr>
          <p:cNvSpPr txBox="1"/>
          <p:nvPr/>
        </p:nvSpPr>
        <p:spPr>
          <a:xfrm>
            <a:off x="4114800" y="5791200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latin typeface="Times New Roman"/>
                <a:cs typeface="Times New Roman"/>
              </a:rPr>
              <a:t>F</a:t>
            </a:r>
            <a:r>
              <a:rPr lang="en-IN" sz="2400" b="1" spc="15" dirty="0" err="1">
                <a:latin typeface="Times New Roman"/>
                <a:cs typeface="Times New Roman"/>
              </a:rPr>
              <a:t>ig</a:t>
            </a:r>
            <a:r>
              <a:rPr lang="en-IN" sz="2400" b="1" spc="15" dirty="0">
                <a:latin typeface="Times New Roman"/>
                <a:cs typeface="Times New Roman"/>
              </a:rPr>
              <a:t> 1.4 Technical Architecture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449580"/>
            <a:ext cx="92030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/>
              <a:t>TECHNICAL</a:t>
            </a:r>
            <a:r>
              <a:rPr sz="3200" spc="-500" dirty="0"/>
              <a:t> </a:t>
            </a:r>
            <a:r>
              <a:rPr sz="3200" spc="20" dirty="0"/>
              <a:t>ARCHITECTURE</a:t>
            </a:r>
            <a:r>
              <a:rPr sz="3200" spc="-275" dirty="0"/>
              <a:t> </a:t>
            </a:r>
            <a:r>
              <a:rPr sz="3200" dirty="0"/>
              <a:t>OF</a:t>
            </a:r>
            <a:r>
              <a:rPr sz="3200" spc="-160" dirty="0"/>
              <a:t> </a:t>
            </a:r>
            <a:r>
              <a:rPr sz="3200" spc="20" dirty="0"/>
              <a:t>GUIDELINES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9669" y="1705927"/>
            <a:ext cx="9345931" cy="27860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all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/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infrastructural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demarcation (Local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(third party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components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sz="1550" spc="5" dirty="0">
                <a:latin typeface="Carlito"/>
                <a:cs typeface="Carlito"/>
              </a:rPr>
              <a:t>)</a:t>
            </a:r>
            <a:endParaRPr sz="1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7161"/>
            <a:ext cx="555053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25" dirty="0"/>
              <a:t>COMPONENTS</a:t>
            </a:r>
            <a:r>
              <a:rPr sz="2400" spc="-280" dirty="0"/>
              <a:t> </a:t>
            </a:r>
            <a:r>
              <a:rPr sz="2400" spc="20" dirty="0"/>
              <a:t>&amp;</a:t>
            </a:r>
            <a:r>
              <a:rPr sz="2400" spc="-90" dirty="0"/>
              <a:t> </a:t>
            </a:r>
            <a:r>
              <a:rPr sz="2400" spc="15" dirty="0"/>
              <a:t>TECHNOLOGIES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1171575" y="1695450"/>
            <a:ext cx="9848850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29868"/>
            <a:ext cx="2800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0" dirty="0"/>
              <a:t>CONCLUSION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CA078-7DB8-273B-314E-D88F3FA09904}"/>
              </a:ext>
            </a:extLst>
          </p:cNvPr>
          <p:cNvSpPr txBox="1"/>
          <p:nvPr/>
        </p:nvSpPr>
        <p:spPr>
          <a:xfrm>
            <a:off x="1143000" y="1676400"/>
            <a:ext cx="975360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Thus, we would like to conclude that our system mainly focuses on industrial safety.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raise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</a:t>
            </a:r>
            <a:r>
              <a:rPr lang="en-US" sz="2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gas leaks it not only contaminates the atmosphere, but also wastage of gases will hurt our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workplaces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the key driving force for the market over the coming years. Therefore, this detector solely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 and ensure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729868"/>
            <a:ext cx="29686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R</a:t>
            </a:r>
            <a:r>
              <a:rPr sz="3200" spc="30" dirty="0"/>
              <a:t>E</a:t>
            </a:r>
            <a:r>
              <a:rPr sz="3200" spc="-10" dirty="0"/>
              <a:t>F</a:t>
            </a:r>
            <a:r>
              <a:rPr sz="3200" spc="35" dirty="0"/>
              <a:t>E</a:t>
            </a:r>
            <a:r>
              <a:rPr sz="3200" spc="20" dirty="0"/>
              <a:t>R</a:t>
            </a:r>
            <a:r>
              <a:rPr sz="3200" spc="30" dirty="0"/>
              <a:t>E</a:t>
            </a:r>
            <a:r>
              <a:rPr sz="3200" spc="20" dirty="0"/>
              <a:t>NCE</a:t>
            </a:r>
            <a:r>
              <a:rPr lang="en-US" sz="3200" spc="20" dirty="0"/>
              <a:t>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832673"/>
            <a:ext cx="10306685" cy="491397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409575" lvl="0" algn="just">
              <a:lnSpc>
                <a:spcPct val="150000"/>
              </a:lnSpc>
              <a:spcAft>
                <a:spcPts val="0"/>
              </a:spcAft>
              <a:buSzPts val="1200"/>
              <a:tabLst>
                <a:tab pos="537845" algn="l"/>
                <a:tab pos="599821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Mr.Sivaprasad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Lebaka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N.V.Charan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24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GSM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Module&amp;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SMS Alert 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Saurabh</a:t>
            </a:r>
            <a:r>
              <a:rPr lang="en-US" sz="2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Shambharkar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Neha</a:t>
            </a:r>
            <a:r>
              <a:rPr lang="en-US" sz="2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Chourasia</a:t>
            </a:r>
            <a:r>
              <a:rPr lang="en-US" sz="24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Papiha</a:t>
            </a:r>
            <a:r>
              <a:rPr lang="en-US" sz="2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Ajmire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24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24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4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z="24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Detector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5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Younus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Mohammed</a:t>
            </a:r>
            <a:r>
              <a:rPr lang="en-US" sz="24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Abdulkhaleq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Muntadher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Asaad</a:t>
            </a:r>
            <a:r>
              <a:rPr lang="en-US" sz="24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Nadhim</a:t>
            </a:r>
            <a:r>
              <a:rPr lang="en-US" sz="24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	IOT</a:t>
            </a:r>
            <a:r>
              <a:rPr lang="en-US" sz="24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4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and Alarming System using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Blynk Platforms.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Dr.Suma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Christal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Mary,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Dr.Josphine</a:t>
            </a:r>
            <a:r>
              <a:rPr lang="en-US" sz="24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Leela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en-US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z="24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Automatic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System.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184150">
              <a:lnSpc>
                <a:spcPct val="150000"/>
              </a:lnSpc>
              <a:spcBef>
                <a:spcPts val="290"/>
              </a:spcBef>
              <a:tabLst>
                <a:tab pos="241300" algn="l"/>
                <a:tab pos="2419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570" y="3538854"/>
            <a:ext cx="312762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/>
              <a:t>THANK</a:t>
            </a:r>
            <a:r>
              <a:rPr sz="3200" spc="-245" dirty="0"/>
              <a:t> </a:t>
            </a:r>
            <a:r>
              <a:rPr sz="3200" spc="5" dirty="0"/>
              <a:t>YOU</a:t>
            </a:r>
            <a:r>
              <a:rPr lang="en-US" sz="3200" spc="5" dirty="0"/>
              <a:t>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02563"/>
            <a:ext cx="62680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5" dirty="0"/>
              <a:t>PRESENTATION</a:t>
            </a:r>
            <a:r>
              <a:rPr sz="2800" spc="-55" dirty="0"/>
              <a:t> </a:t>
            </a:r>
            <a:r>
              <a:rPr sz="2800" spc="-10" dirty="0"/>
              <a:t>OVERVIEW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83394"/>
            <a:ext cx="9220200" cy="444031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21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  <a:r>
              <a:rPr lang="en-IN" sz="21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2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21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IN" sz="21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IN" sz="21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54965" indent="-342900">
              <a:lnSpc>
                <a:spcPct val="100000"/>
              </a:lnSpc>
              <a:spcBef>
                <a:spcPts val="27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IN" sz="2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553085"/>
            <a:ext cx="2540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0" dirty="0"/>
              <a:t>A</a:t>
            </a:r>
            <a:r>
              <a:rPr sz="3600" spc="65" dirty="0"/>
              <a:t>B</a:t>
            </a:r>
            <a:r>
              <a:rPr sz="3600" spc="15" dirty="0"/>
              <a:t>S</a:t>
            </a:r>
            <a:r>
              <a:rPr sz="3600" dirty="0"/>
              <a:t>T</a:t>
            </a:r>
            <a:r>
              <a:rPr sz="3600" spc="15" dirty="0"/>
              <a:t>R</a:t>
            </a:r>
            <a:r>
              <a:rPr sz="3600" spc="20" dirty="0"/>
              <a:t>AC</a:t>
            </a:r>
            <a:r>
              <a:rPr sz="3600" dirty="0"/>
              <a:t>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6137" y="1524000"/>
            <a:ext cx="10374630" cy="4628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leakage has become a threat and the security issue has to be considered with due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importance. Gas leakages in open or closed areas can prove to be dangerous and lethal. </a:t>
            </a:r>
          </a:p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gas leakage detector systems have great precision but fail to acknowledge a few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 in the field of alerting the people about the leakage. </a:t>
            </a:r>
          </a:p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have used the IOT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to make a gas leakage detector for smart alerting techniques. </a:t>
            </a:r>
          </a:p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provides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information such as when a gas leakage is noticed, sensors in this project are used to notice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gas leakage and immediately turns on the buzzer for the danger indication. </a:t>
            </a:r>
          </a:p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Buzzer is a clear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indication of gas leakage.</a:t>
            </a:r>
          </a:p>
          <a:p>
            <a:pPr marL="297815" indent="-285750" algn="just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LCD display is used to display the status of the gas leak.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02563"/>
            <a:ext cx="2938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/>
              <a:t>O</a:t>
            </a:r>
            <a:r>
              <a:rPr sz="3600" spc="65" dirty="0"/>
              <a:t>B</a:t>
            </a:r>
            <a:r>
              <a:rPr sz="3600" dirty="0"/>
              <a:t>JE</a:t>
            </a:r>
            <a:r>
              <a:rPr sz="3600" spc="15" dirty="0"/>
              <a:t>C</a:t>
            </a:r>
            <a:r>
              <a:rPr sz="3600" dirty="0"/>
              <a:t>T</a:t>
            </a:r>
            <a:r>
              <a:rPr sz="3600" spc="15" dirty="0"/>
              <a:t>I</a:t>
            </a:r>
            <a:r>
              <a:rPr sz="3600" spc="20" dirty="0"/>
              <a:t>V</a:t>
            </a:r>
            <a:r>
              <a:rPr sz="3600" dirty="0"/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67117" y="1680527"/>
            <a:ext cx="10277475" cy="3761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34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can automatically detect, alert and control gas leakage.</a:t>
            </a:r>
          </a:p>
          <a:p>
            <a:pPr marL="354965" marR="5080" indent="-342900" algn="just">
              <a:lnSpc>
                <a:spcPct val="1534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 of the preventive measures 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 the danger associated with gas leakage is to install a gas leakage detector at vulnerable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locations. </a:t>
            </a:r>
          </a:p>
          <a:p>
            <a:pPr marL="354965" marR="5080" indent="-342900" algn="just">
              <a:lnSpc>
                <a:spcPct val="1534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work is to present the design of a cost-effective automatic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system, which can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 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leakage in various premises.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5080">
              <a:lnSpc>
                <a:spcPct val="1534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29868"/>
            <a:ext cx="49504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SYSTEM</a:t>
            </a:r>
            <a:r>
              <a:rPr sz="3200" spc="-204" dirty="0"/>
              <a:t> </a:t>
            </a:r>
            <a:r>
              <a:rPr sz="3200" spc="20" dirty="0"/>
              <a:t>REQUIREMENT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574" y="1794255"/>
            <a:ext cx="449262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75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258" y="2490665"/>
            <a:ext cx="1254760" cy="826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/>
                <a:cs typeface="Times New Roman"/>
              </a:rPr>
              <a:t>Processor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5" dirty="0">
                <a:latin typeface="Times New Roman"/>
                <a:cs typeface="Times New Roman"/>
              </a:rPr>
              <a:t>RAM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3604" y="2521990"/>
            <a:ext cx="6188345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850"/>
              </a:spcBef>
            </a:pPr>
            <a:r>
              <a:rPr sz="2000" spc="5" dirty="0">
                <a:latin typeface="Carlito"/>
                <a:cs typeface="Carlito"/>
              </a:rPr>
              <a:t>: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Ryzen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5500U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Radeon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2.10</a:t>
            </a:r>
            <a:r>
              <a:rPr lang="en-I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8.00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(5.86</a:t>
            </a:r>
            <a:r>
              <a:rPr sz="2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usable)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409" y="3605305"/>
            <a:ext cx="4263391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latin typeface="Times New Roman"/>
                <a:cs typeface="Times New Roman"/>
              </a:rPr>
              <a:t>Software</a:t>
            </a:r>
            <a:r>
              <a:rPr sz="2750" b="1" spc="2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Requirement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575" y="4116979"/>
            <a:ext cx="2082800" cy="1293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10" dirty="0">
                <a:latin typeface="Times New Roman"/>
                <a:cs typeface="Times New Roman"/>
              </a:rPr>
              <a:t>Operating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Times New Roman"/>
                <a:cs typeface="Times New Roman"/>
              </a:rPr>
              <a:t>Tools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604" y="4116979"/>
            <a:ext cx="6654165" cy="1293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11</a:t>
            </a:r>
            <a:endParaRPr sz="2000" dirty="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980"/>
              </a:spcBef>
            </a:pP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Python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3.7,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Node-Red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IBM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Platform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App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Inventor</a:t>
            </a:r>
            <a:endParaRPr sz="2000" dirty="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830"/>
              </a:spcBef>
            </a:pP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Python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3D0F-B985-3227-2644-7AE43B83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8693658" cy="607859"/>
          </a:xfrm>
        </p:spPr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892F-75AF-834C-E05A-006E5DD8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3600"/>
            <a:ext cx="10419080" cy="4301177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 (Problem to be solved):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Monitoring and Detecting the gas leakage in industries at unmanned zone.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Novelty / Uniqueness: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use advanced sensor called Monolithic sensor (MPS) Sensor.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Business Model (Revenue Model):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Gas leakage monitoring and alerting system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the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most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efficient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and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cost-effective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technology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producing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large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quantities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of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gas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industries and it helps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them to increase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the business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growth.</a:t>
            </a:r>
            <a:endParaRPr lang="en-IN" sz="2000" dirty="0"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Scalability of the Solution: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Our system is a reliable one and the installation is ease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connectivity is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well planned.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It has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extraordinary functionality.</a:t>
            </a:r>
            <a:endParaRPr lang="en-IN" sz="20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953" y="5830731"/>
            <a:ext cx="572579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5" dirty="0"/>
              <a:t>Fig 1.2 Proposed Methodology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497075" y="2554351"/>
            <a:ext cx="1520825" cy="1225550"/>
            <a:chOff x="1497075" y="2554351"/>
            <a:chExt cx="1520825" cy="1225550"/>
          </a:xfrm>
        </p:grpSpPr>
        <p:sp>
          <p:nvSpPr>
            <p:cNvPr id="4" name="object 4"/>
            <p:cNvSpPr/>
            <p:nvPr/>
          </p:nvSpPr>
          <p:spPr>
            <a:xfrm>
              <a:off x="1500250" y="2557526"/>
              <a:ext cx="1514475" cy="121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0250" y="2557526"/>
              <a:ext cx="1514475" cy="1219200"/>
            </a:xfrm>
            <a:custGeom>
              <a:avLst/>
              <a:gdLst/>
              <a:ahLst/>
              <a:cxnLst/>
              <a:rect l="l" t="t" r="r" b="b"/>
              <a:pathLst>
                <a:path w="1514475" h="1219200">
                  <a:moveTo>
                    <a:pt x="0" y="609600"/>
                  </a:moveTo>
                  <a:lnTo>
                    <a:pt x="1900" y="566064"/>
                  </a:lnTo>
                  <a:lnTo>
                    <a:pt x="7518" y="523354"/>
                  </a:lnTo>
                  <a:lnTo>
                    <a:pt x="16724" y="481574"/>
                  </a:lnTo>
                  <a:lnTo>
                    <a:pt x="29390" y="440827"/>
                  </a:lnTo>
                  <a:lnTo>
                    <a:pt x="45388" y="401215"/>
                  </a:lnTo>
                  <a:lnTo>
                    <a:pt x="64591" y="362842"/>
                  </a:lnTo>
                  <a:lnTo>
                    <a:pt x="86870" y="325812"/>
                  </a:lnTo>
                  <a:lnTo>
                    <a:pt x="112097" y="290226"/>
                  </a:lnTo>
                  <a:lnTo>
                    <a:pt x="140143" y="256188"/>
                  </a:lnTo>
                  <a:lnTo>
                    <a:pt x="170882" y="223802"/>
                  </a:lnTo>
                  <a:lnTo>
                    <a:pt x="204185" y="193171"/>
                  </a:lnTo>
                  <a:lnTo>
                    <a:pt x="239923" y="164397"/>
                  </a:lnTo>
                  <a:lnTo>
                    <a:pt x="277969" y="137585"/>
                  </a:lnTo>
                  <a:lnTo>
                    <a:pt x="318194" y="112836"/>
                  </a:lnTo>
                  <a:lnTo>
                    <a:pt x="360471" y="90255"/>
                  </a:lnTo>
                  <a:lnTo>
                    <a:pt x="404672" y="69943"/>
                  </a:lnTo>
                  <a:lnTo>
                    <a:pt x="450668" y="52006"/>
                  </a:lnTo>
                  <a:lnTo>
                    <a:pt x="498331" y="36545"/>
                  </a:lnTo>
                  <a:lnTo>
                    <a:pt x="547533" y="23664"/>
                  </a:lnTo>
                  <a:lnTo>
                    <a:pt x="598147" y="13465"/>
                  </a:lnTo>
                  <a:lnTo>
                    <a:pt x="650043" y="6053"/>
                  </a:lnTo>
                  <a:lnTo>
                    <a:pt x="703095" y="1530"/>
                  </a:lnTo>
                  <a:lnTo>
                    <a:pt x="757174" y="0"/>
                  </a:lnTo>
                  <a:lnTo>
                    <a:pt x="811253" y="1530"/>
                  </a:lnTo>
                  <a:lnTo>
                    <a:pt x="864306" y="6053"/>
                  </a:lnTo>
                  <a:lnTo>
                    <a:pt x="916206" y="13465"/>
                  </a:lnTo>
                  <a:lnTo>
                    <a:pt x="966824" y="23664"/>
                  </a:lnTo>
                  <a:lnTo>
                    <a:pt x="1016031" y="36545"/>
                  </a:lnTo>
                  <a:lnTo>
                    <a:pt x="1063701" y="52006"/>
                  </a:lnTo>
                  <a:lnTo>
                    <a:pt x="1109703" y="69943"/>
                  </a:lnTo>
                  <a:lnTo>
                    <a:pt x="1153911" y="90255"/>
                  </a:lnTo>
                  <a:lnTo>
                    <a:pt x="1196196" y="112836"/>
                  </a:lnTo>
                  <a:lnTo>
                    <a:pt x="1236429" y="137585"/>
                  </a:lnTo>
                  <a:lnTo>
                    <a:pt x="1274483" y="164397"/>
                  </a:lnTo>
                  <a:lnTo>
                    <a:pt x="1310230" y="193171"/>
                  </a:lnTo>
                  <a:lnTo>
                    <a:pt x="1343541" y="223802"/>
                  </a:lnTo>
                  <a:lnTo>
                    <a:pt x="1374287" y="256188"/>
                  </a:lnTo>
                  <a:lnTo>
                    <a:pt x="1402342" y="290226"/>
                  </a:lnTo>
                  <a:lnTo>
                    <a:pt x="1427576" y="325812"/>
                  </a:lnTo>
                  <a:lnTo>
                    <a:pt x="1449862" y="362842"/>
                  </a:lnTo>
                  <a:lnTo>
                    <a:pt x="1469070" y="401215"/>
                  </a:lnTo>
                  <a:lnTo>
                    <a:pt x="1485074" y="440827"/>
                  </a:lnTo>
                  <a:lnTo>
                    <a:pt x="1497744" y="481574"/>
                  </a:lnTo>
                  <a:lnTo>
                    <a:pt x="1506953" y="523354"/>
                  </a:lnTo>
                  <a:lnTo>
                    <a:pt x="1512573" y="566064"/>
                  </a:lnTo>
                  <a:lnTo>
                    <a:pt x="1514475" y="609600"/>
                  </a:lnTo>
                  <a:lnTo>
                    <a:pt x="1512573" y="653120"/>
                  </a:lnTo>
                  <a:lnTo>
                    <a:pt x="1506953" y="695817"/>
                  </a:lnTo>
                  <a:lnTo>
                    <a:pt x="1497744" y="737587"/>
                  </a:lnTo>
                  <a:lnTo>
                    <a:pt x="1485074" y="778327"/>
                  </a:lnTo>
                  <a:lnTo>
                    <a:pt x="1469070" y="817933"/>
                  </a:lnTo>
                  <a:lnTo>
                    <a:pt x="1449862" y="856302"/>
                  </a:lnTo>
                  <a:lnTo>
                    <a:pt x="1427576" y="893331"/>
                  </a:lnTo>
                  <a:lnTo>
                    <a:pt x="1402342" y="928917"/>
                  </a:lnTo>
                  <a:lnTo>
                    <a:pt x="1374287" y="962955"/>
                  </a:lnTo>
                  <a:lnTo>
                    <a:pt x="1343541" y="995344"/>
                  </a:lnTo>
                  <a:lnTo>
                    <a:pt x="1310230" y="1025978"/>
                  </a:lnTo>
                  <a:lnTo>
                    <a:pt x="1274483" y="1054756"/>
                  </a:lnTo>
                  <a:lnTo>
                    <a:pt x="1236429" y="1081574"/>
                  </a:lnTo>
                  <a:lnTo>
                    <a:pt x="1196196" y="1106327"/>
                  </a:lnTo>
                  <a:lnTo>
                    <a:pt x="1153911" y="1128914"/>
                  </a:lnTo>
                  <a:lnTo>
                    <a:pt x="1109703" y="1149231"/>
                  </a:lnTo>
                  <a:lnTo>
                    <a:pt x="1063701" y="1167174"/>
                  </a:lnTo>
                  <a:lnTo>
                    <a:pt x="1016031" y="1182640"/>
                  </a:lnTo>
                  <a:lnTo>
                    <a:pt x="966824" y="1195526"/>
                  </a:lnTo>
                  <a:lnTo>
                    <a:pt x="916206" y="1205728"/>
                  </a:lnTo>
                  <a:lnTo>
                    <a:pt x="864306" y="1213143"/>
                  </a:lnTo>
                  <a:lnTo>
                    <a:pt x="811253" y="1217668"/>
                  </a:lnTo>
                  <a:lnTo>
                    <a:pt x="757174" y="1219200"/>
                  </a:lnTo>
                  <a:lnTo>
                    <a:pt x="703095" y="1217668"/>
                  </a:lnTo>
                  <a:lnTo>
                    <a:pt x="650043" y="1213143"/>
                  </a:lnTo>
                  <a:lnTo>
                    <a:pt x="598147" y="1205728"/>
                  </a:lnTo>
                  <a:lnTo>
                    <a:pt x="547533" y="1195526"/>
                  </a:lnTo>
                  <a:lnTo>
                    <a:pt x="498331" y="1182640"/>
                  </a:lnTo>
                  <a:lnTo>
                    <a:pt x="450668" y="1167174"/>
                  </a:lnTo>
                  <a:lnTo>
                    <a:pt x="404672" y="1149231"/>
                  </a:lnTo>
                  <a:lnTo>
                    <a:pt x="360471" y="1128914"/>
                  </a:lnTo>
                  <a:lnTo>
                    <a:pt x="318194" y="1106327"/>
                  </a:lnTo>
                  <a:lnTo>
                    <a:pt x="277969" y="1081574"/>
                  </a:lnTo>
                  <a:lnTo>
                    <a:pt x="239923" y="1054756"/>
                  </a:lnTo>
                  <a:lnTo>
                    <a:pt x="204185" y="1025978"/>
                  </a:lnTo>
                  <a:lnTo>
                    <a:pt x="170882" y="995344"/>
                  </a:lnTo>
                  <a:lnTo>
                    <a:pt x="140143" y="962955"/>
                  </a:lnTo>
                  <a:lnTo>
                    <a:pt x="112097" y="928917"/>
                  </a:lnTo>
                  <a:lnTo>
                    <a:pt x="86870" y="893331"/>
                  </a:lnTo>
                  <a:lnTo>
                    <a:pt x="64591" y="856302"/>
                  </a:lnTo>
                  <a:lnTo>
                    <a:pt x="45388" y="817933"/>
                  </a:lnTo>
                  <a:lnTo>
                    <a:pt x="29390" y="778327"/>
                  </a:lnTo>
                  <a:lnTo>
                    <a:pt x="16724" y="737587"/>
                  </a:lnTo>
                  <a:lnTo>
                    <a:pt x="7518" y="695817"/>
                  </a:lnTo>
                  <a:lnTo>
                    <a:pt x="1900" y="653120"/>
                  </a:lnTo>
                  <a:lnTo>
                    <a:pt x="0" y="609600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5685" y="2587053"/>
            <a:ext cx="89789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2540" algn="ctr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Sensors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And  Arudino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Kit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7701" y="2567051"/>
            <a:ext cx="1266825" cy="140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701" y="2567051"/>
            <a:ext cx="1266825" cy="140017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66370" marR="163830" indent="1905" algn="ctr">
              <a:lnSpc>
                <a:spcPts val="2180"/>
              </a:lnSpc>
              <a:spcBef>
                <a:spcPts val="3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Sensed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  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pub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ed  to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IBM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095"/>
              </a:lnSpc>
            </a:pP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Cloud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97676" y="2563876"/>
            <a:ext cx="1901825" cy="1311275"/>
            <a:chOff x="6297676" y="2563876"/>
            <a:chExt cx="1901825" cy="1311275"/>
          </a:xfrm>
        </p:grpSpPr>
        <p:sp>
          <p:nvSpPr>
            <p:cNvPr id="10" name="object 10"/>
            <p:cNvSpPr/>
            <p:nvPr/>
          </p:nvSpPr>
          <p:spPr>
            <a:xfrm>
              <a:off x="6300851" y="2567051"/>
              <a:ext cx="1895475" cy="1304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0851" y="2567051"/>
              <a:ext cx="1895475" cy="1304925"/>
            </a:xfrm>
            <a:custGeom>
              <a:avLst/>
              <a:gdLst/>
              <a:ahLst/>
              <a:cxnLst/>
              <a:rect l="l" t="t" r="r" b="b"/>
              <a:pathLst>
                <a:path w="1895475" h="1304925">
                  <a:moveTo>
                    <a:pt x="0" y="1304925"/>
                  </a:moveTo>
                  <a:lnTo>
                    <a:pt x="1895475" y="1304925"/>
                  </a:lnTo>
                  <a:lnTo>
                    <a:pt x="1895475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68516" y="2914713"/>
            <a:ext cx="115760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9850" marR="5080" indent="-5778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Displayed</a:t>
            </a:r>
            <a:r>
              <a:rPr sz="18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7076" y="4614862"/>
            <a:ext cx="1543050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7076" y="4614862"/>
            <a:ext cx="1543050" cy="9906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04470" marR="201930" algn="ctr">
              <a:lnSpc>
                <a:spcPct val="100800"/>
              </a:lnSpc>
              <a:spcBef>
                <a:spcPts val="5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Displayed</a:t>
            </a:r>
            <a:r>
              <a:rPr sz="1800" spc="-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Android 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1651" y="4538662"/>
            <a:ext cx="154305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91651" y="4538662"/>
            <a:ext cx="1543050" cy="1066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46050" marR="151765" indent="1270" algn="ctr">
              <a:lnSpc>
                <a:spcPct val="100800"/>
              </a:lnSpc>
              <a:spcBef>
                <a:spcPts val="79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Alert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people in</a:t>
            </a:r>
            <a:r>
              <a:rPr sz="18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 industries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5025" y="4643501"/>
            <a:ext cx="1409700" cy="67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5025" y="4643501"/>
            <a:ext cx="1409700" cy="67627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21310" marR="206375" indent="-124460">
              <a:lnSpc>
                <a:spcPct val="1008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Power</a:t>
            </a:r>
            <a:r>
              <a:rPr sz="18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Internet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66950" y="2671826"/>
            <a:ext cx="8168005" cy="2433320"/>
            <a:chOff x="2266950" y="2671826"/>
            <a:chExt cx="8168005" cy="2433320"/>
          </a:xfrm>
        </p:grpSpPr>
        <p:sp>
          <p:nvSpPr>
            <p:cNvPr id="20" name="object 20"/>
            <p:cNvSpPr/>
            <p:nvPr/>
          </p:nvSpPr>
          <p:spPr>
            <a:xfrm>
              <a:off x="2266950" y="3228974"/>
              <a:ext cx="4303395" cy="1875789"/>
            </a:xfrm>
            <a:custGeom>
              <a:avLst/>
              <a:gdLst/>
              <a:ahLst/>
              <a:cxnLst/>
              <a:rect l="l" t="t" r="r" b="b"/>
              <a:pathLst>
                <a:path w="4303395" h="1875789">
                  <a:moveTo>
                    <a:pt x="76200" y="619125"/>
                  </a:moveTo>
                  <a:lnTo>
                    <a:pt x="69850" y="606425"/>
                  </a:lnTo>
                  <a:lnTo>
                    <a:pt x="38100" y="542925"/>
                  </a:lnTo>
                  <a:lnTo>
                    <a:pt x="0" y="619125"/>
                  </a:lnTo>
                  <a:lnTo>
                    <a:pt x="28575" y="619125"/>
                  </a:lnTo>
                  <a:lnTo>
                    <a:pt x="28575" y="1408049"/>
                  </a:lnTo>
                  <a:lnTo>
                    <a:pt x="47625" y="1408049"/>
                  </a:lnTo>
                  <a:lnTo>
                    <a:pt x="47625" y="619125"/>
                  </a:lnTo>
                  <a:lnTo>
                    <a:pt x="76200" y="619125"/>
                  </a:lnTo>
                  <a:close/>
                </a:path>
                <a:path w="4303395" h="1875789">
                  <a:moveTo>
                    <a:pt x="1682242" y="38100"/>
                  </a:moveTo>
                  <a:lnTo>
                    <a:pt x="1663192" y="28575"/>
                  </a:lnTo>
                  <a:lnTo>
                    <a:pt x="1606042" y="0"/>
                  </a:lnTo>
                  <a:lnTo>
                    <a:pt x="1606042" y="28575"/>
                  </a:lnTo>
                  <a:lnTo>
                    <a:pt x="742950" y="28575"/>
                  </a:lnTo>
                  <a:lnTo>
                    <a:pt x="742950" y="47625"/>
                  </a:lnTo>
                  <a:lnTo>
                    <a:pt x="1606042" y="47625"/>
                  </a:lnTo>
                  <a:lnTo>
                    <a:pt x="1606042" y="76200"/>
                  </a:lnTo>
                  <a:lnTo>
                    <a:pt x="1663192" y="47625"/>
                  </a:lnTo>
                  <a:lnTo>
                    <a:pt x="1682242" y="38100"/>
                  </a:lnTo>
                  <a:close/>
                </a:path>
                <a:path w="4303395" h="1875789">
                  <a:moveTo>
                    <a:pt x="4030472" y="38100"/>
                  </a:moveTo>
                  <a:lnTo>
                    <a:pt x="4011422" y="28575"/>
                  </a:lnTo>
                  <a:lnTo>
                    <a:pt x="3954272" y="0"/>
                  </a:lnTo>
                  <a:lnTo>
                    <a:pt x="3954272" y="28575"/>
                  </a:lnTo>
                  <a:lnTo>
                    <a:pt x="2952750" y="28575"/>
                  </a:lnTo>
                  <a:lnTo>
                    <a:pt x="2952750" y="47625"/>
                  </a:lnTo>
                  <a:lnTo>
                    <a:pt x="3954272" y="47625"/>
                  </a:lnTo>
                  <a:lnTo>
                    <a:pt x="3954272" y="76200"/>
                  </a:lnTo>
                  <a:lnTo>
                    <a:pt x="4011422" y="47625"/>
                  </a:lnTo>
                  <a:lnTo>
                    <a:pt x="4030472" y="38100"/>
                  </a:lnTo>
                  <a:close/>
                </a:path>
                <a:path w="4303395" h="1875789">
                  <a:moveTo>
                    <a:pt x="4303395" y="1875663"/>
                  </a:moveTo>
                  <a:lnTo>
                    <a:pt x="4295064" y="1830705"/>
                  </a:lnTo>
                  <a:lnTo>
                    <a:pt x="4287901" y="1791970"/>
                  </a:lnTo>
                  <a:lnTo>
                    <a:pt x="4265041" y="1809191"/>
                  </a:lnTo>
                  <a:lnTo>
                    <a:pt x="2960370" y="80010"/>
                  </a:lnTo>
                  <a:lnTo>
                    <a:pt x="2945130" y="91440"/>
                  </a:lnTo>
                  <a:lnTo>
                    <a:pt x="4249915" y="1820595"/>
                  </a:lnTo>
                  <a:lnTo>
                    <a:pt x="4227068" y="1837817"/>
                  </a:lnTo>
                  <a:lnTo>
                    <a:pt x="4303395" y="1875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77426" y="2671826"/>
              <a:ext cx="1057275" cy="8477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77426" y="2671826"/>
            <a:ext cx="1057275" cy="8477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00"/>
              </a:lnSpc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Gas</a:t>
            </a:r>
            <a:endParaRPr sz="1800">
              <a:latin typeface="Carlito"/>
              <a:cs typeface="Carlito"/>
            </a:endParaRPr>
          </a:p>
          <a:p>
            <a:pPr marL="108585" marR="106045" indent="2540" algn="ctr">
              <a:lnSpc>
                <a:spcPts val="2180"/>
              </a:lnSpc>
              <a:spcBef>
                <a:spcPts val="7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leakage  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ete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07553" y="3314700"/>
            <a:ext cx="1267460" cy="1795780"/>
          </a:xfrm>
          <a:custGeom>
            <a:avLst/>
            <a:gdLst/>
            <a:ahLst/>
            <a:cxnLst/>
            <a:rect l="l" t="t" r="r" b="b"/>
            <a:pathLst>
              <a:path w="1267459" h="1795779">
                <a:moveTo>
                  <a:pt x="1215738" y="56815"/>
                </a:moveTo>
                <a:lnTo>
                  <a:pt x="0" y="1784477"/>
                </a:lnTo>
                <a:lnTo>
                  <a:pt x="15494" y="1795399"/>
                </a:lnTo>
                <a:lnTo>
                  <a:pt x="1231322" y="67788"/>
                </a:lnTo>
                <a:lnTo>
                  <a:pt x="1215738" y="56815"/>
                </a:lnTo>
                <a:close/>
              </a:path>
              <a:path w="1267459" h="1795779">
                <a:moveTo>
                  <a:pt x="1260322" y="46482"/>
                </a:moveTo>
                <a:lnTo>
                  <a:pt x="1223010" y="46482"/>
                </a:lnTo>
                <a:lnTo>
                  <a:pt x="1238630" y="57403"/>
                </a:lnTo>
                <a:lnTo>
                  <a:pt x="1231322" y="67788"/>
                </a:lnTo>
                <a:lnTo>
                  <a:pt x="1254632" y="84200"/>
                </a:lnTo>
                <a:lnTo>
                  <a:pt x="1260322" y="46482"/>
                </a:lnTo>
                <a:close/>
              </a:path>
              <a:path w="1267459" h="1795779">
                <a:moveTo>
                  <a:pt x="1223010" y="46482"/>
                </a:moveTo>
                <a:lnTo>
                  <a:pt x="1215738" y="56815"/>
                </a:lnTo>
                <a:lnTo>
                  <a:pt x="1231322" y="67788"/>
                </a:lnTo>
                <a:lnTo>
                  <a:pt x="1238630" y="57403"/>
                </a:lnTo>
                <a:lnTo>
                  <a:pt x="1223010" y="46482"/>
                </a:lnTo>
                <a:close/>
              </a:path>
              <a:path w="1267459" h="1795779">
                <a:moveTo>
                  <a:pt x="1267332" y="0"/>
                </a:moveTo>
                <a:lnTo>
                  <a:pt x="1192402" y="40386"/>
                </a:lnTo>
                <a:lnTo>
                  <a:pt x="1215738" y="56815"/>
                </a:lnTo>
                <a:lnTo>
                  <a:pt x="1223010" y="46482"/>
                </a:lnTo>
                <a:lnTo>
                  <a:pt x="1260322" y="46482"/>
                </a:lnTo>
                <a:lnTo>
                  <a:pt x="126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1500" y="3181349"/>
            <a:ext cx="1733550" cy="1349375"/>
          </a:xfrm>
          <a:custGeom>
            <a:avLst/>
            <a:gdLst/>
            <a:ahLst/>
            <a:cxnLst/>
            <a:rect l="l" t="t" r="r" b="b"/>
            <a:pathLst>
              <a:path w="1733550" h="1349375">
                <a:moveTo>
                  <a:pt x="1185037" y="38100"/>
                </a:moveTo>
                <a:lnTo>
                  <a:pt x="1165987" y="28575"/>
                </a:lnTo>
                <a:lnTo>
                  <a:pt x="1108837" y="0"/>
                </a:lnTo>
                <a:lnTo>
                  <a:pt x="1108837" y="28575"/>
                </a:lnTo>
                <a:lnTo>
                  <a:pt x="0" y="28575"/>
                </a:lnTo>
                <a:lnTo>
                  <a:pt x="0" y="47625"/>
                </a:lnTo>
                <a:lnTo>
                  <a:pt x="1108837" y="47625"/>
                </a:lnTo>
                <a:lnTo>
                  <a:pt x="1108837" y="76200"/>
                </a:lnTo>
                <a:lnTo>
                  <a:pt x="1165987" y="47625"/>
                </a:lnTo>
                <a:lnTo>
                  <a:pt x="1185037" y="38100"/>
                </a:lnTo>
                <a:close/>
              </a:path>
              <a:path w="1733550" h="1349375">
                <a:moveTo>
                  <a:pt x="1733550" y="1272667"/>
                </a:moveTo>
                <a:lnTo>
                  <a:pt x="1704975" y="1272667"/>
                </a:lnTo>
                <a:lnTo>
                  <a:pt x="1704975" y="333375"/>
                </a:lnTo>
                <a:lnTo>
                  <a:pt x="1685925" y="333375"/>
                </a:lnTo>
                <a:lnTo>
                  <a:pt x="1685925" y="1272667"/>
                </a:lnTo>
                <a:lnTo>
                  <a:pt x="1657350" y="1272667"/>
                </a:lnTo>
                <a:lnTo>
                  <a:pt x="1695450" y="1348867"/>
                </a:lnTo>
                <a:lnTo>
                  <a:pt x="1727200" y="1285367"/>
                </a:lnTo>
                <a:lnTo>
                  <a:pt x="1733550" y="1272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28F210-5E43-4E20-368C-0E64CC8AF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857" y="876021"/>
            <a:ext cx="6169687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6007345"/>
            <a:ext cx="4264026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spc="-45" dirty="0"/>
              <a:t>Fig 1.2 Empathy Map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752600" y="1600200"/>
            <a:ext cx="7620000" cy="4039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46332-CFBB-F183-D62A-A677006DCAA2}"/>
              </a:ext>
            </a:extLst>
          </p:cNvPr>
          <p:cNvSpPr txBox="1"/>
          <p:nvPr/>
        </p:nvSpPr>
        <p:spPr>
          <a:xfrm>
            <a:off x="1524000" y="457200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  <a:r>
              <a:rPr lang="en-IN" sz="2800" b="1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29868"/>
            <a:ext cx="47110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/>
              <a:t>PROBLEM</a:t>
            </a:r>
            <a:r>
              <a:rPr sz="3200" spc="-229" dirty="0"/>
              <a:t> </a:t>
            </a:r>
            <a:r>
              <a:rPr sz="3200" spc="-20" dirty="0"/>
              <a:t>STATEMENT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86459" y="1994217"/>
            <a:ext cx="10419080" cy="39099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2950" marR="410210" lvl="1" indent="-285750" algn="just">
              <a:lnSpc>
                <a:spcPct val="14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7391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presence of the hazardous gas leakage in work place of industries also stored gases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contains gas which exhibits ideal characteristics is used.</a:t>
            </a:r>
          </a:p>
          <a:p>
            <a:pPr marL="742950" marR="410210" lvl="1" indent="-285750" algn="just">
              <a:lnSpc>
                <a:spcPct val="14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7391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sensors Arduino UNO 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widely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used to detect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essence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 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gas in atmosphere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industries.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spcBef>
                <a:spcPts val="35"/>
              </a:spcBef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408305" lvl="1" indent="-285750" algn="just">
              <a:lnSpc>
                <a:spcPct val="14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7391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usage of the gas brings great problem in industries which is excessively used 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industries causes destructible impact to the lives and as well as to the hesitate of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people.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8585">
              <a:lnSpc>
                <a:spcPct val="150000"/>
              </a:lnSpc>
              <a:spcBef>
                <a:spcPts val="125"/>
              </a:spcBef>
              <a:tabLst>
                <a:tab pos="337820" algn="l"/>
                <a:tab pos="338455" algn="l"/>
              </a:tabLst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880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GAS LEAKAGE MONITORING AND ALERTING SYSTEM</vt:lpstr>
      <vt:lpstr>PRESENTATION OVERVIEW</vt:lpstr>
      <vt:lpstr>ABSTRACT</vt:lpstr>
      <vt:lpstr>OBJECTIVES</vt:lpstr>
      <vt:lpstr>SYSTEM REQUIREMENT</vt:lpstr>
      <vt:lpstr>PROPOSED SOLUTION</vt:lpstr>
      <vt:lpstr>Fig 1.2 Proposed Methodology</vt:lpstr>
      <vt:lpstr>Fig 1.2 Empathy Map</vt:lpstr>
      <vt:lpstr>PROBLEM STATEMENT</vt:lpstr>
      <vt:lpstr>Fig 1.2 Solution Architecture</vt:lpstr>
      <vt:lpstr>FUNCTIONAL REQUIREMENT</vt:lpstr>
      <vt:lpstr>NON-FUNCTIONAL REQUIREMENT</vt:lpstr>
      <vt:lpstr>PowerPoint Presentation</vt:lpstr>
      <vt:lpstr>TECHNICAL ARCHITECTURE OF GUIDELINES</vt:lpstr>
      <vt:lpstr>COMPONENTS &amp; TECHNOLOGIES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OVERVIEW</dc:title>
  <cp:lastModifiedBy>Preethi E</cp:lastModifiedBy>
  <cp:revision>23</cp:revision>
  <dcterms:created xsi:type="dcterms:W3CDTF">2022-11-18T18:59:49Z</dcterms:created>
  <dcterms:modified xsi:type="dcterms:W3CDTF">2022-11-19T02:05:38Z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LastSaved">
    <vt:filetime>2022-11-18T00:00:00Z</vt:filetime>
  </property>
</Properties>
</file>