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7" r:id="rId4"/>
    <p:sldId id="258" r:id="rId5"/>
    <p:sldId id="268" r:id="rId6"/>
    <p:sldId id="259" r:id="rId7"/>
    <p:sldId id="260" r:id="rId8"/>
    <p:sldId id="261" r:id="rId9"/>
    <p:sldId id="262" r:id="rId10"/>
    <p:sldId id="263" r:id="rId11"/>
    <p:sldId id="265" r:id="rId12"/>
    <p:sldId id="264"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B639CB3-4F79-40ED-A385-3A992DAF6E87}" type="datetimeFigureOut">
              <a:rPr lang="en-IN" smtClean="0"/>
              <a:t>18-11-2022</a:t>
            </a:fld>
            <a:endParaRPr lang="en-IN"/>
          </a:p>
        </p:txBody>
      </p:sp>
      <p:sp>
        <p:nvSpPr>
          <p:cNvPr id="8" name="Slide Number Placeholder 7"/>
          <p:cNvSpPr>
            <a:spLocks noGrp="1"/>
          </p:cNvSpPr>
          <p:nvPr>
            <p:ph type="sldNum" sz="quarter" idx="11"/>
          </p:nvPr>
        </p:nvSpPr>
        <p:spPr/>
        <p:txBody>
          <a:bodyPr/>
          <a:lstStyle/>
          <a:p>
            <a:fld id="{9BC8DF64-1B93-45FA-A369-326A0E3D9A7A}"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39CB3-4F79-40ED-A385-3A992DAF6E87}"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8DF64-1B93-45FA-A369-326A0E3D9A7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39CB3-4F79-40ED-A385-3A992DAF6E87}"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8DF64-1B93-45FA-A369-326A0E3D9A7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9B639CB3-4F79-40ED-A385-3A992DAF6E87}"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8DF64-1B93-45FA-A369-326A0E3D9A7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639CB3-4F79-40ED-A385-3A992DAF6E87}"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8DF64-1B93-45FA-A369-326A0E3D9A7A}" type="slidenum">
              <a:rPr lang="en-IN" smtClean="0"/>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B639CB3-4F79-40ED-A385-3A992DAF6E87}" type="datetimeFigureOut">
              <a:rPr lang="en-IN" smtClean="0"/>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C8DF64-1B93-45FA-A369-326A0E3D9A7A}" type="slidenum">
              <a:rPr lang="en-IN" smtClean="0"/>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B639CB3-4F79-40ED-A385-3A992DAF6E87}" type="datetimeFigureOut">
              <a:rPr lang="en-IN" smtClean="0"/>
              <a:t>18-11-2022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C8DF64-1B93-45FA-A369-326A0E3D9A7A}" type="slidenum">
              <a:rPr lang="en-IN" smtClean="0"/>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639CB3-4F79-40ED-A385-3A992DAF6E87}" type="datetimeFigureOut">
              <a:rPr lang="en-IN" smtClean="0"/>
              <a:t>18-11-2022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C8DF64-1B93-45FA-A369-326A0E3D9A7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39CB3-4F79-40ED-A385-3A992DAF6E87}" type="datetimeFigureOut">
              <a:rPr lang="en-IN" smtClean="0"/>
              <a:t>18-11-2022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C8DF64-1B93-45FA-A369-326A0E3D9A7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639CB3-4F79-40ED-A385-3A992DAF6E87}" type="datetimeFigureOut">
              <a:rPr lang="en-IN" smtClean="0"/>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C8DF64-1B93-45FA-A369-326A0E3D9A7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639CB3-4F79-40ED-A385-3A992DAF6E87}" type="datetimeFigureOut">
              <a:rPr lang="en-IN" smtClean="0"/>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C8DF64-1B93-45FA-A369-326A0E3D9A7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B639CB3-4F79-40ED-A385-3A992DAF6E87}" type="datetimeFigureOut">
              <a:rPr lang="en-IN" smtClean="0"/>
              <a:t>18-11-2022</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BC8DF64-1B93-45FA-A369-326A0E3D9A7A}" type="slidenum">
              <a:rPr lang="en-IN" smtClean="0"/>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80728"/>
            <a:ext cx="7772400" cy="2088232"/>
          </a:xfrm>
        </p:spPr>
        <p:txBody>
          <a:bodyPr>
            <a:noAutofit/>
          </a:bodyPr>
          <a:lstStyle/>
          <a:p>
            <a:r>
              <a:rPr lang="en-IN" sz="3600" b="1" dirty="0">
                <a:solidFill>
                  <a:srgbClr val="0070C0"/>
                </a:solidFill>
                <a:latin typeface="Cooper Black" panose="0208090404030B020404" pitchFamily="18" charset="0"/>
              </a:rPr>
              <a:t>Gesture Based Tool for Sterile </a:t>
            </a:r>
            <a:r>
              <a:rPr lang="en-IN" sz="3600" b="1" dirty="0" smtClean="0">
                <a:solidFill>
                  <a:srgbClr val="0070C0"/>
                </a:solidFill>
                <a:latin typeface="Cooper Black" panose="0208090404030B020404" pitchFamily="18" charset="0"/>
              </a:rPr>
              <a:t>   Browsing</a:t>
            </a:r>
            <a:r>
              <a:rPr lang="en-IN" sz="3600" b="1" dirty="0">
                <a:solidFill>
                  <a:srgbClr val="0070C0"/>
                </a:solidFill>
                <a:latin typeface="Cooper Black" panose="0208090404030B020404" pitchFamily="18" charset="0"/>
              </a:rPr>
              <a:t> of Radiology Images</a:t>
            </a:r>
            <a:r>
              <a:rPr lang="en-IN" sz="3600" dirty="0">
                <a:solidFill>
                  <a:srgbClr val="0070C0"/>
                </a:solidFill>
                <a:latin typeface="Cooper Black" panose="0208090404030B020404" pitchFamily="18" charset="0"/>
              </a:rPr>
              <a:t/>
            </a:r>
            <a:br>
              <a:rPr lang="en-IN" sz="3600" dirty="0">
                <a:solidFill>
                  <a:srgbClr val="0070C0"/>
                </a:solidFill>
                <a:latin typeface="Cooper Black" panose="0208090404030B020404" pitchFamily="18" charset="0"/>
              </a:rPr>
            </a:br>
            <a:endParaRPr lang="en-IN" sz="3600" dirty="0">
              <a:solidFill>
                <a:srgbClr val="0070C0"/>
              </a:solidFill>
              <a:latin typeface="Cooper Black" panose="0208090404030B020404" pitchFamily="18" charset="0"/>
            </a:endParaRPr>
          </a:p>
        </p:txBody>
      </p:sp>
      <p:sp>
        <p:nvSpPr>
          <p:cNvPr id="3" name="Subtitle 2"/>
          <p:cNvSpPr>
            <a:spLocks noGrp="1"/>
          </p:cNvSpPr>
          <p:nvPr>
            <p:ph type="subTitle" idx="1"/>
          </p:nvPr>
        </p:nvSpPr>
        <p:spPr/>
        <p:txBody>
          <a:bodyPr/>
          <a:lstStyle/>
          <a:p>
            <a:r>
              <a:rPr lang="en-US" dirty="0">
                <a:latin typeface="Arial Rounded MT Bold" panose="020F0704030504030204" pitchFamily="34" charset="0"/>
              </a:rPr>
              <a:t>Team </a:t>
            </a:r>
            <a:r>
              <a:rPr lang="en-US" dirty="0" smtClean="0">
                <a:latin typeface="Arial Rounded MT Bold" panose="020F0704030504030204" pitchFamily="34" charset="0"/>
              </a:rPr>
              <a:t>ID:PNT2022TMID29553</a:t>
            </a:r>
            <a:endParaRPr lang="en-IN" dirty="0">
              <a:latin typeface="Arial Rounded MT Bold" panose="020F0704030504030204" pitchFamily="34" charset="0"/>
            </a:endParaRPr>
          </a:p>
        </p:txBody>
      </p:sp>
    </p:spTree>
    <p:extLst>
      <p:ext uri="{BB962C8B-B14F-4D97-AF65-F5344CB8AC3E}">
        <p14:creationId xmlns:p14="http://schemas.microsoft.com/office/powerpoint/2010/main" val="84702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mph" presetSubtype="0" fill="hold" grpId="0" nodeType="click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3">
                                            <p:txEl>
                                              <p:pRg st="0" end="0"/>
                                            </p:txEl>
                                          </p:spTgt>
                                        </p:tgtEl>
                                        <p:attrNameLst>
                                          <p:attrName>ppt_x</p:attrName>
                                          <p:attrName>ppt_y</p:attrName>
                                        </p:attrNameLst>
                                      </p:cBhvr>
                                    </p:animMotion>
                                    <p:animRot by="1500000">
                                      <p:cBhvr>
                                        <p:cTn id="12" dur="125" fill="hold">
                                          <p:stCondLst>
                                            <p:cond delay="0"/>
                                          </p:stCondLst>
                                        </p:cTn>
                                        <p:tgtEl>
                                          <p:spTgt spid="3">
                                            <p:txEl>
                                              <p:pRg st="0" end="0"/>
                                            </p:txEl>
                                          </p:spTgt>
                                        </p:tgtEl>
                                        <p:attrNameLst>
                                          <p:attrName>r</p:attrName>
                                        </p:attrNameLst>
                                      </p:cBhvr>
                                    </p:animRot>
                                    <p:animRot by="-1500000">
                                      <p:cBhvr>
                                        <p:cTn id="13" dur="125" fill="hold">
                                          <p:stCondLst>
                                            <p:cond delay="125"/>
                                          </p:stCondLst>
                                        </p:cTn>
                                        <p:tgtEl>
                                          <p:spTgt spid="3">
                                            <p:txEl>
                                              <p:pRg st="0" end="0"/>
                                            </p:txEl>
                                          </p:spTgt>
                                        </p:tgtEl>
                                        <p:attrNameLst>
                                          <p:attrName>r</p:attrName>
                                        </p:attrNameLst>
                                      </p:cBhvr>
                                    </p:animRot>
                                    <p:animRot by="-1500000">
                                      <p:cBhvr>
                                        <p:cTn id="14" dur="125" fill="hold">
                                          <p:stCondLst>
                                            <p:cond delay="250"/>
                                          </p:stCondLst>
                                        </p:cTn>
                                        <p:tgtEl>
                                          <p:spTgt spid="3">
                                            <p:txEl>
                                              <p:pRg st="0" end="0"/>
                                            </p:txEl>
                                          </p:spTgt>
                                        </p:tgtEl>
                                        <p:attrNameLst>
                                          <p:attrName>r</p:attrName>
                                        </p:attrNameLst>
                                      </p:cBhvr>
                                    </p:animRot>
                                    <p:animRot by="1500000">
                                      <p:cBhvr>
                                        <p:cTn id="15" dur="125" fill="hold">
                                          <p:stCondLst>
                                            <p:cond delay="375"/>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MATRICS</a:t>
            </a:r>
            <a:endParaRPr lang="en-IN" dirty="0"/>
          </a:p>
        </p:txBody>
      </p:sp>
      <p:sp>
        <p:nvSpPr>
          <p:cNvPr id="3" name="Content Placeholder 2"/>
          <p:cNvSpPr>
            <a:spLocks noGrp="1"/>
          </p:cNvSpPr>
          <p:nvPr>
            <p:ph idx="1"/>
          </p:nvPr>
        </p:nvSpPr>
        <p:spPr/>
        <p:txBody>
          <a:bodyPr/>
          <a:lstStyle/>
          <a:p>
            <a:pPr lvl="0"/>
            <a:r>
              <a:rPr lang="en-US" sz="1800" dirty="0" smtClean="0"/>
              <a:t>Accuracy:  Training </a:t>
            </a:r>
            <a:r>
              <a:rPr lang="en-US" sz="1800" dirty="0"/>
              <a:t>Accuracy - 99.16</a:t>
            </a:r>
            <a:r>
              <a:rPr lang="en-US" sz="1800" dirty="0" smtClean="0"/>
              <a:t>%     </a:t>
            </a:r>
            <a:r>
              <a:rPr lang="en-US" sz="1800" dirty="0"/>
              <a:t>Validation Accuracy – 96.67%</a:t>
            </a:r>
            <a:endParaRPr lang="en-IN" sz="1800" dirty="0"/>
          </a:p>
          <a:p>
            <a:pPr marL="0" indent="0">
              <a:buNone/>
            </a:pPr>
            <a:endParaRPr lang="en-IN" dirty="0"/>
          </a:p>
        </p:txBody>
      </p:sp>
      <p:pic>
        <p:nvPicPr>
          <p:cNvPr id="5" name="image2.png"/>
          <p:cNvPicPr/>
          <p:nvPr/>
        </p:nvPicPr>
        <p:blipFill>
          <a:blip r:embed="rId2" cstate="print"/>
          <a:stretch>
            <a:fillRect/>
          </a:stretch>
        </p:blipFill>
        <p:spPr>
          <a:xfrm>
            <a:off x="1165920" y="2204864"/>
            <a:ext cx="6480720" cy="4032448"/>
          </a:xfrm>
          <a:prstGeom prst="rect">
            <a:avLst/>
          </a:prstGeom>
        </p:spPr>
      </p:pic>
    </p:spTree>
    <p:extLst>
      <p:ext uri="{BB962C8B-B14F-4D97-AF65-F5344CB8AC3E}">
        <p14:creationId xmlns:p14="http://schemas.microsoft.com/office/powerpoint/2010/main" val="1493244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IN" dirty="0"/>
          </a:p>
        </p:txBody>
      </p:sp>
      <p:sp>
        <p:nvSpPr>
          <p:cNvPr id="3" name="Content Placeholder 2"/>
          <p:cNvSpPr>
            <a:spLocks noGrp="1"/>
          </p:cNvSpPr>
          <p:nvPr>
            <p:ph idx="1"/>
          </p:nvPr>
        </p:nvSpPr>
        <p:spPr/>
        <p:txBody>
          <a:bodyPr>
            <a:normAutofit/>
          </a:bodyPr>
          <a:lstStyle/>
          <a:p>
            <a:pPr algn="just"/>
            <a:r>
              <a:rPr lang="en-IN" dirty="0"/>
              <a:t>The tool can be made quicker by increasing the recognition speed. More number of gestures can be added thereby increasing this tool’s functionality and usability for different purposes. Tracking of both hands can be added to increase the set of commands. Voice commands can also be added to further increase the functionality.</a:t>
            </a:r>
          </a:p>
          <a:p>
            <a:endParaRPr lang="en-IN" dirty="0"/>
          </a:p>
          <a:p>
            <a:endParaRPr lang="en-IN" dirty="0"/>
          </a:p>
        </p:txBody>
      </p:sp>
    </p:spTree>
    <p:extLst>
      <p:ext uri="{BB962C8B-B14F-4D97-AF65-F5344CB8AC3E}">
        <p14:creationId xmlns:p14="http://schemas.microsoft.com/office/powerpoint/2010/main" val="2245605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OF THE PROJECT</a:t>
            </a:r>
            <a:endParaRPr lang="en-IN" dirty="0"/>
          </a:p>
        </p:txBody>
      </p:sp>
      <p:sp>
        <p:nvSpPr>
          <p:cNvPr id="3" name="Content Placeholder 2"/>
          <p:cNvSpPr>
            <a:spLocks noGrp="1"/>
          </p:cNvSpPr>
          <p:nvPr>
            <p:ph idx="1"/>
          </p:nvPr>
        </p:nvSpPr>
        <p:spPr/>
        <p:txBody>
          <a:bodyPr/>
          <a:lstStyle/>
          <a:p>
            <a:r>
              <a:rPr lang="en-IN" u="sng" dirty="0"/>
              <a:t>https://youtu.be/dvHLtEuLeOk</a:t>
            </a:r>
            <a:endParaRPr lang="en-IN" dirty="0"/>
          </a:p>
          <a:p>
            <a:endParaRPr lang="en-IN" dirty="0"/>
          </a:p>
        </p:txBody>
      </p:sp>
    </p:spTree>
    <p:extLst>
      <p:ext uri="{BB962C8B-B14F-4D97-AF65-F5344CB8AC3E}">
        <p14:creationId xmlns:p14="http://schemas.microsoft.com/office/powerpoint/2010/main" val="1539081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01763"/>
            <a:ext cx="6096000" cy="362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8882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a:t>
            </a:r>
            <a:endParaRPr lang="en-IN" dirty="0"/>
          </a:p>
        </p:txBody>
      </p:sp>
      <p:sp>
        <p:nvSpPr>
          <p:cNvPr id="3" name="Content Placeholder 2"/>
          <p:cNvSpPr>
            <a:spLocks noGrp="1"/>
          </p:cNvSpPr>
          <p:nvPr>
            <p:ph idx="1"/>
          </p:nvPr>
        </p:nvSpPr>
        <p:spPr>
          <a:xfrm>
            <a:off x="1907704" y="2276872"/>
            <a:ext cx="6779096" cy="3849291"/>
          </a:xfrm>
        </p:spPr>
        <p:txBody>
          <a:bodyPr/>
          <a:lstStyle/>
          <a:p>
            <a:r>
              <a:rPr lang="en-US" dirty="0" smtClean="0"/>
              <a:t>AKASH M               -510419205002</a:t>
            </a:r>
          </a:p>
          <a:p>
            <a:r>
              <a:rPr lang="en-US" dirty="0" smtClean="0"/>
              <a:t>JEEVANESH V        -510419205011</a:t>
            </a:r>
          </a:p>
          <a:p>
            <a:r>
              <a:rPr lang="en-US" dirty="0" smtClean="0"/>
              <a:t>SRIRAM E               -510419205030</a:t>
            </a:r>
          </a:p>
          <a:p>
            <a:r>
              <a:rPr lang="en-US" dirty="0" smtClean="0"/>
              <a:t>VETRISELVAN T      -510419205036</a:t>
            </a:r>
          </a:p>
          <a:p>
            <a:endParaRPr lang="en-US" dirty="0" smtClean="0"/>
          </a:p>
          <a:p>
            <a:endParaRPr lang="en-US" dirty="0" smtClean="0"/>
          </a:p>
        </p:txBody>
      </p:sp>
    </p:spTree>
    <p:extLst>
      <p:ext uri="{BB962C8B-B14F-4D97-AF65-F5344CB8AC3E}">
        <p14:creationId xmlns:p14="http://schemas.microsoft.com/office/powerpoint/2010/main" val="217193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down)">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a:latin typeface="Arial" panose="020B0604020202020204" pitchFamily="34" charset="0"/>
                <a:cs typeface="Arial" panose="020B0604020202020204" pitchFamily="34" charset="0"/>
              </a:rPr>
              <a:t>This </a:t>
            </a:r>
            <a:r>
              <a:rPr lang="en-US" dirty="0" smtClean="0">
                <a:latin typeface="Arial" panose="020B0604020202020204" pitchFamily="34" charset="0"/>
                <a:cs typeface="Arial" panose="020B0604020202020204" pitchFamily="34" charset="0"/>
              </a:rPr>
              <a:t>project method </a:t>
            </a:r>
            <a:r>
              <a:rPr lang="en-US" dirty="0">
                <a:latin typeface="Arial" panose="020B0604020202020204" pitchFamily="34" charset="0"/>
                <a:cs typeface="Arial" panose="020B0604020202020204" pitchFamily="34" charset="0"/>
              </a:rPr>
              <a:t>to improve the navigation </a:t>
            </a:r>
            <a:r>
              <a:rPr lang="en-US" dirty="0" smtClean="0">
                <a:latin typeface="Arial" panose="020B0604020202020204" pitchFamily="34" charset="0"/>
                <a:cs typeface="Arial" panose="020B0604020202020204" pitchFamily="34" charset="0"/>
              </a:rPr>
              <a:t>and manipulation </a:t>
            </a:r>
            <a:r>
              <a:rPr lang="en-US" dirty="0">
                <a:latin typeface="Arial" panose="020B0604020202020204" pitchFamily="34" charset="0"/>
                <a:cs typeface="Arial" panose="020B0604020202020204" pitchFamily="34" charset="0"/>
              </a:rPr>
              <a:t>of radiological images through a sterile hand gesture recognition interface based on attentional contextual cues. Computer vision algorithms were developed to extract intention and attention cues from the surgeon's behavior and combine them with sensory data from a commodity depth camera. The developed interface was tested in a usability experiment to assess the effectiveness of the new interface. An image navigation and manipulation task was performed, and the gesture recognition accuracy, false positives and task completion times were computed to evaluate system performance. Experimental results show that gesture interaction and surgeon behavior analysis can be used to accurately navigate, manipulate and access MRI images, and therefore this modality could replace the use of keyboard and mice-based interfaces.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5684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normAutofit fontScale="62500" lnSpcReduction="20000"/>
          </a:bodyPr>
          <a:lstStyle/>
          <a:p>
            <a:pPr algn="just"/>
            <a:r>
              <a:rPr lang="en-IN" sz="3300" dirty="0">
                <a:latin typeface="Arial" panose="020B0604020202020204" pitchFamily="34" charset="0"/>
                <a:cs typeface="Arial" panose="020B0604020202020204" pitchFamily="34" charset="0"/>
              </a:rPr>
              <a:t>The use of doctor-computer interaction devices in the operation room (OR) requires new modalities that support medical imaging manipulation while allowing doctors' hands to remain sterile, supporting their focus of attention, and providing fast response times. This paper presents “</a:t>
            </a:r>
            <a:r>
              <a:rPr lang="en-IN" sz="3300" dirty="0" err="1">
                <a:latin typeface="Arial" panose="020B0604020202020204" pitchFamily="34" charset="0"/>
                <a:cs typeface="Arial" panose="020B0604020202020204" pitchFamily="34" charset="0"/>
              </a:rPr>
              <a:t>Gestix</a:t>
            </a:r>
            <a:r>
              <a:rPr lang="en-IN" sz="3300" dirty="0">
                <a:latin typeface="Arial" panose="020B0604020202020204" pitchFamily="34" charset="0"/>
                <a:cs typeface="Arial" panose="020B0604020202020204" pitchFamily="34" charset="0"/>
              </a:rPr>
              <a:t>,” a vision-based hand gesture capture and recognition system that interprets in real-time the user's gestures for navigation and manipulation of images in an electronic medical record (EMR) database. Navigation and other gestures are translated to commands based on their temporal trajectories, through video capture. “</a:t>
            </a:r>
            <a:r>
              <a:rPr lang="en-IN" sz="3300" dirty="0" err="1">
                <a:latin typeface="Arial" panose="020B0604020202020204" pitchFamily="34" charset="0"/>
                <a:cs typeface="Arial" panose="020B0604020202020204" pitchFamily="34" charset="0"/>
              </a:rPr>
              <a:t>Gestix</a:t>
            </a:r>
            <a:r>
              <a:rPr lang="en-IN" sz="3300" dirty="0">
                <a:latin typeface="Arial" panose="020B0604020202020204" pitchFamily="34" charset="0"/>
                <a:cs typeface="Arial" panose="020B0604020202020204" pitchFamily="34" charset="0"/>
              </a:rPr>
              <a:t>” was tested during a brain biopsy procedure. In the in vivo experiment, this interface prevented the surgeon's focus shift and change of location while achieving a rapid intuitive reaction and easy interaction. Data from two usability tests provide insights and implications regarding human-computer interaction based on nonverbal conversational modalities. </a:t>
            </a:r>
          </a:p>
          <a:p>
            <a:endParaRPr lang="en-IN" dirty="0"/>
          </a:p>
        </p:txBody>
      </p:sp>
    </p:spTree>
    <p:extLst>
      <p:ext uri="{BB962C8B-B14F-4D97-AF65-F5344CB8AC3E}">
        <p14:creationId xmlns:p14="http://schemas.microsoft.com/office/powerpoint/2010/main" val="4120160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IN" dirty="0"/>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Thus we prepared our project which us insisted by </a:t>
            </a:r>
            <a:r>
              <a:rPr lang="en-US" dirty="0" err="1">
                <a:latin typeface="Arial" panose="020B0604020202020204" pitchFamily="34" charset="0"/>
                <a:cs typeface="Arial" panose="020B0604020202020204" pitchFamily="34" charset="0"/>
              </a:rPr>
              <a:t>ibm</a:t>
            </a:r>
            <a:r>
              <a:rPr lang="en-US" dirty="0">
                <a:latin typeface="Arial" panose="020B0604020202020204" pitchFamily="34" charset="0"/>
                <a:cs typeface="Arial" panose="020B0604020202020204" pitchFamily="34" charset="0"/>
              </a:rPr>
              <a:t> here we can browse the image via gestures without touching the </a:t>
            </a:r>
            <a:r>
              <a:rPr lang="en-US" dirty="0" smtClean="0">
                <a:latin typeface="Arial" panose="020B0604020202020204" pitchFamily="34" charset="0"/>
                <a:cs typeface="Arial" panose="020B0604020202020204" pitchFamily="34" charset="0"/>
              </a:rPr>
              <a:t>computer.</a:t>
            </a:r>
          </a:p>
          <a:p>
            <a:endParaRPr lang="en-IN"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852936"/>
            <a:ext cx="5261492" cy="3551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993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22889349"/>
              </p:ext>
            </p:extLst>
          </p:nvPr>
        </p:nvGraphicFramePr>
        <p:xfrm>
          <a:off x="1259632" y="1700808"/>
          <a:ext cx="6840760" cy="3809933"/>
        </p:xfrm>
        <a:graphic>
          <a:graphicData uri="http://schemas.openxmlformats.org/drawingml/2006/table">
            <a:tbl>
              <a:tblPr firstRow="1" firstCol="1" lastRow="1" lastCol="1" bandRow="1" bandCol="1">
                <a:tableStyleId>{5C22544A-7EE6-4342-B048-85BDC9FD1C3A}</a:tableStyleId>
              </a:tblPr>
              <a:tblGrid>
                <a:gridCol w="2808312"/>
                <a:gridCol w="4032448"/>
              </a:tblGrid>
              <a:tr h="413267">
                <a:tc>
                  <a:txBody>
                    <a:bodyPr/>
                    <a:lstStyle/>
                    <a:p>
                      <a:pPr marL="66675">
                        <a:lnSpc>
                          <a:spcPts val="1340"/>
                        </a:lnSpc>
                        <a:spcAft>
                          <a:spcPts val="0"/>
                        </a:spcAft>
                      </a:pPr>
                      <a:r>
                        <a:rPr lang="en-US" sz="1200" dirty="0">
                          <a:effectLst/>
                        </a:rPr>
                        <a:t>Parameter</a:t>
                      </a:r>
                      <a:endParaRPr lang="en-IN" sz="1100" dirty="0">
                        <a:effectLst/>
                        <a:latin typeface="Calibri"/>
                        <a:ea typeface="Calibri"/>
                        <a:cs typeface="Latha"/>
                      </a:endParaRPr>
                    </a:p>
                  </a:txBody>
                  <a:tcPr marL="0" marR="0" marT="0" marB="0"/>
                </a:tc>
                <a:tc>
                  <a:txBody>
                    <a:bodyPr/>
                    <a:lstStyle/>
                    <a:p>
                      <a:pPr marL="68580">
                        <a:lnSpc>
                          <a:spcPts val="1340"/>
                        </a:lnSpc>
                        <a:spcAft>
                          <a:spcPts val="0"/>
                        </a:spcAft>
                      </a:pPr>
                      <a:r>
                        <a:rPr lang="en-US" sz="1200">
                          <a:effectLst/>
                        </a:rPr>
                        <a:t>Description</a:t>
                      </a:r>
                      <a:endParaRPr lang="en-IN" sz="1100">
                        <a:effectLst/>
                        <a:latin typeface="Calibri"/>
                        <a:ea typeface="Calibri"/>
                        <a:cs typeface="Latha"/>
                      </a:endParaRPr>
                    </a:p>
                  </a:txBody>
                  <a:tcPr marL="0" marR="0" marT="0" marB="0"/>
                </a:tc>
              </a:tr>
              <a:tr h="1321562">
                <a:tc>
                  <a:txBody>
                    <a:bodyPr/>
                    <a:lstStyle/>
                    <a:p>
                      <a:pPr marL="66675">
                        <a:lnSpc>
                          <a:spcPts val="1340"/>
                        </a:lnSpc>
                        <a:spcAft>
                          <a:spcPts val="0"/>
                        </a:spcAft>
                      </a:pPr>
                      <a:r>
                        <a:rPr lang="en-US" sz="1200" dirty="0">
                          <a:effectLst/>
                        </a:rPr>
                        <a:t>Problem</a:t>
                      </a:r>
                      <a:r>
                        <a:rPr lang="en-US" sz="1200" spc="-15" dirty="0">
                          <a:effectLst/>
                        </a:rPr>
                        <a:t> </a:t>
                      </a:r>
                      <a:r>
                        <a:rPr lang="en-US" sz="1200" dirty="0">
                          <a:effectLst/>
                        </a:rPr>
                        <a:t>Statement</a:t>
                      </a:r>
                      <a:endParaRPr lang="en-IN" sz="1100" dirty="0">
                        <a:effectLst/>
                        <a:latin typeface="Calibri"/>
                        <a:ea typeface="Calibri"/>
                        <a:cs typeface="Latha"/>
                      </a:endParaRPr>
                    </a:p>
                  </a:txBody>
                  <a:tcPr marL="0" marR="0" marT="0" marB="0"/>
                </a:tc>
                <a:tc>
                  <a:txBody>
                    <a:bodyPr/>
                    <a:lstStyle/>
                    <a:p>
                      <a:pPr algn="just">
                        <a:lnSpc>
                          <a:spcPct val="115000"/>
                        </a:lnSpc>
                        <a:spcAft>
                          <a:spcPts val="0"/>
                        </a:spcAft>
                      </a:pPr>
                      <a:r>
                        <a:rPr lang="en-IN" sz="1100" dirty="0">
                          <a:effectLst/>
                        </a:rPr>
                        <a:t>At present Doctors are interacting with system via hands which will be infection via germs during the operation , thus we are going to the contactless navigation of radiology images for treatment using ML model to identify the gestures. </a:t>
                      </a:r>
                      <a:endParaRPr lang="en-IN" sz="1200" dirty="0">
                        <a:effectLst/>
                      </a:endParaRPr>
                    </a:p>
                    <a:p>
                      <a:pPr marL="68580" marR="160020">
                        <a:lnSpc>
                          <a:spcPts val="1340"/>
                        </a:lnSpc>
                        <a:spcAft>
                          <a:spcPts val="0"/>
                        </a:spcAft>
                      </a:pPr>
                      <a:r>
                        <a:rPr lang="en-US" sz="1100" dirty="0">
                          <a:effectLst/>
                        </a:rPr>
                        <a:t> </a:t>
                      </a:r>
                      <a:endParaRPr lang="en-IN" sz="1100" dirty="0">
                        <a:effectLst/>
                        <a:latin typeface="Calibri"/>
                        <a:ea typeface="Calibri"/>
                        <a:cs typeface="Latha"/>
                      </a:endParaRPr>
                    </a:p>
                  </a:txBody>
                  <a:tcPr marL="0" marR="0" marT="0" marB="0"/>
                </a:tc>
              </a:tr>
              <a:tr h="676984">
                <a:tc>
                  <a:txBody>
                    <a:bodyPr/>
                    <a:lstStyle/>
                    <a:p>
                      <a:pPr marL="66675">
                        <a:lnSpc>
                          <a:spcPts val="1340"/>
                        </a:lnSpc>
                        <a:spcAft>
                          <a:spcPts val="0"/>
                        </a:spcAft>
                      </a:pPr>
                      <a:r>
                        <a:rPr lang="en-US" sz="1200">
                          <a:effectLst/>
                        </a:rPr>
                        <a:t>Idea</a:t>
                      </a:r>
                      <a:r>
                        <a:rPr lang="en-US" sz="1200" spc="-5">
                          <a:effectLst/>
                        </a:rPr>
                        <a:t> </a:t>
                      </a:r>
                      <a:r>
                        <a:rPr lang="en-US" sz="1200">
                          <a:effectLst/>
                        </a:rPr>
                        <a:t>/</a:t>
                      </a:r>
                      <a:r>
                        <a:rPr lang="en-US" sz="1200" spc="-5">
                          <a:effectLst/>
                        </a:rPr>
                        <a:t> </a:t>
                      </a:r>
                      <a:r>
                        <a:rPr lang="en-US" sz="1200">
                          <a:effectLst/>
                        </a:rPr>
                        <a:t>Solution</a:t>
                      </a:r>
                      <a:r>
                        <a:rPr lang="en-US" sz="1200" spc="-15">
                          <a:effectLst/>
                        </a:rPr>
                        <a:t> </a:t>
                      </a:r>
                      <a:r>
                        <a:rPr lang="en-US" sz="1200">
                          <a:effectLst/>
                        </a:rPr>
                        <a:t>description</a:t>
                      </a:r>
                      <a:endParaRPr lang="en-IN" sz="1100">
                        <a:effectLst/>
                        <a:latin typeface="Calibri"/>
                        <a:ea typeface="Calibri"/>
                        <a:cs typeface="Latha"/>
                      </a:endParaRPr>
                    </a:p>
                  </a:txBody>
                  <a:tcPr marL="0" marR="0" marT="0" marB="0"/>
                </a:tc>
                <a:tc>
                  <a:txBody>
                    <a:bodyPr/>
                    <a:lstStyle/>
                    <a:p>
                      <a:pPr marL="68580" marR="72390" algn="just">
                        <a:lnSpc>
                          <a:spcPct val="115000"/>
                        </a:lnSpc>
                        <a:spcAft>
                          <a:spcPts val="0"/>
                        </a:spcAft>
                      </a:pPr>
                      <a:r>
                        <a:rPr lang="en-US" sz="1100" dirty="0">
                          <a:effectLst/>
                        </a:rPr>
                        <a:t>To avoid the contact gesture based communication is implemented using CNN and Cameras which detects the gestures ,Which will be absolutely sterile.</a:t>
                      </a:r>
                      <a:endParaRPr lang="en-IN" sz="1100" dirty="0">
                        <a:effectLst/>
                        <a:latin typeface="Calibri"/>
                        <a:ea typeface="Calibri"/>
                        <a:cs typeface="Latha"/>
                      </a:endParaRPr>
                    </a:p>
                  </a:txBody>
                  <a:tcPr marL="0" marR="0" marT="0" marB="0"/>
                </a:tc>
              </a:tr>
              <a:tr h="1398120">
                <a:tc>
                  <a:txBody>
                    <a:bodyPr/>
                    <a:lstStyle/>
                    <a:p>
                      <a:pPr marL="66675">
                        <a:lnSpc>
                          <a:spcPts val="1340"/>
                        </a:lnSpc>
                        <a:spcAft>
                          <a:spcPts val="0"/>
                        </a:spcAft>
                      </a:pPr>
                      <a:r>
                        <a:rPr lang="en-US" sz="1200">
                          <a:effectLst/>
                        </a:rPr>
                        <a:t>Novelty</a:t>
                      </a:r>
                      <a:r>
                        <a:rPr lang="en-US" sz="1200" spc="-5">
                          <a:effectLst/>
                        </a:rPr>
                        <a:t> </a:t>
                      </a:r>
                      <a:r>
                        <a:rPr lang="en-US" sz="1200">
                          <a:effectLst/>
                        </a:rPr>
                        <a:t>/</a:t>
                      </a:r>
                      <a:r>
                        <a:rPr lang="en-US" sz="1200" spc="-5">
                          <a:effectLst/>
                        </a:rPr>
                        <a:t> </a:t>
                      </a:r>
                      <a:r>
                        <a:rPr lang="en-US" sz="1200">
                          <a:effectLst/>
                        </a:rPr>
                        <a:t>Uniqueness</a:t>
                      </a:r>
                      <a:endParaRPr lang="en-IN" sz="1100">
                        <a:effectLst/>
                        <a:latin typeface="Calibri"/>
                        <a:ea typeface="Calibri"/>
                        <a:cs typeface="Latha"/>
                      </a:endParaRPr>
                    </a:p>
                  </a:txBody>
                  <a:tcPr marL="0" marR="0" marT="0" marB="0"/>
                </a:tc>
                <a:tc>
                  <a:txBody>
                    <a:bodyPr/>
                    <a:lstStyle/>
                    <a:p>
                      <a:pPr marL="68580" marR="116840" algn="just">
                        <a:lnSpc>
                          <a:spcPct val="115000"/>
                        </a:lnSpc>
                        <a:spcAft>
                          <a:spcPts val="0"/>
                        </a:spcAft>
                      </a:pPr>
                      <a:r>
                        <a:rPr lang="en-US" sz="1100" dirty="0">
                          <a:effectLst/>
                        </a:rPr>
                        <a:t>We are going to use the CNN for recognizing the gestures. We are going to train the model with hand Gestures. Even we may use AI for Recognizing the clear image even with Bad background. We are providing the various features in Image viewing with Interaction module.</a:t>
                      </a:r>
                      <a:endParaRPr lang="en-IN" sz="1100" dirty="0">
                        <a:effectLst/>
                        <a:latin typeface="Calibri"/>
                        <a:ea typeface="Calibri"/>
                        <a:cs typeface="Latha"/>
                      </a:endParaRPr>
                    </a:p>
                  </a:txBody>
                  <a:tcPr marL="0" marR="0" marT="0" marB="0"/>
                </a:tc>
              </a:tr>
            </a:tbl>
          </a:graphicData>
        </a:graphic>
      </p:graphicFrame>
    </p:spTree>
    <p:extLst>
      <p:ext uri="{BB962C8B-B14F-4D97-AF65-F5344CB8AC3E}">
        <p14:creationId xmlns:p14="http://schemas.microsoft.com/office/powerpoint/2010/main" val="904731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1122535"/>
              </p:ext>
            </p:extLst>
          </p:nvPr>
        </p:nvGraphicFramePr>
        <p:xfrm>
          <a:off x="1331640" y="2276872"/>
          <a:ext cx="6696744" cy="2520282"/>
        </p:xfrm>
        <a:graphic>
          <a:graphicData uri="http://schemas.openxmlformats.org/drawingml/2006/table">
            <a:tbl>
              <a:tblPr firstRow="1" firstCol="1" lastRow="1" lastCol="1" bandRow="1" bandCol="1">
                <a:tableStyleId>{5C22544A-7EE6-4342-B048-85BDC9FD1C3A}</a:tableStyleId>
              </a:tblPr>
              <a:tblGrid>
                <a:gridCol w="2778419"/>
                <a:gridCol w="3918325"/>
              </a:tblGrid>
              <a:tr h="1224823">
                <a:tc>
                  <a:txBody>
                    <a:bodyPr/>
                    <a:lstStyle/>
                    <a:p>
                      <a:pPr marL="66675">
                        <a:lnSpc>
                          <a:spcPts val="1340"/>
                        </a:lnSpc>
                        <a:spcAft>
                          <a:spcPts val="0"/>
                        </a:spcAft>
                      </a:pPr>
                      <a:r>
                        <a:rPr lang="en-US" sz="1200" dirty="0">
                          <a:effectLst/>
                        </a:rPr>
                        <a:t>Social</a:t>
                      </a:r>
                      <a:r>
                        <a:rPr lang="en-US" sz="1200" spc="-15" dirty="0">
                          <a:effectLst/>
                        </a:rPr>
                        <a:t> </a:t>
                      </a:r>
                      <a:r>
                        <a:rPr lang="en-US" sz="1200" dirty="0">
                          <a:effectLst/>
                        </a:rPr>
                        <a:t>Impact</a:t>
                      </a:r>
                      <a:r>
                        <a:rPr lang="en-US" sz="1200" spc="-15" dirty="0">
                          <a:effectLst/>
                        </a:rPr>
                        <a:t> </a:t>
                      </a:r>
                      <a:r>
                        <a:rPr lang="en-US" sz="1200" dirty="0">
                          <a:effectLst/>
                        </a:rPr>
                        <a:t>/ Customer</a:t>
                      </a:r>
                      <a:r>
                        <a:rPr lang="en-US" sz="1200" spc="-5" dirty="0">
                          <a:effectLst/>
                        </a:rPr>
                        <a:t> </a:t>
                      </a:r>
                      <a:r>
                        <a:rPr lang="en-US" sz="1200" dirty="0">
                          <a:effectLst/>
                        </a:rPr>
                        <a:t>Satisfaction</a:t>
                      </a:r>
                      <a:endParaRPr lang="en-IN" sz="1100" dirty="0">
                        <a:effectLst/>
                        <a:latin typeface="Calibri"/>
                        <a:ea typeface="Calibri"/>
                        <a:cs typeface="Latha"/>
                      </a:endParaRPr>
                    </a:p>
                  </a:txBody>
                  <a:tcPr marL="0" marR="0" marT="0" marB="0"/>
                </a:tc>
                <a:tc>
                  <a:txBody>
                    <a:bodyPr/>
                    <a:lstStyle/>
                    <a:p>
                      <a:pPr marL="68580" marR="88265" algn="just">
                        <a:lnSpc>
                          <a:spcPct val="115000"/>
                        </a:lnSpc>
                        <a:spcAft>
                          <a:spcPts val="0"/>
                        </a:spcAft>
                      </a:pPr>
                      <a:r>
                        <a:rPr lang="en-US" sz="1100" dirty="0">
                          <a:effectLst/>
                        </a:rPr>
                        <a:t>Our model will help the doctors in OT via contactless interaction which gives Germ free communication and it will reduce the sterilizing process in operation .Which ensures the infections to the patients.</a:t>
                      </a:r>
                      <a:endParaRPr lang="en-IN" sz="1100" dirty="0">
                        <a:effectLst/>
                      </a:endParaRPr>
                    </a:p>
                    <a:p>
                      <a:pPr marL="68580">
                        <a:lnSpc>
                          <a:spcPts val="1245"/>
                        </a:lnSpc>
                        <a:spcAft>
                          <a:spcPts val="0"/>
                        </a:spcAft>
                      </a:pPr>
                      <a:r>
                        <a:rPr lang="en-US" sz="1100" dirty="0">
                          <a:effectLst/>
                        </a:rPr>
                        <a:t> </a:t>
                      </a:r>
                      <a:endParaRPr lang="en-IN" sz="1100" dirty="0">
                        <a:effectLst/>
                        <a:latin typeface="Calibri"/>
                        <a:ea typeface="Calibri"/>
                        <a:cs typeface="Latha"/>
                      </a:endParaRPr>
                    </a:p>
                  </a:txBody>
                  <a:tcPr marL="0" marR="0" marT="0" marB="0"/>
                </a:tc>
              </a:tr>
              <a:tr h="558920">
                <a:tc>
                  <a:txBody>
                    <a:bodyPr/>
                    <a:lstStyle/>
                    <a:p>
                      <a:pPr marL="66675">
                        <a:lnSpc>
                          <a:spcPts val="1340"/>
                        </a:lnSpc>
                        <a:spcAft>
                          <a:spcPts val="0"/>
                        </a:spcAft>
                      </a:pPr>
                      <a:r>
                        <a:rPr lang="en-US" sz="1200">
                          <a:effectLst/>
                        </a:rPr>
                        <a:t>Business</a:t>
                      </a:r>
                      <a:r>
                        <a:rPr lang="en-US" sz="1200" spc="-5">
                          <a:effectLst/>
                        </a:rPr>
                        <a:t> </a:t>
                      </a:r>
                      <a:r>
                        <a:rPr lang="en-US" sz="1200">
                          <a:effectLst/>
                        </a:rPr>
                        <a:t>Model</a:t>
                      </a:r>
                      <a:r>
                        <a:rPr lang="en-US" sz="1200" spc="-15">
                          <a:effectLst/>
                        </a:rPr>
                        <a:t> </a:t>
                      </a:r>
                      <a:r>
                        <a:rPr lang="en-US" sz="1200">
                          <a:effectLst/>
                        </a:rPr>
                        <a:t>(Revenue</a:t>
                      </a:r>
                      <a:r>
                        <a:rPr lang="en-US" sz="1200" spc="-25">
                          <a:effectLst/>
                        </a:rPr>
                        <a:t> </a:t>
                      </a:r>
                      <a:r>
                        <a:rPr lang="en-US" sz="1200">
                          <a:effectLst/>
                        </a:rPr>
                        <a:t>Model)</a:t>
                      </a:r>
                      <a:endParaRPr lang="en-IN" sz="1100">
                        <a:effectLst/>
                        <a:latin typeface="Calibri"/>
                        <a:ea typeface="Calibri"/>
                        <a:cs typeface="Latha"/>
                      </a:endParaRPr>
                    </a:p>
                  </a:txBody>
                  <a:tcPr marL="0" marR="0" marT="0" marB="0"/>
                </a:tc>
                <a:tc>
                  <a:txBody>
                    <a:bodyPr/>
                    <a:lstStyle/>
                    <a:p>
                      <a:pPr marL="68580" marR="210820" algn="just">
                        <a:lnSpc>
                          <a:spcPct val="115000"/>
                        </a:lnSpc>
                        <a:spcBef>
                          <a:spcPts val="5"/>
                        </a:spcBef>
                        <a:spcAft>
                          <a:spcPts val="0"/>
                        </a:spcAft>
                      </a:pPr>
                      <a:r>
                        <a:rPr lang="en-US" sz="1100" dirty="0">
                          <a:effectLst/>
                        </a:rPr>
                        <a:t>We will provide our model for subscription based Manner we could generate revenue though this method.</a:t>
                      </a:r>
                      <a:endParaRPr lang="en-IN" sz="1100" dirty="0">
                        <a:effectLst/>
                        <a:latin typeface="Calibri"/>
                        <a:ea typeface="Calibri"/>
                        <a:cs typeface="Latha"/>
                      </a:endParaRPr>
                    </a:p>
                  </a:txBody>
                  <a:tcPr marL="0" marR="0" marT="0" marB="0"/>
                </a:tc>
              </a:tr>
              <a:tr h="736539">
                <a:tc>
                  <a:txBody>
                    <a:bodyPr/>
                    <a:lstStyle/>
                    <a:p>
                      <a:pPr marL="66675">
                        <a:lnSpc>
                          <a:spcPts val="1340"/>
                        </a:lnSpc>
                        <a:spcAft>
                          <a:spcPts val="0"/>
                        </a:spcAft>
                      </a:pPr>
                      <a:r>
                        <a:rPr lang="en-US" sz="1200" dirty="0">
                          <a:effectLst/>
                        </a:rPr>
                        <a:t>Scalability</a:t>
                      </a:r>
                      <a:r>
                        <a:rPr lang="en-US" sz="1200" spc="-20" dirty="0">
                          <a:effectLst/>
                        </a:rPr>
                        <a:t> </a:t>
                      </a:r>
                      <a:r>
                        <a:rPr lang="en-US" sz="1200" dirty="0">
                          <a:effectLst/>
                        </a:rPr>
                        <a:t>of</a:t>
                      </a:r>
                      <a:r>
                        <a:rPr lang="en-US" sz="1200" spc="-5" dirty="0">
                          <a:effectLst/>
                        </a:rPr>
                        <a:t> </a:t>
                      </a:r>
                      <a:r>
                        <a:rPr lang="en-US" sz="1200" dirty="0">
                          <a:effectLst/>
                        </a:rPr>
                        <a:t>the Solution</a:t>
                      </a:r>
                      <a:endParaRPr lang="en-IN" sz="1100" dirty="0">
                        <a:effectLst/>
                        <a:latin typeface="Calibri"/>
                        <a:ea typeface="Calibri"/>
                        <a:cs typeface="Latha"/>
                      </a:endParaRPr>
                    </a:p>
                  </a:txBody>
                  <a:tcPr marL="0" marR="0" marT="0" marB="0"/>
                </a:tc>
                <a:tc>
                  <a:txBody>
                    <a:bodyPr/>
                    <a:lstStyle/>
                    <a:p>
                      <a:pPr algn="just">
                        <a:lnSpc>
                          <a:spcPct val="115000"/>
                        </a:lnSpc>
                        <a:spcAft>
                          <a:spcPts val="0"/>
                        </a:spcAft>
                      </a:pPr>
                      <a:r>
                        <a:rPr lang="en-IN" sz="1100" dirty="0">
                          <a:effectLst/>
                        </a:rPr>
                        <a:t>In future we can expand our project via more additional gestures for browsing. Even we may implement the multiple inputs a time.</a:t>
                      </a:r>
                    </a:p>
                    <a:p>
                      <a:pPr marL="68580" algn="just">
                        <a:lnSpc>
                          <a:spcPts val="1245"/>
                        </a:lnSpc>
                        <a:spcAft>
                          <a:spcPts val="0"/>
                        </a:spcAft>
                      </a:pPr>
                      <a:r>
                        <a:rPr lang="en-US" sz="1100" dirty="0">
                          <a:effectLst/>
                        </a:rPr>
                        <a:t> </a:t>
                      </a:r>
                      <a:endParaRPr lang="en-IN" sz="1100" dirty="0">
                        <a:effectLst/>
                        <a:latin typeface="Calibri"/>
                        <a:ea typeface="Calibri"/>
                        <a:cs typeface="Latha"/>
                      </a:endParaRPr>
                    </a:p>
                  </a:txBody>
                  <a:tcPr marL="0" marR="0" marT="0" marB="0"/>
                </a:tc>
              </a:tr>
            </a:tbl>
          </a:graphicData>
        </a:graphic>
      </p:graphicFrame>
    </p:spTree>
    <p:extLst>
      <p:ext uri="{BB962C8B-B14F-4D97-AF65-F5344CB8AC3E}">
        <p14:creationId xmlns:p14="http://schemas.microsoft.com/office/powerpoint/2010/main" val="1175132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ARCHITECTURE</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1560" y="1340768"/>
            <a:ext cx="7733143" cy="391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6053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MATRICS</a:t>
            </a:r>
            <a:endParaRPr lang="en-IN" dirty="0"/>
          </a:p>
        </p:txBody>
      </p:sp>
      <p:sp>
        <p:nvSpPr>
          <p:cNvPr id="3" name="Content Placeholder 2"/>
          <p:cNvSpPr>
            <a:spLocks noGrp="1"/>
          </p:cNvSpPr>
          <p:nvPr>
            <p:ph idx="1"/>
          </p:nvPr>
        </p:nvSpPr>
        <p:spPr>
          <a:xfrm>
            <a:off x="467544" y="1647749"/>
            <a:ext cx="8229600" cy="4525963"/>
          </a:xfrm>
        </p:spPr>
        <p:txBody>
          <a:bodyPr/>
          <a:lstStyle/>
          <a:p>
            <a:pPr lvl="0"/>
            <a:r>
              <a:rPr lang="en-US" sz="2000" dirty="0" smtClean="0"/>
              <a:t>Model </a:t>
            </a:r>
            <a:r>
              <a:rPr lang="en-US" sz="2000" dirty="0"/>
              <a:t>Summary:</a:t>
            </a:r>
            <a:endParaRPr lang="en-IN" sz="2000" dirty="0"/>
          </a:p>
          <a:p>
            <a:pPr marL="0" indent="0">
              <a:buNone/>
            </a:pPr>
            <a:r>
              <a:rPr lang="en-US" dirty="0"/>
              <a:t> </a:t>
            </a:r>
            <a:endParaRPr lang="en-IN" dirty="0"/>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4" y="2204864"/>
            <a:ext cx="6155779" cy="3968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96222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244</TotalTime>
  <Words>642</Words>
  <Application>Microsoft Office PowerPoint</Application>
  <PresentationFormat>On-screen Show (4:3)</PresentationFormat>
  <Paragraphs>42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Executive</vt:lpstr>
      <vt:lpstr>Gesture Based Tool for Sterile    Browsing of Radiology Images </vt:lpstr>
      <vt:lpstr>Team Members</vt:lpstr>
      <vt:lpstr>ABSTRACT</vt:lpstr>
      <vt:lpstr>PROBLEM STATEMENT</vt:lpstr>
      <vt:lpstr>SOLUTION</vt:lpstr>
      <vt:lpstr>PROPOSED SOLUTION</vt:lpstr>
      <vt:lpstr>PROPOSED SOLUTION</vt:lpstr>
      <vt:lpstr>TECHNICAL ARCHITECTURE</vt:lpstr>
      <vt:lpstr>PERFORMANCE MATRICS</vt:lpstr>
      <vt:lpstr>PERFORMANCE MATRICS</vt:lpstr>
      <vt:lpstr>FUTURE SCOPE</vt:lpstr>
      <vt:lpstr>DEMO OF THE PROJECT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Based Tool for Sterile    Browsing of Radiology Images</dc:title>
  <dc:creator>Admin</dc:creator>
  <cp:lastModifiedBy>Admin</cp:lastModifiedBy>
  <cp:revision>14</cp:revision>
  <dcterms:created xsi:type="dcterms:W3CDTF">2022-11-18T13:26:03Z</dcterms:created>
  <dcterms:modified xsi:type="dcterms:W3CDTF">2022-11-18T18:01:50Z</dcterms:modified>
</cp:coreProperties>
</file>