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2"/>
  </p:notesMasterIdLst>
  <p:sldIdLst>
    <p:sldId id="256" r:id="rId2"/>
    <p:sldId id="257" r:id="rId3"/>
    <p:sldId id="258" r:id="rId4"/>
    <p:sldId id="259" r:id="rId5"/>
    <p:sldId id="263" r:id="rId6"/>
    <p:sldId id="260" r:id="rId7"/>
    <p:sldId id="262" r:id="rId8"/>
    <p:sldId id="261" r:id="rId9"/>
    <p:sldId id="265" r:id="rId10"/>
    <p:sldId id="266" r:id="rId11"/>
  </p:sldIdLst>
  <p:sldSz cx="9144000" cy="5143500" type="screen16x9"/>
  <p:notesSz cx="6858000" cy="9144000"/>
  <p:embeddedFontLst>
    <p:embeddedFont>
      <p:font typeface="Gill Sans MT" panose="020B0502020104020203" pitchFamily="34" charset="0"/>
      <p:regular r:id="rId13"/>
      <p:bold r:id="rId14"/>
      <p:italic r:id="rId15"/>
      <p:boldItalic r:id="rId1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56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466b249d6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466b249d69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466b249d69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466b249d69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5393cc0b0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5393cc0b0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50d9f0775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50d9f0775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5393cc0b05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5393cc0b0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466b249d69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466b249d69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5393cc0b05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5393cc0b05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50d9f07751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50d9f0775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466b249d69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466b249d69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10/19/2022</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38130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697925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387624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924051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936635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704033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33897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424058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920769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48474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887397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48A87A34-81AB-432B-8DAE-1953F412C126}" type="datetimeFigureOut">
              <a:rPr lang="en-US" dirty="0"/>
              <a:pPr/>
              <a:t>10/19/2022</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283995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dirty="0"/>
              <a:pPr/>
              <a:t>10/19/2022</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8436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karanwadhwa/dd-admission-predictor"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publication/341584940_A_Machine_Learning_Approach_for_Graduate_Admission_Prediction"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www.researchgate.net/publication/348433004_Graduate_Admission_Prediction_Using_Machine_Learning"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ieeexplore.ieee.org/document/9410717"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ieeexplore.ieee.org/document/6416521"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medium.com/@jigar18011999/university-predictor-by-machine-learning-2d880e9f3a3"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1736651" y="1601972"/>
            <a:ext cx="7031665" cy="1555328"/>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50" b="1" dirty="0">
                <a:solidFill>
                  <a:srgbClr val="35475C"/>
                </a:solidFill>
                <a:highlight>
                  <a:srgbClr val="FFFFFF"/>
                </a:highlight>
                <a:latin typeface="Arial"/>
                <a:ea typeface="Arial"/>
                <a:cs typeface="Arial"/>
                <a:sym typeface="Arial"/>
              </a:rPr>
              <a:t>University Admit Eligibility Predictor</a:t>
            </a:r>
            <a:endParaRPr sz="2150" b="1" dirty="0">
              <a:solidFill>
                <a:srgbClr val="35475C"/>
              </a:solidFill>
              <a:highlight>
                <a:srgbClr val="FFFFFF"/>
              </a:highlight>
              <a:latin typeface="Arial"/>
              <a:ea typeface="Arial"/>
              <a:cs typeface="Arial"/>
              <a:sym typeface="Arial"/>
            </a:endParaRPr>
          </a:p>
          <a:p>
            <a:pPr marL="0" lvl="0" indent="0" algn="l" rtl="0">
              <a:spcBef>
                <a:spcPts val="0"/>
              </a:spcBef>
              <a:spcAft>
                <a:spcPts val="0"/>
              </a:spcAft>
              <a:buNone/>
            </a:pPr>
            <a:endParaRPr sz="2150" b="1" dirty="0">
              <a:solidFill>
                <a:srgbClr val="35475C"/>
              </a:solidFill>
              <a:highlight>
                <a:srgbClr val="FFFFFF"/>
              </a:highlight>
              <a:latin typeface="Arial"/>
              <a:ea typeface="Arial"/>
              <a:cs typeface="Arial"/>
              <a:sym typeface="Arial"/>
            </a:endParaRPr>
          </a:p>
          <a:p>
            <a:pPr marL="0" lvl="0" indent="0" algn="l" rtl="0">
              <a:spcBef>
                <a:spcPts val="0"/>
              </a:spcBef>
              <a:spcAft>
                <a:spcPts val="0"/>
              </a:spcAft>
              <a:buNone/>
            </a:pPr>
            <a:r>
              <a:rPr lang="en" sz="2150" b="1" dirty="0">
                <a:solidFill>
                  <a:srgbClr val="35475C"/>
                </a:solidFill>
                <a:highlight>
                  <a:srgbClr val="FFFFFF"/>
                </a:highlight>
                <a:latin typeface="Arial"/>
                <a:ea typeface="Arial"/>
                <a:cs typeface="Arial"/>
                <a:sym typeface="Arial"/>
              </a:rPr>
              <a:t>Domain: Applied Data Science </a:t>
            </a:r>
            <a:endParaRPr sz="2150" b="1" dirty="0">
              <a:solidFill>
                <a:srgbClr val="35475C"/>
              </a:solidFill>
              <a:highlight>
                <a:srgbClr val="FFFFFF"/>
              </a:highlight>
              <a:latin typeface="Arial"/>
              <a:ea typeface="Arial"/>
              <a:cs typeface="Arial"/>
              <a:sym typeface="Arial"/>
            </a:endParaRPr>
          </a:p>
        </p:txBody>
      </p:sp>
      <p:sp>
        <p:nvSpPr>
          <p:cNvPr id="135" name="Google Shape;135;p13"/>
          <p:cNvSpPr txBox="1">
            <a:spLocks noGrp="1"/>
          </p:cNvSpPr>
          <p:nvPr>
            <p:ph type="subTitle" idx="1"/>
          </p:nvPr>
        </p:nvSpPr>
        <p:spPr>
          <a:xfrm>
            <a:off x="6634716" y="3629247"/>
            <a:ext cx="1919934" cy="1044178"/>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dirty="0"/>
              <a:t>DHANUSH LINGAN A</a:t>
            </a:r>
          </a:p>
          <a:p>
            <a:pPr marL="0" lvl="0" indent="0" algn="l" rtl="0">
              <a:spcBef>
                <a:spcPts val="0"/>
              </a:spcBef>
              <a:spcAft>
                <a:spcPts val="0"/>
              </a:spcAft>
              <a:buNone/>
            </a:pPr>
            <a:r>
              <a:rPr lang="en" dirty="0"/>
              <a:t>ABISHEK AP</a:t>
            </a:r>
          </a:p>
          <a:p>
            <a:pPr marL="0" lvl="0" indent="0" algn="l" rtl="0">
              <a:spcBef>
                <a:spcPts val="0"/>
              </a:spcBef>
              <a:spcAft>
                <a:spcPts val="0"/>
              </a:spcAft>
              <a:buNone/>
            </a:pPr>
            <a:r>
              <a:rPr lang="en" dirty="0"/>
              <a:t>ABISHEK N</a:t>
            </a:r>
          </a:p>
          <a:p>
            <a:pPr marL="0" lvl="0" indent="0" algn="l" rtl="0">
              <a:spcBef>
                <a:spcPts val="0"/>
              </a:spcBef>
              <a:spcAft>
                <a:spcPts val="0"/>
              </a:spcAft>
              <a:buNone/>
            </a:pPr>
            <a:r>
              <a:rPr lang="en" dirty="0"/>
              <a:t>ASHWIN 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Literature Survey</a:t>
            </a:r>
            <a:endParaRPr b="1" u="sng"/>
          </a:p>
        </p:txBody>
      </p:sp>
      <p:sp>
        <p:nvSpPr>
          <p:cNvPr id="195" name="Google Shape;195;p23"/>
          <p:cNvSpPr txBox="1">
            <a:spLocks noGrp="1"/>
          </p:cNvSpPr>
          <p:nvPr>
            <p:ph type="body" idx="1"/>
          </p:nvPr>
        </p:nvSpPr>
        <p:spPr>
          <a:xfrm>
            <a:off x="1297500" y="1567550"/>
            <a:ext cx="7442463" cy="3182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7)	 </a:t>
            </a:r>
            <a:r>
              <a:rPr lang="en" u="sng" dirty="0">
                <a:solidFill>
                  <a:schemeClr val="hlink"/>
                </a:solidFill>
                <a:hlinkClick r:id="rId3"/>
              </a:rPr>
              <a:t>https://github.com/karanwadhwa/dd-admission-predictor</a:t>
            </a:r>
            <a:endParaRPr dirty="0"/>
          </a:p>
          <a:p>
            <a:pPr marL="0" lvl="0" indent="0" algn="l" rtl="0">
              <a:spcBef>
                <a:spcPts val="1200"/>
              </a:spcBef>
              <a:spcAft>
                <a:spcPts val="0"/>
              </a:spcAft>
              <a:buNone/>
            </a:pPr>
            <a:r>
              <a:rPr lang="en" b="1" u="sng" dirty="0"/>
              <a:t>Abstract:</a:t>
            </a:r>
            <a:endParaRPr b="1" u="sng" dirty="0"/>
          </a:p>
          <a:p>
            <a:pPr marL="0" lvl="0" indent="0" algn="l" rtl="0">
              <a:spcBef>
                <a:spcPts val="1200"/>
              </a:spcBef>
              <a:spcAft>
                <a:spcPts val="0"/>
              </a:spcAft>
              <a:buNone/>
            </a:pPr>
            <a:r>
              <a:rPr lang="en" dirty="0"/>
              <a:t>This system was originally developed only for Engineering College Admissions in Maharashtra,India but can essentially be adapted for other streams too. The purpose of it is to build a system to predict the user’s chances for getting into a certain college. The basic idea behind this project  was to cross reference the user’s entered grades with the average of the past 3-5 years cut-off lists of the colleges and based on that the colleges with avg. cut-off list marks less than the users acquired grades were displayed.</a:t>
            </a:r>
            <a:endParaRPr dirty="0"/>
          </a:p>
          <a:p>
            <a:pPr marL="0" lvl="0" indent="0" algn="l" rtl="0">
              <a:spcBef>
                <a:spcPts val="1200"/>
              </a:spcBef>
              <a:spcAft>
                <a:spcPts val="0"/>
              </a:spcAft>
              <a:buNone/>
            </a:pPr>
            <a:r>
              <a:rPr lang="en" dirty="0"/>
              <a:t> </a:t>
            </a: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Project Abstract</a:t>
            </a:r>
            <a:endParaRPr b="1" u="sng"/>
          </a:p>
        </p:txBody>
      </p:sp>
      <p:sp>
        <p:nvSpPr>
          <p:cNvPr id="141" name="Google Shape;141;p14"/>
          <p:cNvSpPr txBox="1">
            <a:spLocks noGrp="1"/>
          </p:cNvSpPr>
          <p:nvPr>
            <p:ph type="body" idx="1"/>
          </p:nvPr>
        </p:nvSpPr>
        <p:spPr>
          <a:xfrm>
            <a:off x="1297500" y="1137775"/>
            <a:ext cx="7038900" cy="334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a:p>
            <a:pPr marL="0" lvl="0" indent="0" algn="l" rtl="0">
              <a:spcBef>
                <a:spcPts val="1200"/>
              </a:spcBef>
              <a:spcAft>
                <a:spcPts val="0"/>
              </a:spcAft>
              <a:buNone/>
            </a:pPr>
            <a:r>
              <a:rPr lang="en" dirty="0"/>
              <a:t>Students are always see about their chances of admission to get into a University.</a:t>
            </a:r>
          </a:p>
          <a:p>
            <a:pPr marL="0" lvl="0" indent="0" algn="l" rtl="0">
              <a:spcBef>
                <a:spcPts val="1200"/>
              </a:spcBef>
              <a:spcAft>
                <a:spcPts val="0"/>
              </a:spcAft>
              <a:buNone/>
            </a:pPr>
            <a:r>
              <a:rPr lang="en" dirty="0"/>
              <a:t> The aim of this project is to help students in shortlisting universities with their profiles. </a:t>
            </a:r>
          </a:p>
          <a:p>
            <a:pPr marL="0" lvl="0" indent="0" algn="l" rtl="0">
              <a:spcBef>
                <a:spcPts val="1200"/>
              </a:spcBef>
              <a:spcAft>
                <a:spcPts val="0"/>
              </a:spcAft>
              <a:buNone/>
            </a:pPr>
            <a:r>
              <a:rPr lang="en" dirty="0"/>
              <a:t>The predicted output gives them a fair idea about their admission chances in a particular university. </a:t>
            </a:r>
          </a:p>
          <a:p>
            <a:pPr marL="0" lvl="0" indent="0" algn="l" rtl="0">
              <a:spcBef>
                <a:spcPts val="1200"/>
              </a:spcBef>
              <a:spcAft>
                <a:spcPts val="0"/>
              </a:spcAft>
              <a:buNone/>
            </a:pPr>
            <a:r>
              <a:rPr lang="en" dirty="0"/>
              <a:t>This Project should also help students who are currently preparing or will be preparing to get a better idea about the future which they are involved in.</a:t>
            </a: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Project Objectives</a:t>
            </a:r>
            <a:endParaRPr b="1" u="sng"/>
          </a:p>
        </p:txBody>
      </p:sp>
      <p:sp>
        <p:nvSpPr>
          <p:cNvPr id="147" name="Google Shape;147;p15"/>
          <p:cNvSpPr txBox="1">
            <a:spLocks noGrp="1"/>
          </p:cNvSpPr>
          <p:nvPr>
            <p:ph type="body" idx="1"/>
          </p:nvPr>
        </p:nvSpPr>
        <p:spPr>
          <a:xfrm>
            <a:off x="1297500" y="1567550"/>
            <a:ext cx="7038900" cy="3103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To Understand: </a:t>
            </a:r>
            <a:endParaRPr b="1" dirty="0"/>
          </a:p>
          <a:p>
            <a:pPr marL="457200" lvl="0" indent="-311150" algn="l" rtl="0">
              <a:spcBef>
                <a:spcPts val="1200"/>
              </a:spcBef>
              <a:spcAft>
                <a:spcPts val="0"/>
              </a:spcAft>
              <a:buSzPts val="1300"/>
              <a:buChar char="●"/>
            </a:pPr>
            <a:r>
              <a:rPr lang="en" dirty="0"/>
              <a:t>To make a Data analysis. </a:t>
            </a:r>
            <a:endParaRPr dirty="0"/>
          </a:p>
          <a:p>
            <a:pPr marL="457200" lvl="0" indent="-311150" algn="l" rtl="0">
              <a:spcBef>
                <a:spcPts val="0"/>
              </a:spcBef>
              <a:spcAft>
                <a:spcPts val="0"/>
              </a:spcAft>
              <a:buSzPts val="1300"/>
              <a:buChar char="●"/>
            </a:pPr>
            <a:r>
              <a:rPr lang="en" dirty="0"/>
              <a:t>To grab insights from data through Data Visualization.</a:t>
            </a:r>
            <a:endParaRPr dirty="0"/>
          </a:p>
          <a:p>
            <a:pPr marL="457200" lvl="0" indent="-311150" algn="l" rtl="0">
              <a:spcBef>
                <a:spcPts val="0"/>
              </a:spcBef>
              <a:spcAft>
                <a:spcPts val="0"/>
              </a:spcAft>
              <a:buSzPts val="1300"/>
              <a:buChar char="●"/>
            </a:pPr>
            <a:r>
              <a:rPr lang="en" dirty="0"/>
              <a:t>Applying different ML algorithms accordingly </a:t>
            </a:r>
            <a:endParaRPr dirty="0"/>
          </a:p>
          <a:p>
            <a:pPr marL="457200" lvl="0" indent="-311150" algn="l" rtl="0">
              <a:spcBef>
                <a:spcPts val="0"/>
              </a:spcBef>
              <a:spcAft>
                <a:spcPts val="0"/>
              </a:spcAft>
              <a:buSzPts val="1300"/>
              <a:buChar char="●"/>
            </a:pPr>
            <a:r>
              <a:rPr lang="en" dirty="0"/>
              <a:t> Evaluation metrics</a:t>
            </a:r>
            <a:endParaRPr dirty="0"/>
          </a:p>
          <a:p>
            <a:pPr marL="457200" lvl="0" indent="-311150" algn="l" rtl="0">
              <a:spcBef>
                <a:spcPts val="0"/>
              </a:spcBef>
              <a:spcAft>
                <a:spcPts val="0"/>
              </a:spcAft>
              <a:buSzPts val="1300"/>
              <a:buChar char="●"/>
            </a:pPr>
            <a:r>
              <a:rPr lang="en" dirty="0"/>
              <a:t> Build a web application using the Flask framework.</a:t>
            </a: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Architecture Diagram</a:t>
            </a:r>
            <a:endParaRPr b="1" u="sng"/>
          </a:p>
        </p:txBody>
      </p:sp>
      <p:pic>
        <p:nvPicPr>
          <p:cNvPr id="153" name="Google Shape;153;p16"/>
          <p:cNvPicPr preferRelativeResize="0"/>
          <p:nvPr/>
        </p:nvPicPr>
        <p:blipFill>
          <a:blip r:embed="rId3">
            <a:alphaModFix/>
          </a:blip>
          <a:stretch>
            <a:fillRect/>
          </a:stretch>
        </p:blipFill>
        <p:spPr>
          <a:xfrm>
            <a:off x="1416525" y="1307838"/>
            <a:ext cx="6800850" cy="3133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97500" y="106326"/>
            <a:ext cx="7038900" cy="786809"/>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dirty="0"/>
              <a:t>Literature Survey</a:t>
            </a:r>
            <a:endParaRPr b="1" u="sng" dirty="0"/>
          </a:p>
        </p:txBody>
      </p:sp>
      <p:sp>
        <p:nvSpPr>
          <p:cNvPr id="177" name="Google Shape;177;p20"/>
          <p:cNvSpPr txBox="1">
            <a:spLocks noGrp="1"/>
          </p:cNvSpPr>
          <p:nvPr>
            <p:ph type="body" idx="1"/>
          </p:nvPr>
        </p:nvSpPr>
        <p:spPr>
          <a:xfrm>
            <a:off x="1297500" y="595423"/>
            <a:ext cx="7603200" cy="3898605"/>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605"/>
              <a:buNone/>
            </a:pPr>
            <a:r>
              <a:rPr lang="en" dirty="0"/>
              <a:t>4) 	</a:t>
            </a:r>
            <a:r>
              <a:rPr lang="en" u="sng" dirty="0">
                <a:solidFill>
                  <a:schemeClr val="hlink"/>
                </a:solidFill>
                <a:hlinkClick r:id="rId3"/>
              </a:rPr>
              <a:t>A Machine Learning Approach for Graduate Admission Prediction</a:t>
            </a:r>
            <a:endParaRPr dirty="0"/>
          </a:p>
          <a:p>
            <a:pPr marL="0" lvl="0" indent="0" algn="l" rtl="0">
              <a:lnSpc>
                <a:spcPct val="105000"/>
              </a:lnSpc>
              <a:spcBef>
                <a:spcPts val="1200"/>
              </a:spcBef>
              <a:spcAft>
                <a:spcPts val="0"/>
              </a:spcAft>
              <a:buSzPts val="605"/>
              <a:buNone/>
            </a:pPr>
            <a:r>
              <a:rPr lang="en" dirty="0"/>
              <a:t>	Research paper by Amal AlGhamdi, Amal Barsheed, Hanadi AlMshjary and Hanan AlGhamdi  </a:t>
            </a:r>
            <a:endParaRPr dirty="0"/>
          </a:p>
          <a:p>
            <a:pPr marL="0" lvl="0" indent="0" algn="l" rtl="0">
              <a:lnSpc>
                <a:spcPct val="105000"/>
              </a:lnSpc>
              <a:spcBef>
                <a:spcPts val="1200"/>
              </a:spcBef>
              <a:spcAft>
                <a:spcPts val="0"/>
              </a:spcAft>
              <a:buSzPts val="605"/>
              <a:buNone/>
            </a:pPr>
            <a:r>
              <a:rPr lang="en" b="1" u="sng" dirty="0"/>
              <a:t>Abstract:</a:t>
            </a:r>
            <a:endParaRPr b="1" u="sng" dirty="0"/>
          </a:p>
          <a:p>
            <a:pPr marL="0" lvl="0" indent="0" algn="l" rtl="0">
              <a:lnSpc>
                <a:spcPct val="105000"/>
              </a:lnSpc>
              <a:spcBef>
                <a:spcPts val="1200"/>
              </a:spcBef>
              <a:spcAft>
                <a:spcPts val="0"/>
              </a:spcAft>
              <a:buSzPts val="605"/>
              <a:buNone/>
            </a:pPr>
            <a:r>
              <a:rPr lang="en" dirty="0"/>
              <a:t>This paper evaluates three learning strategies of regression to predict the university rate given the students' profile; namely, linear regression, decision tree, and logistic regression model. This paper evaluates, these models to select the best model in terms of the highest accuracy rate and the least error. It was determined that Logistic Regression model shows the most accurate prediction and hence this model was employed  to predict the future applicant's university chance of admission.</a:t>
            </a:r>
            <a:endParaRPr dirty="0"/>
          </a:p>
          <a:p>
            <a:pPr marL="0" indent="0">
              <a:lnSpc>
                <a:spcPct val="105000"/>
              </a:lnSpc>
              <a:spcBef>
                <a:spcPts val="1200"/>
              </a:spcBef>
              <a:buSzPts val="605"/>
              <a:buNone/>
            </a:pPr>
            <a:r>
              <a:rPr lang="en-US" b="1" u="sng" dirty="0"/>
              <a:t>References:</a:t>
            </a:r>
            <a:r>
              <a:rPr lang="en-US" i="1" dirty="0"/>
              <a:t>  </a:t>
            </a:r>
            <a:r>
              <a:rPr lang="en-US" i="1" dirty="0" err="1"/>
              <a:t>AlGhamdi</a:t>
            </a:r>
            <a:r>
              <a:rPr lang="en-US" i="1" dirty="0"/>
              <a:t>, A., </a:t>
            </a:r>
            <a:r>
              <a:rPr lang="en-US" i="1" dirty="0" err="1"/>
              <a:t>Barsheed</a:t>
            </a:r>
            <a:r>
              <a:rPr lang="en-US" i="1" dirty="0"/>
              <a:t>, A., </a:t>
            </a:r>
            <a:r>
              <a:rPr lang="en-US" i="1" dirty="0" err="1"/>
              <a:t>AlMshjary</a:t>
            </a:r>
            <a:r>
              <a:rPr lang="en-US" i="1" dirty="0"/>
              <a:t>, H. and </a:t>
            </a:r>
            <a:r>
              <a:rPr lang="en-US" i="1" dirty="0" err="1"/>
              <a:t>AlGhamdi</a:t>
            </a:r>
            <a:r>
              <a:rPr lang="en-US" i="1" dirty="0"/>
              <a:t>, H., 2020, March. A machine learning approach for graduate admission prediction. In Proceedings of the 2020 2nd International Conference on Image, Video and Signal Processing (pp. 155-158).</a:t>
            </a:r>
            <a:endParaRPr lang="en-US" dirty="0"/>
          </a:p>
          <a:p>
            <a:pPr marL="0" lvl="0" indent="0" algn="l" rtl="0">
              <a:lnSpc>
                <a:spcPct val="105000"/>
              </a:lnSpc>
              <a:spcBef>
                <a:spcPts val="1200"/>
              </a:spcBef>
              <a:spcAft>
                <a:spcPts val="0"/>
              </a:spcAft>
              <a:buSzPts val="605"/>
              <a:buNone/>
            </a:pPr>
            <a:endParaRPr dirty="0"/>
          </a:p>
          <a:p>
            <a:pPr marL="0" lvl="0" indent="0" algn="l" rtl="0">
              <a:lnSpc>
                <a:spcPct val="105000"/>
              </a:lnSpc>
              <a:spcBef>
                <a:spcPts val="1200"/>
              </a:spcBef>
              <a:spcAft>
                <a:spcPts val="1200"/>
              </a:spcAft>
              <a:buSzPts val="605"/>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dirty="0"/>
              <a:t>Literature Survey</a:t>
            </a:r>
            <a:endParaRPr b="1" u="sng" dirty="0"/>
          </a:p>
        </p:txBody>
      </p:sp>
      <p:sp>
        <p:nvSpPr>
          <p:cNvPr id="159" name="Google Shape;159;p17"/>
          <p:cNvSpPr txBox="1">
            <a:spLocks noGrp="1"/>
          </p:cNvSpPr>
          <p:nvPr>
            <p:ph type="body" idx="1"/>
          </p:nvPr>
        </p:nvSpPr>
        <p:spPr>
          <a:xfrm>
            <a:off x="1297500" y="984500"/>
            <a:ext cx="7552800" cy="3615853"/>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dirty="0"/>
              <a:t>1) 	“</a:t>
            </a:r>
            <a:r>
              <a:rPr lang="en" u="sng" dirty="0">
                <a:solidFill>
                  <a:schemeClr val="hlink"/>
                </a:solidFill>
                <a:hlinkClick r:id="rId3"/>
              </a:rPr>
              <a:t>Graduate Admission Prediction Using Machine Learning</a:t>
            </a:r>
            <a:r>
              <a:rPr lang="en" dirty="0"/>
              <a:t>”, </a:t>
            </a:r>
            <a:endParaRPr dirty="0"/>
          </a:p>
          <a:p>
            <a:pPr marL="0" lvl="0" indent="457200" algn="l" rtl="0">
              <a:spcBef>
                <a:spcPts val="1200"/>
              </a:spcBef>
              <a:spcAft>
                <a:spcPts val="0"/>
              </a:spcAft>
              <a:buNone/>
            </a:pPr>
            <a:r>
              <a:rPr lang="en" dirty="0"/>
              <a:t>research paper by Sara Aljasmi, Ali Bou Nassif, Ismail Shahin, Ashraf Elnagar.</a:t>
            </a:r>
            <a:endParaRPr dirty="0"/>
          </a:p>
          <a:p>
            <a:pPr marL="0" lvl="0" indent="0" algn="l" rtl="0">
              <a:spcBef>
                <a:spcPts val="1200"/>
              </a:spcBef>
              <a:spcAft>
                <a:spcPts val="0"/>
              </a:spcAft>
              <a:buNone/>
            </a:pPr>
            <a:r>
              <a:rPr lang="en" b="1" u="sng" dirty="0"/>
              <a:t>Abstract:</a:t>
            </a:r>
            <a:endParaRPr b="1" u="sng" dirty="0"/>
          </a:p>
          <a:p>
            <a:pPr marL="0" lvl="0" indent="0" algn="l" rtl="0">
              <a:spcBef>
                <a:spcPts val="1200"/>
              </a:spcBef>
              <a:spcAft>
                <a:spcPts val="0"/>
              </a:spcAft>
              <a:buNone/>
            </a:pPr>
            <a:r>
              <a:rPr lang="en" dirty="0"/>
              <a:t>Student admission problem is very important in educational institutions. This paper addresses machine learning models to predict the chance of a student to be admitted to a master's program. This will assist students to know in advance if they have a chance to get accepted. The machine learning models are multiple linear regression, k-nearest neighbor, random forest, and Multilayer Perceptron. Experiments show that the Multilayer Perceptron model surpasses other models.</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b="1" u="sng" dirty="0"/>
              <a:t>References:</a:t>
            </a:r>
            <a:r>
              <a:rPr lang="en" dirty="0"/>
              <a:t> </a:t>
            </a:r>
            <a:r>
              <a:rPr lang="en" i="1" dirty="0"/>
              <a:t>Aljasmi, S., Nassif, A.B., Shahin, I. and Elnagar, A., 2020. Graduate admission prediction using machine learning. Int. J. Comput. Commun, 14, pp.79-83.</a:t>
            </a:r>
            <a:endParaRPr i="1"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Literature Survey</a:t>
            </a:r>
            <a:endParaRPr b="1" u="sng"/>
          </a:p>
        </p:txBody>
      </p:sp>
      <p:sp>
        <p:nvSpPr>
          <p:cNvPr id="171" name="Google Shape;171;p19"/>
          <p:cNvSpPr txBox="1">
            <a:spLocks noGrp="1"/>
          </p:cNvSpPr>
          <p:nvPr>
            <p:ph type="body" idx="1"/>
          </p:nvPr>
        </p:nvSpPr>
        <p:spPr>
          <a:xfrm>
            <a:off x="1297500" y="1074900"/>
            <a:ext cx="7603200" cy="39384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605"/>
              <a:buNone/>
            </a:pPr>
            <a:r>
              <a:rPr lang="en"/>
              <a:t>3) 	</a:t>
            </a:r>
            <a:r>
              <a:rPr lang="en" u="sng">
                <a:solidFill>
                  <a:schemeClr val="hlink"/>
                </a:solidFill>
                <a:hlinkClick r:id="rId3"/>
              </a:rPr>
              <a:t>University Admissions Predictor Using Logistic Regression</a:t>
            </a:r>
            <a:endParaRPr/>
          </a:p>
          <a:p>
            <a:pPr marL="0" lvl="0" indent="0" algn="l" rtl="0">
              <a:lnSpc>
                <a:spcPct val="105000"/>
              </a:lnSpc>
              <a:spcBef>
                <a:spcPts val="1200"/>
              </a:spcBef>
              <a:spcAft>
                <a:spcPts val="0"/>
              </a:spcAft>
              <a:buSzPts val="605"/>
              <a:buNone/>
            </a:pPr>
            <a:r>
              <a:rPr lang="en"/>
              <a:t>	Research paper by Haseeba Fathiya and  Lipsa Sadath</a:t>
            </a:r>
            <a:endParaRPr/>
          </a:p>
          <a:p>
            <a:pPr marL="0" lvl="0" indent="0" algn="l" rtl="0">
              <a:lnSpc>
                <a:spcPct val="105000"/>
              </a:lnSpc>
              <a:spcBef>
                <a:spcPts val="1200"/>
              </a:spcBef>
              <a:spcAft>
                <a:spcPts val="0"/>
              </a:spcAft>
              <a:buSzPts val="605"/>
              <a:buNone/>
            </a:pPr>
            <a:r>
              <a:rPr lang="en" b="1" u="sng"/>
              <a:t>Abstract:</a:t>
            </a:r>
            <a:endParaRPr b="1" u="sng"/>
          </a:p>
          <a:p>
            <a:pPr marL="0" lvl="0" indent="0" algn="l" rtl="0">
              <a:lnSpc>
                <a:spcPct val="105000"/>
              </a:lnSpc>
              <a:spcBef>
                <a:spcPts val="1200"/>
              </a:spcBef>
              <a:spcAft>
                <a:spcPts val="0"/>
              </a:spcAft>
              <a:buSzPts val="605"/>
              <a:buNone/>
            </a:pPr>
            <a:r>
              <a:rPr lang="en"/>
              <a:t>This is a novel study on a predictor for university admissions that allows students to assess their chances of being admitted to an institution. Real student data is gathered in order to construct this. The information is kept in the form of a training set that may be used by the logistic regression classifier that was  designed to predict admissions.</a:t>
            </a:r>
            <a:endParaRPr/>
          </a:p>
          <a:p>
            <a:pPr marL="0" lvl="0" indent="0" algn="l" rtl="0">
              <a:lnSpc>
                <a:spcPct val="105000"/>
              </a:lnSpc>
              <a:spcBef>
                <a:spcPts val="1200"/>
              </a:spcBef>
              <a:spcAft>
                <a:spcPts val="0"/>
              </a:spcAft>
              <a:buSzPts val="605"/>
              <a:buNone/>
            </a:pPr>
            <a:endParaRPr/>
          </a:p>
          <a:p>
            <a:pPr marL="0" lvl="0" indent="0" algn="l" rtl="0">
              <a:lnSpc>
                <a:spcPct val="105000"/>
              </a:lnSpc>
              <a:spcBef>
                <a:spcPts val="1200"/>
              </a:spcBef>
              <a:spcAft>
                <a:spcPts val="0"/>
              </a:spcAft>
              <a:buSzPts val="605"/>
              <a:buNone/>
            </a:pPr>
            <a:r>
              <a:rPr lang="en" b="1" u="sng"/>
              <a:t>References:</a:t>
            </a:r>
            <a:r>
              <a:rPr lang="en" i="1"/>
              <a:t>  H. Fathiya and L. Sadath, "University Admissions Predictor Using Logistic Regression," 2021 International Conference on Computational Intelligence and Knowledge Economy (ICCIKE), 2021, pp. 46-51, doi: 10.1109/ICCIKE51210.2021.9410717.</a:t>
            </a:r>
            <a:endParaRPr i="1"/>
          </a:p>
          <a:p>
            <a:pPr marL="0" lvl="0" indent="0" algn="l" rtl="0">
              <a:lnSpc>
                <a:spcPct val="105000"/>
              </a:lnSpc>
              <a:spcBef>
                <a:spcPts val="1200"/>
              </a:spcBef>
              <a:spcAft>
                <a:spcPts val="0"/>
              </a:spcAft>
              <a:buSzPts val="605"/>
              <a:buNone/>
            </a:pPr>
            <a:endParaRPr/>
          </a:p>
          <a:p>
            <a:pPr marL="0" lvl="0" indent="0" algn="l" rtl="0">
              <a:lnSpc>
                <a:spcPct val="105000"/>
              </a:lnSpc>
              <a:spcBef>
                <a:spcPts val="1200"/>
              </a:spcBef>
              <a:spcAft>
                <a:spcPts val="1200"/>
              </a:spcAft>
              <a:buSzPts val="605"/>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Literature Survey</a:t>
            </a:r>
            <a:endParaRPr b="1" u="sng"/>
          </a:p>
        </p:txBody>
      </p:sp>
      <p:sp>
        <p:nvSpPr>
          <p:cNvPr id="165" name="Google Shape;165;p18"/>
          <p:cNvSpPr txBox="1">
            <a:spLocks noGrp="1"/>
          </p:cNvSpPr>
          <p:nvPr>
            <p:ph type="body" idx="1"/>
          </p:nvPr>
        </p:nvSpPr>
        <p:spPr>
          <a:xfrm>
            <a:off x="1297500" y="1074900"/>
            <a:ext cx="7603200" cy="39384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605"/>
              <a:buNone/>
            </a:pPr>
            <a:r>
              <a:rPr lang="en" dirty="0"/>
              <a:t>2) 	“</a:t>
            </a:r>
            <a:r>
              <a:rPr lang="en" u="sng" dirty="0">
                <a:solidFill>
                  <a:schemeClr val="hlink"/>
                </a:solidFill>
                <a:hlinkClick r:id="rId3"/>
              </a:rPr>
              <a:t>HRSPCA: Hybrid recommender system for predicting college admission</a:t>
            </a:r>
            <a:r>
              <a:rPr lang="en" dirty="0"/>
              <a:t>”, </a:t>
            </a:r>
            <a:endParaRPr dirty="0"/>
          </a:p>
          <a:p>
            <a:pPr marL="0" lvl="0" indent="457200" algn="l" rtl="0">
              <a:lnSpc>
                <a:spcPct val="105000"/>
              </a:lnSpc>
              <a:spcBef>
                <a:spcPts val="1200"/>
              </a:spcBef>
              <a:spcAft>
                <a:spcPts val="0"/>
              </a:spcAft>
              <a:buSzPts val="605"/>
              <a:buNone/>
            </a:pPr>
            <a:r>
              <a:rPr lang="en" dirty="0"/>
              <a:t>research paper by Abdul Hamid M Ragab, Abdul Fatah S. Mashat, Ahmed M Khedra</a:t>
            </a:r>
            <a:endParaRPr dirty="0"/>
          </a:p>
          <a:p>
            <a:pPr marL="0" lvl="0" indent="0" algn="l" rtl="0">
              <a:lnSpc>
                <a:spcPct val="105000"/>
              </a:lnSpc>
              <a:spcBef>
                <a:spcPts val="1200"/>
              </a:spcBef>
              <a:spcAft>
                <a:spcPts val="0"/>
              </a:spcAft>
              <a:buSzPts val="605"/>
              <a:buNone/>
            </a:pPr>
            <a:r>
              <a:rPr lang="en" b="1" u="sng" dirty="0"/>
              <a:t>Abstract:</a:t>
            </a:r>
            <a:endParaRPr b="1" u="sng" dirty="0"/>
          </a:p>
          <a:p>
            <a:pPr marL="0" lvl="0" indent="0" algn="l" rtl="0">
              <a:lnSpc>
                <a:spcPct val="105000"/>
              </a:lnSpc>
              <a:spcBef>
                <a:spcPts val="1200"/>
              </a:spcBef>
              <a:spcAft>
                <a:spcPts val="0"/>
              </a:spcAft>
              <a:buSzPts val="605"/>
              <a:buNone/>
            </a:pPr>
            <a:r>
              <a:rPr lang="en" dirty="0"/>
              <a:t>This paper presents a new college admission system using hybrid recommender based on data mining techniques and knowledge discovery rules, for tackling college admissions prediction problems. This is due to the huge numbers of students required to attend university colleges every year. The proposed HRSPCA system consists of two cascaded hybrid recommenders working together with the help of college predictor, for achieving high performance.</a:t>
            </a:r>
            <a:endParaRPr dirty="0"/>
          </a:p>
          <a:p>
            <a:pPr marL="0" lvl="0" indent="0" algn="l" rtl="0">
              <a:lnSpc>
                <a:spcPct val="105000"/>
              </a:lnSpc>
              <a:spcBef>
                <a:spcPts val="1200"/>
              </a:spcBef>
              <a:spcAft>
                <a:spcPts val="0"/>
              </a:spcAft>
              <a:buSzPts val="605"/>
              <a:buNone/>
            </a:pPr>
            <a:endParaRPr dirty="0"/>
          </a:p>
          <a:p>
            <a:pPr marL="0" lvl="0" indent="0" algn="l" rtl="0">
              <a:lnSpc>
                <a:spcPct val="105000"/>
              </a:lnSpc>
              <a:spcBef>
                <a:spcPts val="1200"/>
              </a:spcBef>
              <a:spcAft>
                <a:spcPts val="0"/>
              </a:spcAft>
              <a:buSzPts val="605"/>
              <a:buNone/>
            </a:pPr>
            <a:r>
              <a:rPr lang="en" b="1" u="sng" dirty="0"/>
              <a:t>References:</a:t>
            </a:r>
            <a:r>
              <a:rPr lang="en" i="1" dirty="0"/>
              <a:t> A. H. M. Ragab, A. F. S. Mashat and A. M. Khedra, "HRSPCA: Hybrid recommender system for predicting college admission," 2012 12th International Conference on Intelligent Systems Design and Applications (ISDA), 2012, pp. 107-113, doi: 10.1109/ISDA.2012.6416521.</a:t>
            </a:r>
            <a:endParaRPr i="1" dirty="0"/>
          </a:p>
          <a:p>
            <a:pPr marL="0" lvl="0" indent="0" algn="l" rtl="0">
              <a:lnSpc>
                <a:spcPct val="105000"/>
              </a:lnSpc>
              <a:spcBef>
                <a:spcPts val="1200"/>
              </a:spcBef>
              <a:spcAft>
                <a:spcPts val="0"/>
              </a:spcAft>
              <a:buSzPts val="605"/>
              <a:buNone/>
            </a:pPr>
            <a:endParaRPr dirty="0"/>
          </a:p>
          <a:p>
            <a:pPr marL="0" lvl="0" indent="0" algn="l" rtl="0">
              <a:lnSpc>
                <a:spcPct val="105000"/>
              </a:lnSpc>
              <a:spcBef>
                <a:spcPts val="1200"/>
              </a:spcBef>
              <a:spcAft>
                <a:spcPts val="0"/>
              </a:spcAft>
              <a:buSzPts val="605"/>
              <a:buNone/>
            </a:pPr>
            <a:endParaRPr dirty="0"/>
          </a:p>
          <a:p>
            <a:pPr marL="0" lvl="0" indent="0" algn="l" rtl="0">
              <a:lnSpc>
                <a:spcPct val="105000"/>
              </a:lnSpc>
              <a:spcBef>
                <a:spcPts val="1200"/>
              </a:spcBef>
              <a:spcAft>
                <a:spcPts val="1200"/>
              </a:spcAft>
              <a:buSzPts val="605"/>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Literature Survey</a:t>
            </a:r>
            <a:endParaRPr b="1" u="sng"/>
          </a:p>
        </p:txBody>
      </p:sp>
      <p:sp>
        <p:nvSpPr>
          <p:cNvPr id="189" name="Google Shape;189;p22"/>
          <p:cNvSpPr txBox="1">
            <a:spLocks noGrp="1"/>
          </p:cNvSpPr>
          <p:nvPr>
            <p:ph type="body" idx="1"/>
          </p:nvPr>
        </p:nvSpPr>
        <p:spPr>
          <a:xfrm>
            <a:off x="1297500" y="1567550"/>
            <a:ext cx="73947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6)  	</a:t>
            </a:r>
            <a:r>
              <a:rPr lang="en" u="sng">
                <a:solidFill>
                  <a:schemeClr val="hlink"/>
                </a:solidFill>
                <a:hlinkClick r:id="rId3"/>
              </a:rPr>
              <a:t>UNIVERSITY PREDICTOR by machine learning | by Jigar prajapati | Medium</a:t>
            </a:r>
            <a:endParaRPr/>
          </a:p>
          <a:p>
            <a:pPr marL="0" lvl="0" indent="0" algn="l" rtl="0">
              <a:spcBef>
                <a:spcPts val="1200"/>
              </a:spcBef>
              <a:spcAft>
                <a:spcPts val="0"/>
              </a:spcAft>
              <a:buNone/>
            </a:pPr>
            <a:r>
              <a:rPr lang="en" b="1" u="sng"/>
              <a:t>Abstract:</a:t>
            </a:r>
            <a:endParaRPr b="1" u="sng"/>
          </a:p>
          <a:p>
            <a:pPr marL="0" lvl="0" indent="0" algn="l" rtl="0">
              <a:spcBef>
                <a:spcPts val="1200"/>
              </a:spcBef>
              <a:spcAft>
                <a:spcPts val="0"/>
              </a:spcAft>
              <a:buNone/>
            </a:pPr>
            <a:r>
              <a:rPr lang="en"/>
              <a:t>This article talks about the architecture and algorithm of the system proposed. KNN, Decision Tree, and Logistic Regression were used to find the admits of a particular student. The ML models considers various parameters like GRE and TOEFL Score, SOP, LOR. Finally , upon evaluation, the author states that Decision Tree had the best accuracy out of the tree algorithms used.</a:t>
            </a:r>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0</TotalTime>
  <Words>947</Words>
  <Application>Microsoft Office PowerPoint</Application>
  <PresentationFormat>On-screen Show (16:9)</PresentationFormat>
  <Paragraphs>59</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Gallery</vt:lpstr>
      <vt:lpstr>University Admit Eligibility Predictor  Domain: Applied Data Science </vt:lpstr>
      <vt:lpstr>Project Abstract</vt:lpstr>
      <vt:lpstr>Project Objectives</vt:lpstr>
      <vt:lpstr>Architecture Diagram</vt:lpstr>
      <vt:lpstr>Literature Survey</vt:lpstr>
      <vt:lpstr>Literature Survey</vt:lpstr>
      <vt:lpstr>Literature Survey</vt:lpstr>
      <vt:lpstr>Literature Survey</vt:lpstr>
      <vt:lpstr>Literature Survey</vt:lpstr>
      <vt:lpstr>Literature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Admit Eligibility Predictor  Domain: Applied Data Science</dc:title>
  <dc:creator>ARPD</dc:creator>
  <cp:lastModifiedBy>DHANUSH LINGAN</cp:lastModifiedBy>
  <cp:revision>2</cp:revision>
  <dcterms:modified xsi:type="dcterms:W3CDTF">2022-10-19T16:48:02Z</dcterms:modified>
</cp:coreProperties>
</file>