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76" r:id="rId4"/>
    <p:sldId id="300" r:id="rId5"/>
    <p:sldId id="288" r:id="rId6"/>
    <p:sldId id="303" r:id="rId7"/>
    <p:sldId id="301" r:id="rId8"/>
    <p:sldId id="304" r:id="rId9"/>
    <p:sldId id="307" r:id="rId10"/>
    <p:sldId id="306" r:id="rId11"/>
    <p:sldId id="308" r:id="rId12"/>
    <p:sldId id="309" r:id="rId13"/>
    <p:sldId id="310" r:id="rId14"/>
    <p:sldId id="311" r:id="rId15"/>
    <p:sldId id="302" r:id="rId16"/>
    <p:sldId id="289" r:id="rId17"/>
    <p:sldId id="291" r:id="rId18"/>
    <p:sldId id="292" r:id="rId19"/>
    <p:sldId id="294" r:id="rId20"/>
    <p:sldId id="30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dharshang@gmail.com" initials="n" lastIdx="1" clrIdx="0">
    <p:extLst>
      <p:ext uri="{19B8F6BF-5375-455C-9EA6-DF929625EA0E}">
        <p15:presenceInfo xmlns:p15="http://schemas.microsoft.com/office/powerpoint/2012/main" xmlns="" userId="37f761a486766c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81" d="100"/>
          <a:sy n="81" d="100"/>
        </p:scale>
        <p:origin x="-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r>
              <a:rPr lang="en-US"/>
              <a:t>20-08-2022</a:t>
            </a:r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11000" t="-1000" r="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15000"/>
            <a:lum/>
          </a:blip>
          <a:srcRect/>
          <a:stretch>
            <a:fillRect l="11000" t="-1000" r="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20-08-2022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IBM – NAALAIYA THIRAN PROJECT PHASE -  ZEROTH REVIEW                                                                                       TEAM ID: PNT2022TMID31693,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pringer.com/bookseries/876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image-deformation" TargetMode="External"/><Relationship Id="rId2" Type="http://schemas.openxmlformats.org/officeDocument/2006/relationships/hyperlink" Target="https://www.sciencedirect.com/journal/pattern-recognition-letters/vol/73/suppl/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pattern-recognition-letters/vol/73/suppl/C" TargetMode="External"/><Relationship Id="rId2" Type="http://schemas.openxmlformats.org/officeDocument/2006/relationships/hyperlink" Target="https://link.springer.com/bookseries/876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search?q=Root%20Mean%20Square%20Propagation%20(RMSprop)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mdpi.com/search?q=data%20aug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search?q=receptive%20field" TargetMode="External"/><Relationship Id="rId5" Type="http://schemas.openxmlformats.org/officeDocument/2006/relationships/hyperlink" Target="https://www.mdpi.com/search?q=MNIST%20handwritten%20digit%20database" TargetMode="External"/><Relationship Id="rId4" Type="http://schemas.openxmlformats.org/officeDocument/2006/relationships/hyperlink" Target="https://www.mdpi.com/search?q=batch%20norm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E764CF-DE72-4F49-B545-A4B772FEDFF2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err="1">
                <a:latin typeface="Century Schoolbook" pitchFamily="18" charset="0"/>
                <a:cs typeface="Angsana New" panose="02020603050405020304" pitchFamily="18" charset="-34"/>
              </a:rPr>
              <a:t>KGiSL</a:t>
            </a:r>
            <a:r>
              <a:rPr lang="en-IN" sz="4000" b="1" dirty="0">
                <a:latin typeface="Century Schoolbook" pitchFamily="18" charset="0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2800" b="1" dirty="0">
                <a:latin typeface="Century Schoolbook" pitchFamily="18" charset="0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Algerian" panose="04020705040A02060702" pitchFamily="82" charset="0"/>
              </a:rPr>
              <a:t>DEPARTMENT OF COMPUTER SCIENCE &amp; ENGINEERING</a:t>
            </a:r>
          </a:p>
          <a:p>
            <a:pPr algn="ctr"/>
            <a:r>
              <a:rPr lang="en-US" sz="2800" b="1" dirty="0">
                <a:latin typeface="Algerian" panose="04020705040A02060702" pitchFamily="82" charset="0"/>
              </a:rPr>
              <a:t>IBM NAALAIYATHIRAN Project phase review # 00</a:t>
            </a:r>
          </a:p>
          <a:p>
            <a:pPr algn="ctr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NOVEL METHOD FOR HANDWRITTEN DIGIT RECOGNITION SYSTEM </a:t>
            </a:r>
            <a:endParaRPr lang="en-IN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r>
              <a:rPr lang="en-I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711719104008   AKASH K.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711719104016   BALAJI M.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711719104038   JOTHI PRASANNA B.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711719104046   KIRUTHIKA A.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711719104052   MOULIKA P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 the guidance of :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kitefaculty\Downloads\ISO_9001_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650" y="32274"/>
            <a:ext cx="762560" cy="7365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1210" y="6204463"/>
            <a:ext cx="358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Mentor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KAMALA V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422" y="6248389"/>
            <a:ext cx="31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Evaluator : 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8670" y="6248389"/>
            <a:ext cx="31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SPOC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Dr.S.K.MYDHILI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2350" y="3291722"/>
            <a:ext cx="31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Date :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07-11-2022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191" y="1911867"/>
            <a:ext cx="8130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Team ID :PNT2022TMID31590 </a:t>
            </a:r>
            <a:r>
              <a:rPr lang="en-US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73807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Handwritten Character Recognition: A Review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Dr.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Pradeepta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K.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Sarangi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Sarangi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et. al,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Apeejay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- Journal of Management Sciences and Technology, 3 (1), October - 2015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 pattern recognition, feature extraction is considered as a form of dimensionality reduction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Associative Memory Net (AMN) has been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used.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features are invariant under “translation”, “rotation”, “reflection” and “scaling”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Indicates minor improvements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0973" y="6427709"/>
            <a:ext cx="6054811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91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11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19082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Application of Deep Learning in Character Recognition: An 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Sana</a:t>
                      </a:r>
                      <a:r>
                        <a:rPr lang="en-IN" sz="1800" b="0" i="0" kern="1200" baseline="0" dirty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i="0" kern="1200" baseline="0" dirty="0" err="1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saeed</a:t>
                      </a:r>
                      <a:r>
                        <a:rPr lang="en-IN" sz="1800" b="0" i="0" kern="1200" baseline="0" dirty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Part of the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2"/>
                        </a:rPr>
                        <a:t>Smart Innovation, Systems and Technologies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book series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SIST,volume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136).published on 26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november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2019.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Deep learning is the start of art technique with efficient and accurate result as compared to other techniques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Scripts where characters are well separated are less challengin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Cursive scripts are very challenging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415352"/>
            <a:ext cx="6091881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25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80174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Handwriting Recognition with Artificial Neural Networks a Decade Literature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Ahmed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Remaida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Engineering Science Laboratory, National School of Applied Sciences,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Ibn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Tofail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Kenitra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MOROCCO. Article No.: 65.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Signature verification, writing or writer identification, segmentation or features extraction, a multitude of Artificial Neural Networks (ANNs) models are applied in the process.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Frequency analysis using cloud visualization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 are used in high risk areas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1610" y="6427709"/>
            <a:ext cx="6264876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63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32338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Active graph based semi-supervised learning using image matching: Application to handwritten digit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Hubert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Cecotti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2" tooltip="Go to table of contents for this volume/issue"/>
                        </a:rPr>
                        <a:t> Volume 73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1 April 2016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proposed method is based on a k-nearest neighbor graph obtained with an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3" tooltip="Learn more about image deformation from ScienceDirect's AI-generated Topic Pages"/>
                        </a:rPr>
                        <a:t>image deformation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 model, which takes into account local deformations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Propagation function is performed to automatically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complexity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322 characters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accept.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64476" y="6427709"/>
            <a:ext cx="6339016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57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OBJECTIVE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821572" cy="5247249"/>
          </a:xfrm>
        </p:spPr>
        <p:txBody>
          <a:bodyPr>
            <a:normAutofit/>
          </a:bodyPr>
          <a:lstStyle/>
          <a:p>
            <a:pPr marL="541338" indent="-457200" algn="just">
              <a:buFont typeface="Wingdings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proposed project work is :</a:t>
            </a:r>
          </a:p>
          <a:p>
            <a:pPr marL="984250" indent="-360363" algn="just">
              <a:buFont typeface="Wingdings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productivity of an individual</a:t>
            </a:r>
          </a:p>
          <a:p>
            <a:pPr marL="984250" indent="-360363" algn="just">
              <a:buFont typeface="Wingdings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cost spent for the human resource for data entry process.</a:t>
            </a:r>
          </a:p>
          <a:p>
            <a:pPr marL="984250" indent="-360363" algn="just">
              <a:buFont typeface="Wingdings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decrease human errors in the process of data format conversion.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8042" y="6443447"/>
            <a:ext cx="6474941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8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   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FB3B04E-9103-4DE4-A848-4C1E7CC982F6}"/>
              </a:ext>
            </a:extLst>
          </p:cNvPr>
          <p:cNvGrpSpPr/>
          <p:nvPr/>
        </p:nvGrpSpPr>
        <p:grpSpPr>
          <a:xfrm>
            <a:off x="4036386" y="956603"/>
            <a:ext cx="4094366" cy="4323404"/>
            <a:chOff x="4774390" y="178902"/>
            <a:chExt cx="3578085" cy="54107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994E94E4-DD3C-4014-86CD-542A73DF8D73}"/>
                </a:ext>
              </a:extLst>
            </p:cNvPr>
            <p:cNvSpPr/>
            <p:nvPr/>
          </p:nvSpPr>
          <p:spPr>
            <a:xfrm>
              <a:off x="4774391" y="3078546"/>
              <a:ext cx="3578083" cy="105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recognizes the hand written digit by comparing the processed data with trained MNIST data  </a:t>
              </a:r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3C1CFC2-54EB-4E3C-B8C3-89FE4C8884D9}"/>
                </a:ext>
              </a:extLst>
            </p:cNvPr>
            <p:cNvSpPr/>
            <p:nvPr/>
          </p:nvSpPr>
          <p:spPr>
            <a:xfrm>
              <a:off x="4774391" y="1620530"/>
              <a:ext cx="3578083" cy="105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the data </a:t>
              </a:r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1D07AAE-A07C-4129-A374-8DE4EF8316CB}"/>
                </a:ext>
              </a:extLst>
            </p:cNvPr>
            <p:cNvSpPr/>
            <p:nvPr/>
          </p:nvSpPr>
          <p:spPr>
            <a:xfrm>
              <a:off x="4774392" y="178902"/>
              <a:ext cx="3578083" cy="105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uploads the image of the hand written data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00CC3696-4A27-42BB-885A-AA7EA1C76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6961" y="1233252"/>
              <a:ext cx="201" cy="3577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8E7D420-50D6-4571-9687-B4E968482B8D}"/>
                </a:ext>
              </a:extLst>
            </p:cNvPr>
            <p:cNvCxnSpPr>
              <a:cxnSpLocks/>
            </p:cNvCxnSpPr>
            <p:nvPr/>
          </p:nvCxnSpPr>
          <p:spPr>
            <a:xfrm>
              <a:off x="6506957" y="2674505"/>
              <a:ext cx="4" cy="4044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90BED530-C226-4DEA-BFA8-3A3482F4724D}"/>
                </a:ext>
              </a:extLst>
            </p:cNvPr>
            <p:cNvCxnSpPr>
              <a:cxnSpLocks/>
            </p:cNvCxnSpPr>
            <p:nvPr/>
          </p:nvCxnSpPr>
          <p:spPr>
            <a:xfrm>
              <a:off x="6506952" y="4116507"/>
              <a:ext cx="4" cy="4044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0B6B7F45-69A6-438C-AD79-AFF6B0EE6BE5}"/>
                </a:ext>
              </a:extLst>
            </p:cNvPr>
            <p:cNvSpPr/>
            <p:nvPr/>
          </p:nvSpPr>
          <p:spPr>
            <a:xfrm>
              <a:off x="4774390" y="4535324"/>
              <a:ext cx="3578083" cy="105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Displays the result in UI </a:t>
              </a:r>
            </a:p>
            <a:p>
              <a:pPr algn="ctr"/>
              <a:endParaRPr lang="en-IN" dirty="0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8043" y="6405778"/>
            <a:ext cx="6116595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expected outcome of this proposed project work is to:</a:t>
            </a: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digits entered by difference users.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recognized digit in UI.</a:t>
            </a: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results high level of accuracy in recognition of digits.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8043" y="6405777"/>
            <a:ext cx="6388444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 ( include all 20 papers)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58" y="1121218"/>
            <a:ext cx="11161540" cy="514525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600" b="0" i="0" kern="1200" dirty="0" smtClean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Dr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Alejandro </a:t>
            </a:r>
            <a:r>
              <a:rPr lang="en-US" sz="2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Baldominos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Dr. </a:t>
            </a:r>
            <a:r>
              <a:rPr lang="en-US" sz="2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Yago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Achaerandio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Dr. Pedro Isas </a:t>
            </a:r>
            <a:r>
              <a:rPr lang="en-US" sz="2600" b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Published </a:t>
            </a:r>
            <a:r>
              <a:rPr lang="en-US" sz="2600" b="0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on 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 August 2019. [A Survey of Handwritten Character Recognition with MNIST and EMNIST]</a:t>
            </a:r>
            <a:endParaRPr lang="en-IN" sz="2600" b="0" i="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Jaafar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Alghazo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, published online Dec. 14, 2018.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[Multi-Language Handwritten Digits Recognition based on Novel Structural Features]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2600" b="0" i="0" kern="120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[3] </a:t>
            </a:r>
            <a:r>
              <a:rPr lang="en-IN" sz="2600" b="0" i="0" kern="1200" dirty="0" err="1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Reya</a:t>
            </a:r>
            <a:r>
              <a:rPr lang="en-IN" sz="26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b="0" i="0" kern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Sharma , Baijnath Kaushik, </a:t>
            </a:r>
            <a:r>
              <a:rPr lang="en-IN" sz="2600" b="0" i="0" kern="1200" baseline="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pubished</a:t>
            </a:r>
            <a:r>
              <a:rPr lang="en-IN" sz="2600" b="0" i="0" kern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Nov 2020,vol 38. [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Offline recognition of handwritten Indic scripts: A state-of-the-art survey and future perspectives]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600" b="0" i="0" kern="1200" dirty="0" smtClean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[4] </a:t>
            </a:r>
            <a:r>
              <a:rPr lang="en-US" sz="2600" b="0" i="0" kern="1200" dirty="0" err="1" smtClean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Abdelhak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r>
              <a:rPr lang="en-US" sz="2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Boukharouba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fr-FR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Faculté des Sciences et de la technologie, Département d’Electronique et de Télécommunications, Université 8 Mai 1945 Guelma, BP 401, Guelma 24000, Algeria. [</a:t>
            </a:r>
            <a:r>
              <a:rPr lang="en-US" sz="2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Novel feature extraction technique for the recognition of handwritten digits]</a:t>
            </a:r>
            <a:endParaRPr lang="en-IN" sz="2600" i="0" dirty="0">
              <a:solidFill>
                <a:srgbClr val="22222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[5] Monica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Patel1 , Shital P. Thakkar2, International Journal of Advanced Research in Computer and Communication Engineering Vol. 4, Issue 2, February 2015. [Handwritten Character Recognition in English: A Survey]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sz="2800" b="1" i="0" kern="1200" dirty="0">
              <a:solidFill>
                <a:schemeClr val="dk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296" y="0"/>
            <a:ext cx="989704" cy="925158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01545" y="6431090"/>
            <a:ext cx="6474941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88" y="925158"/>
            <a:ext cx="11161540" cy="539974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600" b="0" i="0" kern="1200" dirty="0" smtClean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[6] Dr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Ali Yahya, published 18</a:t>
            </a:r>
            <a:r>
              <a:rPr lang="en-US" sz="9600" b="0" i="0" kern="1200" baseline="300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lang="en-US" sz="9600" b="0" i="0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9600" b="0" i="0" kern="1200" baseline="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september</a:t>
            </a:r>
            <a:r>
              <a:rPr lang="en-US" sz="9600" b="0" i="0" kern="1200" baseline="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 sensors. [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Novel Handwritten Digit Classification System Based on Convolutional Neural Network Approach]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[7] Dr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Pradeepta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K. Sarangi, Sarangi et. al,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Apeejay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- Journal of Management Sciences and Technology, 3 (1), October – 2015. [Handwritten Character Recognition: A Review]</a:t>
            </a:r>
            <a:endParaRPr lang="en-IN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9600" b="0" i="0" kern="1200" dirty="0" smtClean="0">
                <a:solidFill>
                  <a:srgbClr val="222222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[8] Sana</a:t>
            </a:r>
            <a:r>
              <a:rPr lang="en-IN" sz="9600" b="0" i="0" kern="1200" baseline="0" dirty="0" smtClean="0">
                <a:solidFill>
                  <a:srgbClr val="222222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9600" b="0" i="0" kern="1200" baseline="0" dirty="0" err="1">
                <a:solidFill>
                  <a:srgbClr val="222222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saeed</a:t>
            </a:r>
            <a:r>
              <a:rPr lang="en-IN" sz="9600" b="0" i="0" kern="1200" baseline="0" dirty="0">
                <a:solidFill>
                  <a:srgbClr val="222222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Part of the 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  <a:hlinkClick r:id="rId2"/>
              </a:rPr>
              <a:t>Smart Innovation, Systems and Technologies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book series (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SIST,volume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136). published on 26</a:t>
            </a:r>
            <a:r>
              <a:rPr lang="en-US" sz="9600" b="0" i="0" kern="1200" baseline="300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november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2019. [An Application of 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DeepLearning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 Character Recognition: An Overview]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b="0" i="0" kern="1200" dirty="0" smtClean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[9] Ahmed 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Remaida</a:t>
            </a:r>
            <a:r>
              <a:rPr lang="en-US" sz="9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Engineering Science Laboratory, National School of Applied Sciences, Ibn 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Tofail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University, 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Kenitra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MOROCCO. Article No.: 65. [Handwriting Recognition with Artificial Neural Networks a Decade Literature Review]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b="0" i="0" kern="1200" dirty="0" smtClean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[10] Hubert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r>
              <a:rPr lang="en-US" sz="9600" b="0" i="0" kern="1200" dirty="0" err="1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Cecotti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sz="9600" b="0" i="0" u="none" strike="noStrike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  <a:hlinkClick r:id="rId3" tooltip="Go to table of contents for this volume/issue"/>
              </a:rPr>
              <a:t> Volume 73</a:t>
            </a:r>
            <a:r>
              <a:rPr lang="en-US" sz="9600" b="0" i="0" kern="12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 1 April 2016. [Active graph based semi-supervised learning using image matching: Application to handwritten digit recognition].</a:t>
            </a:r>
          </a:p>
          <a:p>
            <a:pPr marL="542925" indent="-542925" algn="just">
              <a:buNone/>
            </a:pPr>
            <a:endParaRPr lang="en-IN" sz="11200" b="0" i="0" kern="1200" dirty="0">
              <a:solidFill>
                <a:schemeClr val="dk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2925" indent="-542925" algn="just">
              <a:buNone/>
            </a:pPr>
            <a:endParaRPr lang="en-IN" sz="1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1200" dirty="0">
                <a:solidFill>
                  <a:schemeClr val="tx1"/>
                </a:solidFill>
              </a:rPr>
              <a:t/>
            </a:r>
            <a:br>
              <a:rPr lang="en-IN" sz="11200" dirty="0">
                <a:solidFill>
                  <a:schemeClr val="tx1"/>
                </a:solidFill>
              </a:rPr>
            </a:br>
            <a:endParaRPr lang="en-IN" sz="1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/>
            </a:r>
            <a:br>
              <a:rPr lang="en-IN" sz="2800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296" y="0"/>
            <a:ext cx="989704" cy="925158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86896" y="6468161"/>
            <a:ext cx="6091881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 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20-08-2022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84469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D9E25AB-667C-4989-A38F-EC9344E3E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79043"/>
              </p:ext>
            </p:extLst>
          </p:nvPr>
        </p:nvGraphicFramePr>
        <p:xfrm>
          <a:off x="322207" y="133828"/>
          <a:ext cx="10995147" cy="62633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347750">
                  <a:extLst>
                    <a:ext uri="{9D8B030D-6E8A-4147-A177-3AD203B41FA5}">
                      <a16:colId xmlns:a16="http://schemas.microsoft.com/office/drawing/2014/main" xmlns="" val="1451211002"/>
                    </a:ext>
                  </a:extLst>
                </a:gridCol>
                <a:gridCol w="561287">
                  <a:extLst>
                    <a:ext uri="{9D8B030D-6E8A-4147-A177-3AD203B41FA5}">
                      <a16:colId xmlns:a16="http://schemas.microsoft.com/office/drawing/2014/main" xmlns="" val="45915317"/>
                    </a:ext>
                  </a:extLst>
                </a:gridCol>
                <a:gridCol w="531561">
                  <a:extLst>
                    <a:ext uri="{9D8B030D-6E8A-4147-A177-3AD203B41FA5}">
                      <a16:colId xmlns:a16="http://schemas.microsoft.com/office/drawing/2014/main" xmlns="" val="440840037"/>
                    </a:ext>
                  </a:extLst>
                </a:gridCol>
                <a:gridCol w="543374">
                  <a:extLst>
                    <a:ext uri="{9D8B030D-6E8A-4147-A177-3AD203B41FA5}">
                      <a16:colId xmlns:a16="http://schemas.microsoft.com/office/drawing/2014/main" xmlns="" val="1656468050"/>
                    </a:ext>
                  </a:extLst>
                </a:gridCol>
                <a:gridCol w="519748">
                  <a:extLst>
                    <a:ext uri="{9D8B030D-6E8A-4147-A177-3AD203B41FA5}">
                      <a16:colId xmlns:a16="http://schemas.microsoft.com/office/drawing/2014/main" xmlns="" val="314064583"/>
                    </a:ext>
                  </a:extLst>
                </a:gridCol>
                <a:gridCol w="519749">
                  <a:extLst>
                    <a:ext uri="{9D8B030D-6E8A-4147-A177-3AD203B41FA5}">
                      <a16:colId xmlns:a16="http://schemas.microsoft.com/office/drawing/2014/main" xmlns="" val="3107666281"/>
                    </a:ext>
                  </a:extLst>
                </a:gridCol>
                <a:gridCol w="507936">
                  <a:extLst>
                    <a:ext uri="{9D8B030D-6E8A-4147-A177-3AD203B41FA5}">
                      <a16:colId xmlns:a16="http://schemas.microsoft.com/office/drawing/2014/main" xmlns="" val="1897640046"/>
                    </a:ext>
                  </a:extLst>
                </a:gridCol>
                <a:gridCol w="543374">
                  <a:extLst>
                    <a:ext uri="{9D8B030D-6E8A-4147-A177-3AD203B41FA5}">
                      <a16:colId xmlns:a16="http://schemas.microsoft.com/office/drawing/2014/main" xmlns="" val="2742143288"/>
                    </a:ext>
                  </a:extLst>
                </a:gridCol>
                <a:gridCol w="531561">
                  <a:extLst>
                    <a:ext uri="{9D8B030D-6E8A-4147-A177-3AD203B41FA5}">
                      <a16:colId xmlns:a16="http://schemas.microsoft.com/office/drawing/2014/main" xmlns="" val="1082085565"/>
                    </a:ext>
                  </a:extLst>
                </a:gridCol>
                <a:gridCol w="531561">
                  <a:extLst>
                    <a:ext uri="{9D8B030D-6E8A-4147-A177-3AD203B41FA5}">
                      <a16:colId xmlns:a16="http://schemas.microsoft.com/office/drawing/2014/main" xmlns="" val="811974698"/>
                    </a:ext>
                  </a:extLst>
                </a:gridCol>
                <a:gridCol w="531561">
                  <a:extLst>
                    <a:ext uri="{9D8B030D-6E8A-4147-A177-3AD203B41FA5}">
                      <a16:colId xmlns:a16="http://schemas.microsoft.com/office/drawing/2014/main" xmlns="" val="1335130421"/>
                    </a:ext>
                  </a:extLst>
                </a:gridCol>
                <a:gridCol w="543374">
                  <a:extLst>
                    <a:ext uri="{9D8B030D-6E8A-4147-A177-3AD203B41FA5}">
                      <a16:colId xmlns:a16="http://schemas.microsoft.com/office/drawing/2014/main" xmlns="" val="2836743979"/>
                    </a:ext>
                  </a:extLst>
                </a:gridCol>
                <a:gridCol w="597498">
                  <a:extLst>
                    <a:ext uri="{9D8B030D-6E8A-4147-A177-3AD203B41FA5}">
                      <a16:colId xmlns:a16="http://schemas.microsoft.com/office/drawing/2014/main" xmlns="" val="189984963"/>
                    </a:ext>
                  </a:extLst>
                </a:gridCol>
                <a:gridCol w="5436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41116">
                  <a:extLst>
                    <a:ext uri="{9D8B030D-6E8A-4147-A177-3AD203B41FA5}">
                      <a16:colId xmlns:a16="http://schemas.microsoft.com/office/drawing/2014/main" xmlns="" val="2957533292"/>
                    </a:ext>
                  </a:extLst>
                </a:gridCol>
              </a:tblGrid>
              <a:tr h="357485">
                <a:tc rowSpan="2">
                  <a:txBody>
                    <a:bodyPr/>
                    <a:lstStyle/>
                    <a:p>
                      <a:pPr marL="67945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500" b="1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99745">
                        <a:lnSpc>
                          <a:spcPts val="124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99745">
                        <a:lnSpc>
                          <a:spcPts val="124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Sep- 2022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513080">
                        <a:lnSpc>
                          <a:spcPts val="124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3080">
                        <a:lnSpc>
                          <a:spcPts val="124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Oct - 2022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35255">
                        <a:lnSpc>
                          <a:spcPts val="1240"/>
                        </a:lnSpc>
                        <a:tabLst>
                          <a:tab pos="1479550" algn="r"/>
                        </a:tabLs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35255">
                        <a:lnSpc>
                          <a:spcPts val="1240"/>
                        </a:lnSpc>
                        <a:tabLst>
                          <a:tab pos="1479550" algn="r"/>
                        </a:tabLs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Nov- 2022	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0219341"/>
                  </a:ext>
                </a:extLst>
              </a:tr>
              <a:tr h="3209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Wk-3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Wk-4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8580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Wk-1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921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9850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Wk-3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048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Wk-4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1120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Wk-1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302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2390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Wk-3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3660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Wk-4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302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Wk-1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Wk-2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880"/>
                        </a:lnSpc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4930">
                        <a:lnSpc>
                          <a:spcPts val="8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Wk-3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0969371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Domain selection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6587736"/>
                  </a:ext>
                </a:extLst>
              </a:tr>
              <a:tr h="309252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Specific Field Selection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8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8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4842286"/>
                  </a:ext>
                </a:extLst>
              </a:tr>
              <a:tr h="253437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Problem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Identification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0518415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Literature Survey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75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9387548"/>
                  </a:ext>
                </a:extLst>
              </a:tr>
              <a:tr h="373082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Problem Identification Based on Literature Survey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75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marL="67945" algn="ctr">
                        <a:lnSpc>
                          <a:spcPts val="1175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endParaRPr lang="en-US" sz="16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08759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Zeroth review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7949236"/>
                  </a:ext>
                </a:extLst>
              </a:tr>
              <a:tr h="342590">
                <a:tc>
                  <a:txBody>
                    <a:bodyPr/>
                    <a:lstStyle/>
                    <a:p>
                      <a:pPr marL="67945" marR="71120">
                        <a:spcAft>
                          <a:spcPts val="0"/>
                        </a:spcAft>
                      </a:pPr>
                      <a:r>
                        <a:rPr lang="en-IN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Identified Problem based Journal Paper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175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marL="68580" algn="ctr">
                        <a:lnSpc>
                          <a:spcPts val="1175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8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0927867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IN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Literature Survey for Preparation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2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algn="ctr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04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600782"/>
                  </a:ext>
                </a:extLst>
              </a:tr>
              <a:tr h="342590"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0" hangingPunct="1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Literature Survey for publication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2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7801966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marL="67945" marR="15748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Module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4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2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2122087"/>
                  </a:ext>
                </a:extLst>
              </a:tr>
              <a:tr h="342590">
                <a:tc>
                  <a:txBody>
                    <a:bodyPr/>
                    <a:lstStyle/>
                    <a:p>
                      <a:pPr marL="67945" marR="15748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Hardware Module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8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3025" algn="ctr"/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9743235"/>
                  </a:ext>
                </a:extLst>
              </a:tr>
              <a:tr h="304297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 Comparison Based on Parameter Selection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1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1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9291986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Modification / Updates(If Repeated)</a:t>
                      </a:r>
                      <a:endParaRPr lang="en-IN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2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06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Demonstration</a:t>
                      </a: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Journal Publication Preparation </a:t>
                      </a: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Coding Completion</a:t>
                      </a: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7945" marR="0" lvl="0" indent="0" algn="l" defTabSz="914400" rtl="0" eaLnBrk="1" fontAlgn="auto" latinLnBrk="0" hangingPunct="1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Project Presentation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</a:pPr>
                      <a:r>
                        <a:rPr lang="en-US" sz="7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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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/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800" b="0" dirty="0">
                        <a:effectLst/>
                        <a:latin typeface="Times New Roman" pitchFamily="18" charset="0"/>
                        <a:cs typeface="Times New Roman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800" b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7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700" b="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871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7C22949-1F2B-46F3-B2CE-62CEB184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60881"/>
              </p:ext>
            </p:extLst>
          </p:nvPr>
        </p:nvGraphicFramePr>
        <p:xfrm>
          <a:off x="3645244" y="133824"/>
          <a:ext cx="1655806" cy="365760"/>
        </p:xfrm>
        <a:graphic>
          <a:graphicData uri="http://schemas.openxmlformats.org/drawingml/2006/table">
            <a:tbl>
              <a:tblPr/>
              <a:tblGrid>
                <a:gridCol w="1655806">
                  <a:extLst>
                    <a:ext uri="{9D8B030D-6E8A-4147-A177-3AD203B41FA5}">
                      <a16:colId xmlns:a16="http://schemas.microsoft.com/office/drawing/2014/main" xmlns="" val="102021252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Aug-2022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344297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A0E9F3C-BECF-4F9F-A473-EE8133370993}"/>
              </a:ext>
            </a:extLst>
          </p:cNvPr>
          <p:cNvCxnSpPr>
            <a:cxnSpLocks/>
          </p:cNvCxnSpPr>
          <p:nvPr/>
        </p:nvCxnSpPr>
        <p:spPr>
          <a:xfrm>
            <a:off x="303628" y="5128591"/>
            <a:ext cx="11013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CD5ED96-6DD5-4827-BAE0-53C71D8A6E7D}"/>
              </a:ext>
            </a:extLst>
          </p:cNvPr>
          <p:cNvCxnSpPr>
            <a:cxnSpLocks/>
          </p:cNvCxnSpPr>
          <p:nvPr/>
        </p:nvCxnSpPr>
        <p:spPr>
          <a:xfrm>
            <a:off x="312918" y="5542719"/>
            <a:ext cx="1100443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0F707B2-E22C-4314-B39C-00709233E411}"/>
              </a:ext>
            </a:extLst>
          </p:cNvPr>
          <p:cNvCxnSpPr>
            <a:cxnSpLocks/>
          </p:cNvCxnSpPr>
          <p:nvPr/>
        </p:nvCxnSpPr>
        <p:spPr>
          <a:xfrm>
            <a:off x="331304" y="5976730"/>
            <a:ext cx="10995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76833" y="6442849"/>
            <a:ext cx="6203092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34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Proposed System Description / System Model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421" y="6356350"/>
            <a:ext cx="7278129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72" y="2298359"/>
            <a:ext cx="10515600" cy="28667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</a:t>
            </a:r>
            <a:br>
              <a:rPr lang="en-US" sz="7200" dirty="0">
                <a:latin typeface="Algerian" panose="04020705040A02060702" pitchFamily="82" charset="0"/>
              </a:rPr>
            </a:br>
            <a:endParaRPr lang="en-IN" sz="7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4476" y="6405778"/>
            <a:ext cx="6512010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IN" dirty="0">
                <a:latin typeface="Algerian" panose="020B0604020202020204" pitchFamily="8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876990" cy="5247249"/>
          </a:xfrm>
        </p:spPr>
        <p:txBody>
          <a:bodyPr>
            <a:normAutofit/>
          </a:bodyPr>
          <a:lstStyle/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tasks running in every industries to convert the hand written digits into the digital form.</a:t>
            </a: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time is being wasted, just to convert the hard copy into digital format.</a:t>
            </a: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this, there is less improvement in the productivity of a particular individual or an organization.</a:t>
            </a: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hand written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system, the data entered by different people can be recognized and converted into digital format with minimal effort.</a:t>
            </a:r>
          </a:p>
          <a:p>
            <a:pPr marL="539750" indent="-539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this system will involves less effort during data entry process.</a:t>
            </a: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39750" algn="just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89189" y="6393420"/>
            <a:ext cx="6178379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957" y="8956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96" y="107119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296" y="0"/>
            <a:ext cx="989704" cy="925158"/>
          </a:xfrm>
          <a:prstGeom prst="rect">
            <a:avLst/>
          </a:prstGeom>
          <a:noFill/>
        </p:spPr>
      </p:pic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xmlns="" id="{02C5990E-7AEB-4F32-A8BA-5588C6CE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91724"/>
              </p:ext>
            </p:extLst>
          </p:nvPr>
        </p:nvGraphicFramePr>
        <p:xfrm>
          <a:off x="303628" y="1087099"/>
          <a:ext cx="10898670" cy="533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3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8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3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53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18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Survey of Handwritten Character Recognition with MNIST and EMNIST</a:t>
                      </a:r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Dr. Alejandro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Baldominos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Dr.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Yago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Achaerandio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Dr. Pedro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Isasi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Published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4 August 2019</a:t>
                      </a:r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This proposed system helps to study and understand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dataset has been extensively used to validate novel techniques in computer vision, and in recent years, many authors have explored the performance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neural networks (CNNs) and other deep learning techniques over this dataset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Relies on data augmentation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en-IN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less accuracy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89189" y="6405777"/>
            <a:ext cx="6091881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xmlns="" id="{8E890602-7060-431D-9538-FD768CC031DC}"/>
              </a:ext>
            </a:extLst>
          </p:cNvPr>
          <p:cNvSpPr txBox="1">
            <a:spLocks/>
          </p:cNvSpPr>
          <p:nvPr/>
        </p:nvSpPr>
        <p:spPr>
          <a:xfrm>
            <a:off x="303628" y="956604"/>
            <a:ext cx="10515600" cy="4509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xmlns="" id="{89356E6A-9C76-4C14-8DBE-54DC5901572E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13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xmlns="" id="{C47CAF43-2371-4B6D-A761-3684D119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59330"/>
              </p:ext>
            </p:extLst>
          </p:nvPr>
        </p:nvGraphicFramePr>
        <p:xfrm>
          <a:off x="284813" y="1019331"/>
          <a:ext cx="10417680" cy="524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7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7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971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971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43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35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Multi-Language Handwritten Digits Recognition based on Novel Structural Features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imes New Roman" pitchFamily="18" charset="0"/>
                          <a:cs typeface="Times New Roman" pitchFamily="18" charset="0"/>
                        </a:rPr>
                        <a:t>Jaafar</a:t>
                      </a:r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 M. </a:t>
                      </a:r>
                      <a:r>
                        <a:rPr lang="en-US" b="0" dirty="0" err="1">
                          <a:latin typeface="Times New Roman" pitchFamily="18" charset="0"/>
                          <a:cs typeface="Times New Roman" pitchFamily="18" charset="0"/>
                        </a:rPr>
                        <a:t>Alghazo</a:t>
                      </a:r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 , published online Dec. 14, 2018</a:t>
                      </a:r>
                      <a:r>
                        <a:rPr lang="en-US" dirty="0"/>
                        <a:t>.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These application areas constitute part of the motivation for the work presented in this paper.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Conventional input devices and keyboards are available alongside stylus, gesture, and finger scripting in most devices.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High recognition accuracy as compared to other methods</a:t>
                      </a:r>
                      <a:r>
                        <a:rPr lang="en-US" dirty="0"/>
                        <a:t>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Confusion between different digits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7405" y="6398208"/>
            <a:ext cx="6240163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6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BF2CF96-93C8-4BF6-8516-1E3E99D9E2E9}"/>
              </a:ext>
            </a:extLst>
          </p:cNvPr>
          <p:cNvSpPr txBox="1">
            <a:spLocks/>
          </p:cNvSpPr>
          <p:nvPr/>
        </p:nvSpPr>
        <p:spPr>
          <a:xfrm>
            <a:off x="303628" y="951816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EBDF5B85-2D31-4560-9E1E-0FE3CBDEE1B0}"/>
              </a:ext>
            </a:extLst>
          </p:cNvPr>
          <p:cNvSpPr txBox="1">
            <a:spLocks/>
          </p:cNvSpPr>
          <p:nvPr/>
        </p:nvSpPr>
        <p:spPr>
          <a:xfrm>
            <a:off x="303628" y="6380969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xmlns="" id="{A38E07DB-09D3-4E0A-9F9E-01266065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76821"/>
              </p:ext>
            </p:extLst>
          </p:nvPr>
        </p:nvGraphicFramePr>
        <p:xfrm>
          <a:off x="500849" y="806827"/>
          <a:ext cx="11190301" cy="575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4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4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403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8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9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Offline recognition of handwritten Indic scripts: A state-of-the-art survey and future perspectives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Reya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Sharma , </a:t>
                      </a:r>
                      <a:r>
                        <a:rPr lang="en-I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Baijnath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Kaushik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pubished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on Nov 2020,vol 38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various state-of-the-art techniques for feature extraction and classification.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novel framework based on improved PSO–CNN architecture is proposed.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Transparent panorama of various feature extraction.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Systematically present the reported works on handwritten Indic scripts like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Devanagari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Bengali, Gurumukhi, Kannada, Telugu, Gujarati, Oriya, Tamil and Malayalam.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defRPr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hybrid feature extraction and classification approaches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7978" y="6435279"/>
            <a:ext cx="6067167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5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68953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6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Novel feature extraction technique for the recognition of handwritten digits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Abdelhak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Boukharouba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Faculté des Sciences et de la technologie, Département d’Electronique et de Télécommunications, Université 8 Mai 1945 Guelma, BP 401, Guelma 24000,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Algeria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novel feature set based on transition information in the vertical and horizontal directions of a digit image combined with the famous Freeman chain code is proposed.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I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does not require any normalization of digits.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very simple to implement compared to other methods. 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Only works in the literature that deal with Farsi digits composing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dataset.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114" y="6465474"/>
            <a:ext cx="6005384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1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39798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Handwritten Character Recognition in English: A Survey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Monica Patel1 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Shital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P. Thakkar2, International Journal of Advanced Research in Computer and Communication Engineering Vol. 4, Issue 2, February 2015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On-line character recognition.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different floor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Off-line character recognition</a:t>
                      </a:r>
                      <a:r>
                        <a:rPr lang="en-US" dirty="0"/>
                        <a:t>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Holistic Approach recognized without splitting them by extracting features of entire word.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100% accuracy is not achieved</a:t>
                      </a:r>
                      <a:r>
                        <a:rPr lang="en-US" dirty="0"/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63329" y="6402995"/>
            <a:ext cx="6079525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D84F79F-4956-4AF1-8ECC-1CB1907BED9B}"/>
              </a:ext>
            </a:extLst>
          </p:cNvPr>
          <p:cNvSpPr txBox="1">
            <a:spLocks/>
          </p:cNvSpPr>
          <p:nvPr/>
        </p:nvSpPr>
        <p:spPr>
          <a:xfrm>
            <a:off x="303628" y="956603"/>
            <a:ext cx="10515600" cy="524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latin typeface="Century Schoolbook" panose="02040604050505020304" pitchFamily="18" charset="0"/>
            </a:endParaRPr>
          </a:p>
          <a:p>
            <a:pPr marL="535305" indent="-450850">
              <a:buFont typeface="Wingdings" panose="05000000000000000000" pitchFamily="2" charset="2"/>
              <a:buChar char="Ø"/>
            </a:pPr>
            <a:endParaRPr lang="en-IN" sz="200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312CD33A-314B-44E5-98FD-5E154EFB7833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D9C0A158-A563-49B3-B6B4-99F2C2536CC9}"/>
              </a:ext>
            </a:extLst>
          </p:cNvPr>
          <p:cNvSpPr txBox="1">
            <a:spLocks/>
          </p:cNvSpPr>
          <p:nvPr/>
        </p:nvSpPr>
        <p:spPr>
          <a:xfrm>
            <a:off x="11465168" y="6380969"/>
            <a:ext cx="5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E2DBF-622E-4774-BABA-0B90A0613018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xmlns="" id="{2CBE10F2-767B-49B5-BF43-DC6C022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0706"/>
              </p:ext>
            </p:extLst>
          </p:nvPr>
        </p:nvGraphicFramePr>
        <p:xfrm>
          <a:off x="390144" y="880733"/>
          <a:ext cx="10429085" cy="524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5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38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 /ALGORITHMS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1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Novel Handwritten Digit Classification System Based 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Neural Network Approach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Dr. Ali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Yahya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published 18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september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sensors.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data augmentation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Root Mean Square Propagation (</a:t>
                      </a: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RMSprop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batch normalization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MNIST handwritten digit database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receptive field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Our CNN algorithm achieves state-of-the-art results in handwritten digit recognition, with a recognition accuracy of 99.98%, and 99.40% with 50% nois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is not accurate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6462526-1AD1-45AC-BB96-759E25251FD0}"/>
              </a:ext>
            </a:extLst>
          </p:cNvPr>
          <p:cNvSpPr txBox="1">
            <a:spLocks/>
          </p:cNvSpPr>
          <p:nvPr/>
        </p:nvSpPr>
        <p:spPr>
          <a:xfrm>
            <a:off x="134816" y="264306"/>
            <a:ext cx="10668000" cy="6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Algerian" panose="020B0604020202020204" pitchFamily="82" charset="0"/>
              </a:rPr>
              <a:t>LITERATURE SURVEY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225" y="6492875"/>
            <a:ext cx="6417418" cy="365125"/>
          </a:xfrm>
        </p:spPr>
        <p:txBody>
          <a:bodyPr/>
          <a:lstStyle/>
          <a:p>
            <a:r>
              <a:rPr lang="en-US" dirty="0"/>
              <a:t> IBM – NAALAIYA THIRAN PROJECT PHASE -  ZEROTH REVIEW                                                                                       TEAM ID: PNT2022TMID31693,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20-08-2022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92" y="0"/>
            <a:ext cx="90204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6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1881</Words>
  <Application>Microsoft Office PowerPoint</Application>
  <PresentationFormat>Custom</PresentationFormat>
  <Paragraphs>542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PowerPoint Presentation</vt:lpstr>
      <vt:lpstr>Agenda </vt:lpstr>
      <vt:lpstr>INTRODUCTION</vt:lpstr>
      <vt:lpstr> LITERATURE SURVEY</vt:lpstr>
      <vt:lpstr> LITERATURE SURVEY</vt:lpstr>
      <vt:lpstr> LITERATURE SURVEY</vt:lpstr>
      <vt:lpstr> </vt:lpstr>
      <vt:lpstr> </vt:lpstr>
      <vt:lpstr> </vt:lpstr>
      <vt:lpstr> </vt:lpstr>
      <vt:lpstr> </vt:lpstr>
      <vt:lpstr> </vt:lpstr>
      <vt:lpstr> </vt:lpstr>
      <vt:lpstr>OBJECTIVE  </vt:lpstr>
      <vt:lpstr>PROPOSED SYSTEM DESCRIPTION </vt:lpstr>
      <vt:lpstr>EXPECTED OUTCOME  </vt:lpstr>
      <vt:lpstr>REFERENCE ( include all 20 papers)</vt:lpstr>
      <vt:lpstr>REFERENCe</vt:lpstr>
      <vt:lpstr>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Kite Student</cp:lastModifiedBy>
  <cp:revision>207</cp:revision>
  <dcterms:created xsi:type="dcterms:W3CDTF">2020-07-26T14:56:46Z</dcterms:created>
  <dcterms:modified xsi:type="dcterms:W3CDTF">2022-11-07T07:58:24Z</dcterms:modified>
</cp:coreProperties>
</file>