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0" r:id="rId7"/>
    <p:sldId id="263" r:id="rId8"/>
    <p:sldId id="261" r:id="rId9"/>
    <p:sldId id="266" r:id="rId10"/>
    <p:sldId id="264" r:id="rId11"/>
    <p:sldId id="265" r:id="rId12"/>
    <p:sldId id="267" r:id="rId13"/>
    <p:sldId id="262"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167A4E5-B1CB-42FA-BD5C-7790BEB400F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A4E5-B1CB-42FA-BD5C-7790BEB400F2}" type="slidenum">
              <a:rPr lang="en-IN" smtClean="0"/>
              <a:pPr/>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7A4E5-B1CB-42FA-BD5C-7790BEB400F2}" type="slidenum">
              <a:rPr lang="en-IN" smtClean="0"/>
              <a:pPr/>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611A-CE16-4165-9ECA-F057F1B90EEA}" type="datetimeFigureOut">
              <a:rPr lang="en-IN" smtClean="0"/>
              <a:pPr/>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7A4E5-B1CB-42FA-BD5C-7790BEB400F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8167A4E5-B1CB-42FA-BD5C-7790BEB400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88C611A-CE16-4165-9ECA-F057F1B90EEA}" type="datetimeFigureOut">
              <a:rPr lang="en-IN" smtClean="0"/>
              <a:pPr/>
              <a:t>17-11-2022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8167A4E5-B1CB-42FA-BD5C-7790BEB400F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88C611A-CE16-4165-9ECA-F057F1B90EEA}" type="datetimeFigureOut">
              <a:rPr lang="en-IN" smtClean="0"/>
              <a:pPr/>
              <a:t>17-11-2022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167A4E5-B1CB-42FA-BD5C-7790BEB400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7975848" cy="792087"/>
          </a:xfrm>
        </p:spPr>
        <p:txBody>
          <a:bodyPr>
            <a:normAutofit fontScale="90000"/>
          </a:bodyPr>
          <a:lstStyle/>
          <a:p>
            <a:r>
              <a:rPr lang="en-US" sz="3200" b="1" dirty="0" smtClean="0">
                <a:solidFill>
                  <a:schemeClr val="accent5">
                    <a:lumMod val="50000"/>
                  </a:schemeClr>
                </a:solidFill>
                <a:latin typeface="+mn-lt"/>
              </a:rPr>
              <a:t>SMART FASHION RECOMMENDER APPLICATION</a:t>
            </a:r>
            <a:endParaRPr lang="en-IN" sz="3200" b="1" dirty="0">
              <a:solidFill>
                <a:schemeClr val="accent5">
                  <a:lumMod val="50000"/>
                </a:schemeClr>
              </a:solidFill>
              <a:latin typeface="+mn-lt"/>
            </a:endParaRPr>
          </a:p>
        </p:txBody>
      </p:sp>
      <p:sp>
        <p:nvSpPr>
          <p:cNvPr id="3" name="Subtitle 2"/>
          <p:cNvSpPr>
            <a:spLocks noGrp="1"/>
          </p:cNvSpPr>
          <p:nvPr>
            <p:ph type="subTitle" idx="1"/>
          </p:nvPr>
        </p:nvSpPr>
        <p:spPr>
          <a:xfrm>
            <a:off x="1403648" y="1340768"/>
            <a:ext cx="6910536" cy="4536504"/>
          </a:xfrm>
        </p:spPr>
        <p:txBody>
          <a:bodyPr>
            <a:noAutofit/>
          </a:bodyPr>
          <a:lstStyle/>
          <a:p>
            <a:r>
              <a:rPr lang="en-US" sz="2400" b="1" dirty="0" smtClean="0">
                <a:solidFill>
                  <a:schemeClr val="tx1"/>
                </a:solidFill>
              </a:rPr>
              <a:t>TEAM MEMBERS</a:t>
            </a:r>
            <a:endParaRPr lang="en-US" sz="2400" dirty="0" smtClean="0"/>
          </a:p>
          <a:p>
            <a:pPr marL="342900" indent="-342900" algn="just">
              <a:buFont typeface="Wingdings" pitchFamily="2" charset="2"/>
              <a:buChar char="q"/>
            </a:pPr>
            <a:r>
              <a:rPr lang="en-US" sz="2400" dirty="0"/>
              <a:t>	</a:t>
            </a:r>
            <a:r>
              <a:rPr lang="en-US" sz="2400" dirty="0" smtClean="0"/>
              <a:t>VITHIYA M</a:t>
            </a:r>
            <a:r>
              <a:rPr lang="en-US" sz="2400" dirty="0" smtClean="0">
                <a:solidFill>
                  <a:srgbClr val="0070C0"/>
                </a:solidFill>
              </a:rPr>
              <a:t> (TEAM LEAD)</a:t>
            </a:r>
          </a:p>
          <a:p>
            <a:pPr marL="342900" indent="-342900" algn="just">
              <a:buFont typeface="Wingdings" pitchFamily="2" charset="2"/>
              <a:buChar char="q"/>
            </a:pPr>
            <a:r>
              <a:rPr lang="en-US" sz="2400" dirty="0">
                <a:solidFill>
                  <a:srgbClr val="0070C0"/>
                </a:solidFill>
              </a:rPr>
              <a:t>	</a:t>
            </a:r>
            <a:r>
              <a:rPr lang="en-US" dirty="0" smtClean="0">
                <a:solidFill>
                  <a:srgbClr val="0070C0"/>
                </a:solidFill>
              </a:rPr>
              <a:t>DHIVYA PRIYA T A</a:t>
            </a:r>
            <a:endParaRPr lang="en-US" sz="2400" dirty="0" smtClean="0">
              <a:solidFill>
                <a:srgbClr val="0070C0"/>
              </a:solidFill>
            </a:endParaRPr>
          </a:p>
          <a:p>
            <a:pPr marL="342900" indent="-342900" algn="just">
              <a:buFont typeface="Wingdings" pitchFamily="2" charset="2"/>
              <a:buChar char="q"/>
            </a:pPr>
            <a:r>
              <a:rPr lang="en-US" sz="2400" dirty="0">
                <a:solidFill>
                  <a:srgbClr val="0070C0"/>
                </a:solidFill>
              </a:rPr>
              <a:t>	</a:t>
            </a:r>
            <a:r>
              <a:rPr lang="en-US" dirty="0" smtClean="0">
                <a:solidFill>
                  <a:srgbClr val="0070C0"/>
                </a:solidFill>
              </a:rPr>
              <a:t>THRISHA K</a:t>
            </a:r>
            <a:endParaRPr lang="en-US" sz="2400" dirty="0" smtClean="0">
              <a:solidFill>
                <a:srgbClr val="0070C0"/>
              </a:solidFill>
            </a:endParaRPr>
          </a:p>
          <a:p>
            <a:pPr marL="342900" indent="-342900" algn="just">
              <a:buFont typeface="Wingdings" pitchFamily="2" charset="2"/>
              <a:buChar char="q"/>
            </a:pPr>
            <a:r>
              <a:rPr lang="en-US" sz="2400" dirty="0">
                <a:solidFill>
                  <a:srgbClr val="0070C0"/>
                </a:solidFill>
              </a:rPr>
              <a:t>	</a:t>
            </a:r>
            <a:r>
              <a:rPr lang="en-US" dirty="0" smtClean="0">
                <a:solidFill>
                  <a:srgbClr val="0070C0"/>
                </a:solidFill>
              </a:rPr>
              <a:t>JAYASHREE T</a:t>
            </a:r>
            <a:endParaRPr lang="en-US" sz="2400" dirty="0" smtClean="0">
              <a:solidFill>
                <a:srgbClr val="0070C0"/>
              </a:solidFill>
            </a:endParaRPr>
          </a:p>
          <a:p>
            <a:pPr algn="just"/>
            <a:r>
              <a:rPr lang="en-US" b="1" dirty="0">
                <a:solidFill>
                  <a:srgbClr val="0070C0"/>
                </a:solidFill>
              </a:rPr>
              <a:t> </a:t>
            </a:r>
            <a:r>
              <a:rPr lang="en-US" b="1" dirty="0" smtClean="0">
                <a:solidFill>
                  <a:srgbClr val="0070C0"/>
                </a:solidFill>
              </a:rPr>
              <a:t>                               </a:t>
            </a:r>
            <a:r>
              <a:rPr lang="en-US" sz="2400" b="1" dirty="0" smtClean="0">
                <a:solidFill>
                  <a:schemeClr val="tx1"/>
                </a:solidFill>
              </a:rPr>
              <a:t>MENTORS</a:t>
            </a:r>
            <a:endParaRPr lang="en-US" sz="2400" dirty="0" smtClean="0"/>
          </a:p>
          <a:p>
            <a:r>
              <a:rPr lang="en-US" sz="2400" dirty="0" smtClean="0">
                <a:solidFill>
                  <a:srgbClr val="0070C0"/>
                </a:solidFill>
              </a:rPr>
              <a:t>     INDUSTRY MENTOR : KRISHNA CHAITANYA</a:t>
            </a:r>
          </a:p>
          <a:p>
            <a:r>
              <a:rPr lang="en-US" dirty="0" smtClean="0">
                <a:solidFill>
                  <a:srgbClr val="0070C0"/>
                </a:solidFill>
              </a:rPr>
              <a:t>  </a:t>
            </a:r>
            <a:r>
              <a:rPr lang="en-US" sz="2400" dirty="0" smtClean="0">
                <a:solidFill>
                  <a:srgbClr val="0070C0"/>
                </a:solidFill>
              </a:rPr>
              <a:t>FACULTY MENTOR :  RAMESH V</a:t>
            </a:r>
            <a:endParaRPr lang="en-IN" sz="2400" dirty="0">
              <a:solidFill>
                <a:srgbClr val="0070C0"/>
              </a:solidFill>
            </a:endParaRPr>
          </a:p>
        </p:txBody>
      </p:sp>
    </p:spTree>
    <p:extLst>
      <p:ext uri="{BB962C8B-B14F-4D97-AF65-F5344CB8AC3E}">
        <p14:creationId xmlns:p14="http://schemas.microsoft.com/office/powerpoint/2010/main" xmlns="" val="282259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42988" y="1052736"/>
            <a:ext cx="7201420" cy="4896543"/>
          </a:xfrm>
          <a:prstGeom prst="rect">
            <a:avLst/>
          </a:prstGeom>
        </p:spPr>
      </p:pic>
    </p:spTree>
    <p:extLst>
      <p:ext uri="{BB962C8B-B14F-4D97-AF65-F5344CB8AC3E}">
        <p14:creationId xmlns:p14="http://schemas.microsoft.com/office/powerpoint/2010/main" xmlns="" val="132947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87624" y="1124744"/>
            <a:ext cx="6912768" cy="4536504"/>
          </a:xfrm>
          <a:prstGeom prst="rect">
            <a:avLst/>
          </a:prstGeom>
        </p:spPr>
      </p:pic>
    </p:spTree>
    <p:extLst>
      <p:ext uri="{BB962C8B-B14F-4D97-AF65-F5344CB8AC3E}">
        <p14:creationId xmlns:p14="http://schemas.microsoft.com/office/powerpoint/2010/main" xmlns="" val="32007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667201"/>
          </a:xfrm>
        </p:spPr>
        <p:txBody>
          <a:bodyPr>
            <a:noAutofit/>
          </a:bodyPr>
          <a:lstStyle/>
          <a:p>
            <a:r>
              <a:rPr lang="en-US" sz="3200" b="1" dirty="0" smtClean="0">
                <a:solidFill>
                  <a:srgbClr val="7030A0"/>
                </a:solidFill>
                <a:latin typeface="Calibri" pitchFamily="34" charset="0"/>
              </a:rPr>
              <a:t>CONCLUSION</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899592" y="1340768"/>
            <a:ext cx="7200800" cy="4464496"/>
          </a:xfrm>
        </p:spPr>
        <p:txBody>
          <a:bodyPr>
            <a:noAutofit/>
          </a:bodyPr>
          <a:lstStyle/>
          <a:p>
            <a:r>
              <a:rPr lang="en-IN" dirty="0">
                <a:latin typeface="Calibri" pitchFamily="34" charset="0"/>
              </a:rPr>
              <a:t>The Fashion Recommendation System is mainly used to recommend the best possible outfit combinations to a user who has no fashion sense based on their wardrobe . It may not always provide the best possible outfit to wear for an occasion as the system is dependent completely on the clothes present in the user’s wardrobe. Also another reason is that fashion is highly dependent on the time period. However the system does a great job in inculcating a fashion sense among the users and can provide the best recommendations based on the user’s wardrobe. Since the system is implemented as a website, it is very easy for the end users to access as well as use. </a:t>
            </a:r>
          </a:p>
          <a:p>
            <a:endParaRPr lang="en-IN" dirty="0">
              <a:latin typeface="Calibri" pitchFamily="34" charset="0"/>
            </a:endParaRPr>
          </a:p>
        </p:txBody>
      </p:sp>
    </p:spTree>
    <p:extLst>
      <p:ext uri="{BB962C8B-B14F-4D97-AF65-F5344CB8AC3E}">
        <p14:creationId xmlns:p14="http://schemas.microsoft.com/office/powerpoint/2010/main" xmlns="" val="55291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595193"/>
          </a:xfrm>
        </p:spPr>
        <p:txBody>
          <a:bodyPr>
            <a:normAutofit/>
          </a:bodyPr>
          <a:lstStyle/>
          <a:p>
            <a:r>
              <a:rPr lang="en-US" sz="3200" b="1" dirty="0" smtClean="0">
                <a:solidFill>
                  <a:srgbClr val="7030A0"/>
                </a:solidFill>
                <a:latin typeface="Calibri" pitchFamily="34" charset="0"/>
              </a:rPr>
              <a:t>REFERENCE</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15616" y="1124744"/>
            <a:ext cx="7128792" cy="4824536"/>
          </a:xfrm>
        </p:spPr>
        <p:txBody>
          <a:bodyPr>
            <a:noAutofit/>
          </a:bodyPr>
          <a:lstStyle/>
          <a:p>
            <a:pPr lvl="0"/>
            <a:r>
              <a:rPr lang="en-US" dirty="0">
                <a:latin typeface="Calibri" pitchFamily="34" charset="0"/>
              </a:rPr>
              <a:t>GloablInfoResearch: Global Fast Fashion Apparel Market 2021 by Key Countries, Companies, Type and Application. GloablInfoResearch, </a:t>
            </a:r>
            <a:r>
              <a:rPr lang="en-US" dirty="0" smtClean="0">
                <a:latin typeface="Calibri" pitchFamily="34" charset="0"/>
              </a:rPr>
              <a:t>Hong Kong</a:t>
            </a:r>
            <a:r>
              <a:rPr lang="en-US" dirty="0">
                <a:latin typeface="Calibri" pitchFamily="34" charset="0"/>
              </a:rPr>
              <a:t>, 2021.</a:t>
            </a:r>
            <a:endParaRPr lang="en-IN" dirty="0">
              <a:latin typeface="Calibri" pitchFamily="34" charset="0"/>
            </a:endParaRPr>
          </a:p>
          <a:p>
            <a:pPr lvl="0"/>
            <a:r>
              <a:rPr lang="en-US" dirty="0" smtClean="0">
                <a:latin typeface="Calibri" pitchFamily="34" charset="0"/>
              </a:rPr>
              <a:t>Hoi, </a:t>
            </a:r>
            <a:r>
              <a:rPr lang="en-US" dirty="0">
                <a:latin typeface="Calibri" pitchFamily="34" charset="0"/>
              </a:rPr>
              <a:t>M., Wu, L., Chen, E., Li, Z., </a:t>
            </a:r>
            <a:r>
              <a:rPr lang="en-US" dirty="0" smtClean="0">
                <a:latin typeface="Calibri" pitchFamily="34" charset="0"/>
              </a:rPr>
              <a:t>Zhen, </a:t>
            </a:r>
            <a:r>
              <a:rPr lang="en-US" dirty="0">
                <a:latin typeface="Calibri" pitchFamily="34" charset="0"/>
              </a:rPr>
              <a:t>V. W., &amp; Liu, Q</a:t>
            </a:r>
            <a:r>
              <a:rPr lang="en-US" dirty="0" smtClean="0">
                <a:latin typeface="Calibri" pitchFamily="34" charset="0"/>
              </a:rPr>
              <a:t>.: Explainable </a:t>
            </a:r>
            <a:r>
              <a:rPr lang="en-US" dirty="0">
                <a:latin typeface="Calibri" pitchFamily="34" charset="0"/>
              </a:rPr>
              <a:t>fashion recommendation: A semantic attribute region guided approach. In Proceedings of the 28th Twenty-Eighth International Joint Conference on Artificial Intelligence, 2019; pp. 4681- 4688</a:t>
            </a:r>
            <a:r>
              <a:rPr lang="en-US" dirty="0" smtClean="0">
                <a:latin typeface="Calibri" pitchFamily="34" charset="0"/>
              </a:rPr>
              <a:t>.</a:t>
            </a:r>
          </a:p>
          <a:p>
            <a:r>
              <a:rPr lang="en-IN" dirty="0"/>
              <a:t>O'Connell, L. (</a:t>
            </a:r>
            <a:r>
              <a:rPr lang="en-IN" dirty="0" err="1" smtClean="0"/>
              <a:t>n.d</a:t>
            </a:r>
            <a:r>
              <a:rPr lang="en-IN" dirty="0" smtClean="0"/>
              <a:t>). </a:t>
            </a:r>
            <a:r>
              <a:rPr lang="en-IN" dirty="0"/>
              <a:t>Topic: Apparel Market Worldwide. Retrieved August 30, 2020, from https://www.statista.com/topics/5091/apparel- market-worldwide/</a:t>
            </a:r>
          </a:p>
          <a:p>
            <a:pPr lvl="0"/>
            <a:endParaRPr lang="en-IN" dirty="0">
              <a:latin typeface="Calibri" pitchFamily="34" charset="0"/>
            </a:endParaRPr>
          </a:p>
        </p:txBody>
      </p:sp>
    </p:spTree>
    <p:extLst>
      <p:ext uri="{BB962C8B-B14F-4D97-AF65-F5344CB8AC3E}">
        <p14:creationId xmlns:p14="http://schemas.microsoft.com/office/powerpoint/2010/main" xmlns="" val="51997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980728"/>
            <a:ext cx="6840760" cy="4742341"/>
          </a:xfrm>
        </p:spPr>
        <p:txBody>
          <a:bodyPr>
            <a:normAutofit/>
          </a:bodyPr>
          <a:lstStyle/>
          <a:p>
            <a:pPr lvl="0"/>
            <a:r>
              <a:rPr lang="en-US" dirty="0">
                <a:latin typeface="Calibri" pitchFamily="34" charset="0"/>
              </a:rPr>
              <a:t>Wang, H., Wang, N., &amp; </a:t>
            </a:r>
            <a:r>
              <a:rPr lang="en-US" dirty="0" smtClean="0">
                <a:latin typeface="Calibri" pitchFamily="34" charset="0"/>
              </a:rPr>
              <a:t>Young, </a:t>
            </a:r>
            <a:r>
              <a:rPr lang="en-US" dirty="0">
                <a:latin typeface="Calibri" pitchFamily="34" charset="0"/>
              </a:rPr>
              <a:t>D. Y.: Collaborative Deep Learning for Recommender Systems. In Proceedings of the 21th CM SIGKDD International Conference on Knowledge Discovery and Data Mining, New York, 2015; pp. 1235-1244.</a:t>
            </a:r>
            <a:endParaRPr lang="en-IN" dirty="0">
              <a:latin typeface="Calibri" pitchFamily="34" charset="0"/>
            </a:endParaRPr>
          </a:p>
          <a:p>
            <a:pPr lvl="0"/>
            <a:r>
              <a:rPr lang="en-US" dirty="0" smtClean="0">
                <a:latin typeface="Calibri" pitchFamily="34" charset="0"/>
              </a:rPr>
              <a:t>McCauley, </a:t>
            </a:r>
            <a:r>
              <a:rPr lang="en-US" dirty="0">
                <a:latin typeface="Calibri" pitchFamily="34" charset="0"/>
              </a:rPr>
              <a:t>J., </a:t>
            </a:r>
            <a:r>
              <a:rPr lang="en-US" dirty="0" smtClean="0">
                <a:latin typeface="Calibri" pitchFamily="34" charset="0"/>
              </a:rPr>
              <a:t>Target, </a:t>
            </a:r>
            <a:r>
              <a:rPr lang="en-US" dirty="0">
                <a:latin typeface="Calibri" pitchFamily="34" charset="0"/>
              </a:rPr>
              <a:t>C., Shi, Q., &amp; Van Den </a:t>
            </a:r>
            <a:r>
              <a:rPr lang="en-US" dirty="0" smtClean="0">
                <a:latin typeface="Calibri" pitchFamily="34" charset="0"/>
              </a:rPr>
              <a:t>Hegel, </a:t>
            </a:r>
            <a:r>
              <a:rPr lang="en-US" dirty="0">
                <a:latin typeface="Calibri" pitchFamily="34" charset="0"/>
              </a:rPr>
              <a:t>A.: Image-based Recommendations on Styles and Substitutes. In Proceedings of the 38th International ACM SIGIR Conference on Research and Development in Information Retrieval, 2015; pp. 43-52. 2015.</a:t>
            </a:r>
            <a:endParaRPr lang="en-IN" dirty="0">
              <a:latin typeface="Calibri" pitchFamily="34" charset="0"/>
            </a:endParaRPr>
          </a:p>
          <a:p>
            <a:endParaRPr lang="en-IN" dirty="0">
              <a:latin typeface="Calibri" pitchFamily="34" charset="0"/>
            </a:endParaRPr>
          </a:p>
        </p:txBody>
      </p:sp>
    </p:spTree>
    <p:extLst>
      <p:ext uri="{BB962C8B-B14F-4D97-AF65-F5344CB8AC3E}">
        <p14:creationId xmlns:p14="http://schemas.microsoft.com/office/powerpoint/2010/main" xmlns="" val="13160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珠寶設計師的夢想與未來: Just a big Thank you"/>
          <p:cNvPicPr>
            <a:picLocks noChangeAspect="1" noChangeArrowheads="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1907704" y="1357298"/>
            <a:ext cx="5328592" cy="37890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266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7030A0"/>
                </a:solidFill>
                <a:latin typeface="Calibri" pitchFamily="34" charset="0"/>
              </a:rPr>
              <a:t>ABSTRACT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4"/>
            <a:ext cx="7272808" cy="4464496"/>
          </a:xfrm>
        </p:spPr>
        <p:txBody>
          <a:bodyPr/>
          <a:lstStyle/>
          <a:p>
            <a:pPr marL="0" indent="0" algn="just">
              <a:buNone/>
            </a:pPr>
            <a:r>
              <a:rPr lang="en-IN" dirty="0">
                <a:latin typeface="Calibri" pitchFamily="34" charset="0"/>
              </a:rPr>
              <a:t>Fashion is perceived as a meaningful way of self-expressing that people use for different purposes. It seems to be an integral part of every person in modern societies, from everyday life to exceptional events and occasions. Fashionable products are highly demanded, and consequently, fashion is perceived as a desirable and profitable industry. Although this massive demand for fashion products provides an excellent opportunity for companies to invest in fashion-related sectors, it also faces different challenges in answering their customer needs. </a:t>
            </a:r>
          </a:p>
          <a:p>
            <a:pPr marL="0" indent="0" algn="just">
              <a:buNone/>
            </a:pPr>
            <a:endParaRPr lang="en-US" dirty="0">
              <a:latin typeface="Calibri" pitchFamily="34" charset="0"/>
            </a:endParaRPr>
          </a:p>
        </p:txBody>
      </p:sp>
    </p:spTree>
    <p:extLst>
      <p:ext uri="{BB962C8B-B14F-4D97-AF65-F5344CB8AC3E}">
        <p14:creationId xmlns:p14="http://schemas.microsoft.com/office/powerpoint/2010/main" xmlns="" val="11183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67202"/>
          </a:xfrm>
        </p:spPr>
        <p:txBody>
          <a:bodyPr>
            <a:normAutofit/>
          </a:bodyPr>
          <a:lstStyle/>
          <a:p>
            <a:r>
              <a:rPr lang="en-US" sz="3200" b="1" dirty="0" smtClean="0">
                <a:solidFill>
                  <a:srgbClr val="7030A0"/>
                </a:solidFill>
                <a:latin typeface="Calibri" pitchFamily="34" charset="0"/>
              </a:rPr>
              <a:t>PROBLEM STATEMENT</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484785"/>
            <a:ext cx="7272808" cy="4104456"/>
          </a:xfrm>
        </p:spPr>
        <p:txBody>
          <a:bodyPr>
            <a:normAutofit/>
          </a:bodyPr>
          <a:lstStyle/>
          <a:p>
            <a:r>
              <a:rPr lang="en-IN" dirty="0">
                <a:latin typeface="Calibri" pitchFamily="34" charset="0"/>
              </a:rPr>
              <a:t>The personal information collected by recommenders raises the risk of unwanted exposure of that information. Also, malicious users can bias or sabotage the recommendations that are provided to other users</a:t>
            </a:r>
            <a:r>
              <a:rPr lang="en-IN" dirty="0" smtClean="0">
                <a:latin typeface="Calibri" pitchFamily="34" charset="0"/>
              </a:rPr>
              <a:t>. In </a:t>
            </a:r>
            <a:r>
              <a:rPr lang="en-IN" dirty="0">
                <a:latin typeface="Calibri" pitchFamily="34" charset="0"/>
              </a:rPr>
              <a:t>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a:t>
            </a:r>
          </a:p>
        </p:txBody>
      </p:sp>
    </p:spTree>
    <p:extLst>
      <p:ext uri="{BB962C8B-B14F-4D97-AF65-F5344CB8AC3E}">
        <p14:creationId xmlns:p14="http://schemas.microsoft.com/office/powerpoint/2010/main" xmlns="" val="23312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23186"/>
          </a:xfrm>
        </p:spPr>
        <p:txBody>
          <a:bodyPr>
            <a:noAutofit/>
          </a:bodyPr>
          <a:lstStyle/>
          <a:p>
            <a:r>
              <a:rPr lang="en-US" sz="3200" b="1" dirty="0" smtClean="0">
                <a:solidFill>
                  <a:srgbClr val="7030A0"/>
                </a:solidFill>
                <a:latin typeface="Calibri" pitchFamily="34" charset="0"/>
              </a:rPr>
              <a:t>LITERATURE SURVEY</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971600" y="1268760"/>
            <a:ext cx="7128792" cy="4608512"/>
          </a:xfrm>
        </p:spPr>
        <p:txBody>
          <a:bodyPr/>
          <a:lstStyle/>
          <a:p>
            <a:r>
              <a:rPr lang="en-US" b="1" dirty="0" smtClean="0">
                <a:latin typeface="Calibri" pitchFamily="34" charset="0"/>
              </a:rPr>
              <a:t>Existing Methodologies</a:t>
            </a:r>
          </a:p>
          <a:p>
            <a:pPr marL="0" indent="0">
              <a:buNone/>
            </a:pPr>
            <a:r>
              <a:rPr lang="en-US" b="1" dirty="0">
                <a:latin typeface="Calibri" pitchFamily="34" charset="0"/>
              </a:rPr>
              <a:t> </a:t>
            </a:r>
            <a:r>
              <a:rPr lang="en-US" b="1" dirty="0" smtClean="0">
                <a:latin typeface="Calibri" pitchFamily="34" charset="0"/>
              </a:rPr>
              <a:t>	</a:t>
            </a:r>
            <a:r>
              <a:rPr lang="en-IN" dirty="0">
                <a:latin typeface="Calibri" pitchFamily="34" charset="0"/>
              </a:rPr>
              <a:t>In existing system only simple web application and their rating has been implemented in existing system, An ecommerce product recommendation engine is a piece of technology that displays recommended products to shoppers throughout your store. It uses machine learning to get smarter and show increasingly relevant products to shoppers based on their interests. In existing model is content based filtering scheme has been employed in existing model </a:t>
            </a:r>
            <a:r>
              <a:rPr lang="en-IN" dirty="0" smtClean="0">
                <a:latin typeface="Calibri" pitchFamily="34" charset="0"/>
              </a:rPr>
              <a:t>.</a:t>
            </a:r>
            <a:endParaRPr lang="en-US" dirty="0" smtClean="0">
              <a:latin typeface="Calibri" pitchFamily="34" charset="0"/>
            </a:endParaRPr>
          </a:p>
          <a:p>
            <a:pPr marL="365760" lvl="1" indent="0">
              <a:buNone/>
            </a:pPr>
            <a:r>
              <a:rPr lang="en-US" dirty="0"/>
              <a:t>	</a:t>
            </a:r>
            <a:endParaRPr lang="en-IN" dirty="0"/>
          </a:p>
        </p:txBody>
      </p:sp>
    </p:spTree>
    <p:extLst>
      <p:ext uri="{BB962C8B-B14F-4D97-AF65-F5344CB8AC3E}">
        <p14:creationId xmlns:p14="http://schemas.microsoft.com/office/powerpoint/2010/main" xmlns="" val="271243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128792" cy="4320480"/>
          </a:xfrm>
        </p:spPr>
        <p:txBody>
          <a:bodyPr>
            <a:noAutofit/>
          </a:bodyPr>
          <a:lstStyle/>
          <a:p>
            <a:r>
              <a:rPr lang="en-US" b="1" dirty="0" smtClean="0">
                <a:latin typeface="Calibri" pitchFamily="34" charset="0"/>
              </a:rPr>
              <a:t>Proposed Architecture</a:t>
            </a:r>
          </a:p>
          <a:p>
            <a:pPr marL="0" indent="0">
              <a:buNone/>
            </a:pPr>
            <a:r>
              <a:rPr lang="en-US" b="1" dirty="0">
                <a:latin typeface="Calibri" pitchFamily="34" charset="0"/>
              </a:rPr>
              <a:t>	</a:t>
            </a:r>
            <a:r>
              <a:rPr lang="en-IN" dirty="0">
                <a:latin typeface="Calibri" pitchFamily="34" charset="0"/>
              </a:rPr>
              <a:t>We have come up with a new innovative solution through which you can directly do your online shopping based on your choice without any search. It can be done by using the chatbot</a:t>
            </a:r>
            <a:r>
              <a:rPr lang="en-IN" dirty="0" smtClean="0">
                <a:latin typeface="Calibri" pitchFamily="34" charset="0"/>
              </a:rPr>
              <a:t>. </a:t>
            </a:r>
            <a:endParaRPr lang="en-IN" dirty="0">
              <a:latin typeface="Calibri" pitchFamily="34" charset="0"/>
            </a:endParaRPr>
          </a:p>
        </p:txBody>
      </p:sp>
      <p:pic>
        <p:nvPicPr>
          <p:cNvPr id="4" name="Picture 3"/>
          <p:cNvPicPr/>
          <p:nvPr/>
        </p:nvPicPr>
        <p:blipFill rotWithShape="1">
          <a:blip r:embed="rId2"/>
          <a:srcRect l="4158" t="2642" r="3993" b="20792"/>
          <a:stretch/>
        </p:blipFill>
        <p:spPr bwMode="auto">
          <a:xfrm>
            <a:off x="1619672" y="3429000"/>
            <a:ext cx="5760640" cy="2376264"/>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4062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6965245" cy="523186"/>
          </a:xfrm>
        </p:spPr>
        <p:txBody>
          <a:bodyPr>
            <a:noAutofit/>
          </a:bodyPr>
          <a:lstStyle/>
          <a:p>
            <a:r>
              <a:rPr lang="en-US" sz="3200" b="1" dirty="0" smtClean="0">
                <a:solidFill>
                  <a:srgbClr val="7030A0"/>
                </a:solidFill>
                <a:latin typeface="Calibri" pitchFamily="34" charset="0"/>
              </a:rPr>
              <a:t>TECH STACK</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475656" y="2204864"/>
            <a:ext cx="6768752" cy="2448272"/>
          </a:xfrm>
        </p:spPr>
        <p:txBody>
          <a:bodyPr/>
          <a:lstStyle/>
          <a:p>
            <a:r>
              <a:rPr lang="en-US" dirty="0" smtClean="0">
                <a:latin typeface="Calibri" pitchFamily="34" charset="0"/>
              </a:rPr>
              <a:t>Front-End         :       HTML, CSS, JAVASCRIPT</a:t>
            </a:r>
          </a:p>
          <a:p>
            <a:r>
              <a:rPr lang="en-US" dirty="0" smtClean="0">
                <a:latin typeface="Calibri" pitchFamily="34" charset="0"/>
              </a:rPr>
              <a:t>Back-End          :       Python, Flask</a:t>
            </a:r>
          </a:p>
          <a:p>
            <a:r>
              <a:rPr lang="en-US" dirty="0" smtClean="0">
                <a:latin typeface="Calibri" pitchFamily="34" charset="0"/>
              </a:rPr>
              <a:t>Database          :       IBM DB2</a:t>
            </a:r>
          </a:p>
          <a:p>
            <a:r>
              <a:rPr lang="en-US" dirty="0" smtClean="0">
                <a:latin typeface="Calibri" pitchFamily="34" charset="0"/>
              </a:rPr>
              <a:t>Micro services  :       Send Grid</a:t>
            </a:r>
            <a:endParaRPr lang="en-IN" dirty="0">
              <a:latin typeface="Calibri" pitchFamily="34" charset="0"/>
            </a:endParaRPr>
          </a:p>
        </p:txBody>
      </p:sp>
    </p:spTree>
    <p:extLst>
      <p:ext uri="{BB962C8B-B14F-4D97-AF65-F5344CB8AC3E}">
        <p14:creationId xmlns:p14="http://schemas.microsoft.com/office/powerpoint/2010/main" xmlns="" val="252450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595194"/>
          </a:xfrm>
        </p:spPr>
        <p:txBody>
          <a:bodyPr>
            <a:noAutofit/>
          </a:bodyPr>
          <a:lstStyle/>
          <a:p>
            <a:r>
              <a:rPr lang="en-US" sz="3200" b="1" dirty="0" smtClean="0">
                <a:solidFill>
                  <a:srgbClr val="7030A0"/>
                </a:solidFill>
                <a:latin typeface="Calibri" pitchFamily="34" charset="0"/>
              </a:rPr>
              <a:t>MODULES</a:t>
            </a:r>
            <a:endParaRPr lang="en-IN" sz="3200" b="1" dirty="0">
              <a:solidFill>
                <a:srgbClr val="7030A0"/>
              </a:solidFill>
              <a:latin typeface="Calibri" pitchFamily="34" charset="0"/>
            </a:endParaRPr>
          </a:p>
        </p:txBody>
      </p:sp>
      <p:sp>
        <p:nvSpPr>
          <p:cNvPr id="3" name="Content Placeholder 2"/>
          <p:cNvSpPr>
            <a:spLocks noGrp="1"/>
          </p:cNvSpPr>
          <p:nvPr>
            <p:ph idx="1"/>
          </p:nvPr>
        </p:nvSpPr>
        <p:spPr>
          <a:xfrm>
            <a:off x="1187624" y="1340768"/>
            <a:ext cx="6984776" cy="4536504"/>
          </a:xfrm>
        </p:spPr>
        <p:txBody>
          <a:bodyPr/>
          <a:lstStyle/>
          <a:p>
            <a:pPr marL="0" indent="0">
              <a:buNone/>
            </a:pPr>
            <a:r>
              <a:rPr lang="en-IN" dirty="0">
                <a:latin typeface="Calibri" pitchFamily="34" charset="0"/>
              </a:rPr>
              <a:t>In this project </a:t>
            </a:r>
            <a:r>
              <a:rPr lang="en-IN" dirty="0" smtClean="0">
                <a:latin typeface="Calibri" pitchFamily="34" charset="0"/>
              </a:rPr>
              <a:t>we will </a:t>
            </a:r>
            <a:r>
              <a:rPr lang="en-IN" dirty="0">
                <a:latin typeface="Calibri" pitchFamily="34" charset="0"/>
              </a:rPr>
              <a:t>be working on two modules :</a:t>
            </a:r>
          </a:p>
          <a:p>
            <a:pPr marL="0" indent="0">
              <a:buNone/>
            </a:pPr>
            <a:r>
              <a:rPr lang="en-IN" dirty="0">
                <a:latin typeface="Calibri" pitchFamily="34" charset="0"/>
              </a:rPr>
              <a:t>                    1. Admin  </a:t>
            </a:r>
            <a:endParaRPr lang="en-IN" dirty="0" smtClean="0">
              <a:latin typeface="Calibri" pitchFamily="34" charset="0"/>
            </a:endParaRPr>
          </a:p>
          <a:p>
            <a:pPr marL="0" indent="0">
              <a:buNone/>
            </a:pPr>
            <a:r>
              <a:rPr lang="en-IN" dirty="0">
                <a:latin typeface="Calibri" pitchFamily="34" charset="0"/>
              </a:rPr>
              <a:t> </a:t>
            </a:r>
            <a:r>
              <a:rPr lang="en-IN" dirty="0" smtClean="0">
                <a:latin typeface="Calibri" pitchFamily="34" charset="0"/>
              </a:rPr>
              <a:t>                   2</a:t>
            </a:r>
            <a:r>
              <a:rPr lang="en-IN" dirty="0">
                <a:latin typeface="Calibri" pitchFamily="34" charset="0"/>
              </a:rPr>
              <a:t>. User</a:t>
            </a:r>
          </a:p>
          <a:p>
            <a:pPr marL="0" indent="0">
              <a:buNone/>
            </a:pPr>
            <a:r>
              <a:rPr lang="en-IN" dirty="0">
                <a:solidFill>
                  <a:srgbClr val="0070C0"/>
                </a:solidFill>
                <a:latin typeface="Calibri" pitchFamily="34" charset="0"/>
              </a:rPr>
              <a:t>Admin:</a:t>
            </a:r>
            <a:r>
              <a:rPr lang="en-IN" dirty="0">
                <a:latin typeface="Calibri" pitchFamily="34" charset="0"/>
              </a:rPr>
              <a:t> The role of the admin is to check out the database about the stock and have a track of all the things that the users are purchasing.</a:t>
            </a:r>
          </a:p>
          <a:p>
            <a:pPr marL="0" indent="0">
              <a:buNone/>
            </a:pPr>
            <a:r>
              <a:rPr lang="en-IN" dirty="0">
                <a:solidFill>
                  <a:srgbClr val="0070C0"/>
                </a:solidFill>
                <a:latin typeface="Calibri" pitchFamily="34" charset="0"/>
              </a:rPr>
              <a:t>User :</a:t>
            </a:r>
            <a:r>
              <a:rPr lang="en-IN" dirty="0">
                <a:latin typeface="Calibri" pitchFamily="34" charset="0"/>
              </a:rPr>
              <a:t>The user will login into the website and go through the products available on the website.  Instead of navigating to several screens , the user can directly talk to Chatbot regarding the products.</a:t>
            </a:r>
          </a:p>
          <a:p>
            <a:endParaRPr lang="en-IN" dirty="0"/>
          </a:p>
        </p:txBody>
      </p:sp>
    </p:spTree>
    <p:extLst>
      <p:ext uri="{BB962C8B-B14F-4D97-AF65-F5344CB8AC3E}">
        <p14:creationId xmlns:p14="http://schemas.microsoft.com/office/powerpoint/2010/main" xmlns="" val="44111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272808" cy="5256584"/>
          </a:xfrm>
        </p:spPr>
        <p:txBody>
          <a:bodyPr>
            <a:normAutofit/>
          </a:bodyPr>
          <a:lstStyle/>
          <a:p>
            <a:pPr marL="0" indent="0">
              <a:buNone/>
            </a:pPr>
            <a:r>
              <a:rPr lang="en-IN" dirty="0">
                <a:solidFill>
                  <a:srgbClr val="0070C0"/>
                </a:solidFill>
                <a:latin typeface="Calibri" pitchFamily="34" charset="0"/>
              </a:rPr>
              <a:t>Features of Chatbot </a:t>
            </a:r>
            <a:r>
              <a:rPr lang="en-IN" dirty="0" smtClean="0">
                <a:solidFill>
                  <a:srgbClr val="0070C0"/>
                </a:solidFill>
                <a:latin typeface="Calibri" pitchFamily="34" charset="0"/>
              </a:rPr>
              <a:t>:</a:t>
            </a:r>
          </a:p>
          <a:p>
            <a:pPr marL="0" indent="0">
              <a:buNone/>
            </a:pPr>
            <a:r>
              <a:rPr lang="en-IN" dirty="0" smtClean="0">
                <a:latin typeface="Calibri" pitchFamily="34" charset="0"/>
              </a:rPr>
              <a:t>•Using </a:t>
            </a:r>
            <a:r>
              <a:rPr lang="en-IN" dirty="0">
                <a:latin typeface="Calibri" pitchFamily="34" charset="0"/>
              </a:rPr>
              <a:t>chatbot we can manage user's choices and orders</a:t>
            </a:r>
            <a:r>
              <a:rPr lang="en-IN" dirty="0" smtClean="0">
                <a:latin typeface="Calibri" pitchFamily="34" charset="0"/>
              </a:rPr>
              <a:t>.</a:t>
            </a:r>
          </a:p>
          <a:p>
            <a:pPr marL="0" indent="0">
              <a:buNone/>
            </a:pPr>
            <a:r>
              <a:rPr lang="en-IN" dirty="0" smtClean="0">
                <a:latin typeface="Calibri" pitchFamily="34" charset="0"/>
              </a:rPr>
              <a:t>•The </a:t>
            </a:r>
            <a:r>
              <a:rPr lang="en-IN" dirty="0">
                <a:latin typeface="Calibri" pitchFamily="34" charset="0"/>
              </a:rPr>
              <a:t>chatbot can give recommendations to the users based on their interests</a:t>
            </a:r>
            <a:r>
              <a:rPr lang="en-IN" dirty="0" smtClean="0">
                <a:latin typeface="Calibri" pitchFamily="34" charset="0"/>
              </a:rPr>
              <a:t>.</a:t>
            </a:r>
          </a:p>
          <a:p>
            <a:pPr marL="0" indent="0">
              <a:buNone/>
            </a:pPr>
            <a:r>
              <a:rPr lang="en-IN" dirty="0" smtClean="0">
                <a:latin typeface="Calibri" pitchFamily="34" charset="0"/>
              </a:rPr>
              <a:t>•It </a:t>
            </a:r>
            <a:r>
              <a:rPr lang="en-IN" dirty="0">
                <a:latin typeface="Calibri" pitchFamily="34" charset="0"/>
              </a:rPr>
              <a:t>can promote the best deals and offers on that day</a:t>
            </a:r>
            <a:r>
              <a:rPr lang="en-IN" dirty="0" smtClean="0">
                <a:latin typeface="Calibri" pitchFamily="34" charset="0"/>
              </a:rPr>
              <a:t>.</a:t>
            </a:r>
          </a:p>
          <a:p>
            <a:pPr marL="0" indent="0">
              <a:buNone/>
            </a:pPr>
            <a:r>
              <a:rPr lang="en-IN" dirty="0" smtClean="0">
                <a:latin typeface="Calibri" pitchFamily="34" charset="0"/>
              </a:rPr>
              <a:t>•It </a:t>
            </a:r>
            <a:r>
              <a:rPr lang="en-IN" dirty="0">
                <a:latin typeface="Calibri" pitchFamily="34" charset="0"/>
              </a:rPr>
              <a:t>will store the customer's details and orders in the database</a:t>
            </a:r>
            <a:r>
              <a:rPr lang="en-IN" dirty="0" smtClean="0">
                <a:latin typeface="Calibri" pitchFamily="34" charset="0"/>
              </a:rPr>
              <a:t>.</a:t>
            </a:r>
          </a:p>
          <a:p>
            <a:pPr marL="0" indent="0">
              <a:buNone/>
            </a:pPr>
            <a:r>
              <a:rPr lang="en-IN" dirty="0" smtClean="0">
                <a:latin typeface="Calibri" pitchFamily="34" charset="0"/>
              </a:rPr>
              <a:t>•The </a:t>
            </a:r>
            <a:r>
              <a:rPr lang="en-IN" dirty="0">
                <a:latin typeface="Calibri" pitchFamily="34" charset="0"/>
              </a:rPr>
              <a:t>chatbot will send a notification to customers if the order is confirmed</a:t>
            </a:r>
            <a:r>
              <a:rPr lang="en-IN" dirty="0" smtClean="0">
                <a:latin typeface="Calibri" pitchFamily="34" charset="0"/>
              </a:rPr>
              <a:t>.</a:t>
            </a:r>
          </a:p>
          <a:p>
            <a:pPr marL="0" indent="0">
              <a:buNone/>
            </a:pPr>
            <a:r>
              <a:rPr lang="en-IN" dirty="0" smtClean="0">
                <a:latin typeface="Calibri" pitchFamily="34" charset="0"/>
              </a:rPr>
              <a:t>•Chatbot </a:t>
            </a:r>
            <a:r>
              <a:rPr lang="en-IN" dirty="0">
                <a:latin typeface="Calibri" pitchFamily="34" charset="0"/>
              </a:rPr>
              <a:t>can also help in collecting customer feedback.</a:t>
            </a:r>
          </a:p>
        </p:txBody>
      </p:sp>
    </p:spTree>
    <p:extLst>
      <p:ext uri="{BB962C8B-B14F-4D97-AF65-F5344CB8AC3E}">
        <p14:creationId xmlns:p14="http://schemas.microsoft.com/office/powerpoint/2010/main" xmlns="" val="41944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7030A0"/>
                </a:solidFill>
                <a:latin typeface="Calibri" pitchFamily="34" charset="0"/>
              </a:rPr>
              <a:t>OUTPUT</a:t>
            </a:r>
            <a:endParaRPr lang="en-IN" sz="3200" b="1" dirty="0">
              <a:solidFill>
                <a:srgbClr val="7030A0"/>
              </a:solidFill>
              <a:latin typeface="Calibri"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1556792"/>
            <a:ext cx="7272808" cy="4176464"/>
          </a:xfrm>
          <a:prstGeom prst="rect">
            <a:avLst/>
          </a:prstGeom>
          <a:noFill/>
          <a:ln>
            <a:noFill/>
          </a:ln>
        </p:spPr>
      </p:pic>
    </p:spTree>
    <p:extLst>
      <p:ext uri="{BB962C8B-B14F-4D97-AF65-F5344CB8AC3E}">
        <p14:creationId xmlns:p14="http://schemas.microsoft.com/office/powerpoint/2010/main" xmlns="" val="1282992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75</TotalTime>
  <Words>709</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Pushpin</vt:lpstr>
      <vt:lpstr>SMART FASHION RECOMMENDER APPLICATION</vt:lpstr>
      <vt:lpstr>ABSTRACT</vt:lpstr>
      <vt:lpstr>PROBLEM STATEMENT</vt:lpstr>
      <vt:lpstr>LITERATURE SURVEY</vt:lpstr>
      <vt:lpstr>Slide 5</vt:lpstr>
      <vt:lpstr>TECH STACK</vt:lpstr>
      <vt:lpstr>MODULES</vt:lpstr>
      <vt:lpstr>Slide 8</vt:lpstr>
      <vt:lpstr>OUTPUT</vt:lpstr>
      <vt:lpstr>Slide 10</vt:lpstr>
      <vt:lpstr>Slide 11</vt:lpstr>
      <vt:lpstr>CONCLUSION</vt:lpstr>
      <vt:lpstr>REFERENCE</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APPLICATION</dc:title>
  <dc:creator>Lenovo</dc:creator>
  <cp:lastModifiedBy>Divya</cp:lastModifiedBy>
  <cp:revision>10</cp:revision>
  <dcterms:created xsi:type="dcterms:W3CDTF">2022-11-14T17:39:36Z</dcterms:created>
  <dcterms:modified xsi:type="dcterms:W3CDTF">2022-11-17T04:31:29Z</dcterms:modified>
</cp:coreProperties>
</file>