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DD-F356-A04A-56B9-D978C97D9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CA195-484D-6CC7-473E-1F267C679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57AC0B-2970-34C7-75D3-C40752365BC9}"/>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5" name="Footer Placeholder 4">
            <a:extLst>
              <a:ext uri="{FF2B5EF4-FFF2-40B4-BE49-F238E27FC236}">
                <a16:creationId xmlns:a16="http://schemas.microsoft.com/office/drawing/2014/main" id="{95C8EB5D-47F4-6FAA-7498-2B414BF1F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EDBAD-D5F6-03A3-FCF5-3BB484383835}"/>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50026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5FC3-CE93-EAA2-0E08-8CA50D7F6A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DAE82C-D993-A293-7537-446518E3F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9E5D3-7568-0826-E911-C812A2CC14F4}"/>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5" name="Footer Placeholder 4">
            <a:extLst>
              <a:ext uri="{FF2B5EF4-FFF2-40B4-BE49-F238E27FC236}">
                <a16:creationId xmlns:a16="http://schemas.microsoft.com/office/drawing/2014/main" id="{DB93A2FA-B3BA-8407-5BD2-2E6CC525E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A6506-B316-1A88-A2BC-75C554813D3D}"/>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236413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656C5-1EDD-7B54-583F-80170820F0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0BA1E-AB8D-9DCB-732B-946785E6B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05A5F-C4F8-CD95-696A-7FD0D818519A}"/>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5" name="Footer Placeholder 4">
            <a:extLst>
              <a:ext uri="{FF2B5EF4-FFF2-40B4-BE49-F238E27FC236}">
                <a16:creationId xmlns:a16="http://schemas.microsoft.com/office/drawing/2014/main" id="{67FB4E64-44FF-52BD-2A4B-7930004E9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765A8-A53D-13AE-0D5D-E8431E1C72F8}"/>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224982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C1EF-9773-CFB7-E7B5-F9ED70BB11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5C0DDD-E97F-06A1-5E07-4A3E22924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06355-E672-4A02-C1F4-29F203418C43}"/>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5" name="Footer Placeholder 4">
            <a:extLst>
              <a:ext uri="{FF2B5EF4-FFF2-40B4-BE49-F238E27FC236}">
                <a16:creationId xmlns:a16="http://schemas.microsoft.com/office/drawing/2014/main" id="{3D961FC7-8092-2373-0745-B837E9EAD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94DFD-5DA9-23B8-7FA1-5C53FFA50456}"/>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83863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197-BCCB-87FE-245C-ED115235E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44C431-9641-329A-A1A0-AB5912F3C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4F532-FEA7-3164-7994-6D965916EEAA}"/>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5" name="Footer Placeholder 4">
            <a:extLst>
              <a:ext uri="{FF2B5EF4-FFF2-40B4-BE49-F238E27FC236}">
                <a16:creationId xmlns:a16="http://schemas.microsoft.com/office/drawing/2014/main" id="{7A2DDDDF-77B8-17C2-93DB-C3AB8D836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82633-42AD-F06D-B06C-DACC11EBB44C}"/>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315978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BEB3-9164-2077-BDC8-003B7C637D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D5EFC0-B7EB-1082-7E56-A10391BD0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4B9D85-9D69-53FF-6AF6-D127A2ED6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2110FD-C55A-147F-1319-5432C9FB20D2}"/>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6" name="Footer Placeholder 5">
            <a:extLst>
              <a:ext uri="{FF2B5EF4-FFF2-40B4-BE49-F238E27FC236}">
                <a16:creationId xmlns:a16="http://schemas.microsoft.com/office/drawing/2014/main" id="{BFECB71C-712F-E3B1-4D62-376924097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B65B6-5948-1A02-561A-3C3DFB57E4A3}"/>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269209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F709-9748-FD02-6C39-B4EB097F0B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906BB-8529-D7BC-D81B-306B7123B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09614-2A39-31A5-E350-C1390AA67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2E8805-97AE-EEA9-143C-742A65AB1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2471F-2FC8-8A10-2454-8316566928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39653-5CBD-00DF-E673-7BAFCCBE180C}"/>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8" name="Footer Placeholder 7">
            <a:extLst>
              <a:ext uri="{FF2B5EF4-FFF2-40B4-BE49-F238E27FC236}">
                <a16:creationId xmlns:a16="http://schemas.microsoft.com/office/drawing/2014/main" id="{919C2D96-B407-5AF9-5759-D1AF02F4C8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385040-9F0C-5B35-53BC-458FB2559004}"/>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40574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9C1-9A2F-3B3A-0AB7-E010BC7F8B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9DCBF2-DCC1-224B-5671-39AA3EDE2DA5}"/>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4" name="Footer Placeholder 3">
            <a:extLst>
              <a:ext uri="{FF2B5EF4-FFF2-40B4-BE49-F238E27FC236}">
                <a16:creationId xmlns:a16="http://schemas.microsoft.com/office/drawing/2014/main" id="{54D0683D-D929-8A92-3B4A-C12D6CE9E1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D6E71-E375-409F-BFE4-466E4F7BDEA0}"/>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54249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E8006-5DD1-E880-505A-9DA023EE0BF6}"/>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3" name="Footer Placeholder 2">
            <a:extLst>
              <a:ext uri="{FF2B5EF4-FFF2-40B4-BE49-F238E27FC236}">
                <a16:creationId xmlns:a16="http://schemas.microsoft.com/office/drawing/2014/main" id="{E38343D7-8FFF-AA9A-0825-61148E8888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6D64B4-DB4E-51F3-DC5F-6754EA701EA4}"/>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399922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3449-F184-B2B9-C8D5-C4C756475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665372-D500-0CC0-F78D-2E0BC7F2B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1B9AC9-15A2-E6B1-23BE-5E8BCFF13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14CC5-AF41-4DD9-8566-BBEEF6412F20}"/>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6" name="Footer Placeholder 5">
            <a:extLst>
              <a:ext uri="{FF2B5EF4-FFF2-40B4-BE49-F238E27FC236}">
                <a16:creationId xmlns:a16="http://schemas.microsoft.com/office/drawing/2014/main" id="{833F1B89-E46F-F15B-524B-709E456C5B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3ACEE-3533-0319-0171-631530392DAC}"/>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104399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7E11-AA64-34FB-674A-CDEBBF25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350A48-2743-0811-4937-337B47A3E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47526C-271A-D9E8-3E1B-AFBFF10E9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2C6B9-FC34-0AC6-8E72-00545C928C65}"/>
              </a:ext>
            </a:extLst>
          </p:cNvPr>
          <p:cNvSpPr>
            <a:spLocks noGrp="1"/>
          </p:cNvSpPr>
          <p:nvPr>
            <p:ph type="dt" sz="half" idx="10"/>
          </p:nvPr>
        </p:nvSpPr>
        <p:spPr/>
        <p:txBody>
          <a:bodyPr/>
          <a:lstStyle/>
          <a:p>
            <a:fld id="{AC5AAA09-D979-4DA3-A8AB-E0E5C4062423}" type="datetimeFigureOut">
              <a:rPr lang="en-IN" smtClean="0"/>
              <a:t>17-10-2022</a:t>
            </a:fld>
            <a:endParaRPr lang="en-IN"/>
          </a:p>
        </p:txBody>
      </p:sp>
      <p:sp>
        <p:nvSpPr>
          <p:cNvPr id="6" name="Footer Placeholder 5">
            <a:extLst>
              <a:ext uri="{FF2B5EF4-FFF2-40B4-BE49-F238E27FC236}">
                <a16:creationId xmlns:a16="http://schemas.microsoft.com/office/drawing/2014/main" id="{89A5273F-5B0F-4A66-8E5D-D7D5C77B6F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D2E4C-E160-F332-BCB9-70B011100267}"/>
              </a:ext>
            </a:extLst>
          </p:cNvPr>
          <p:cNvSpPr>
            <a:spLocks noGrp="1"/>
          </p:cNvSpPr>
          <p:nvPr>
            <p:ph type="sldNum" sz="quarter" idx="12"/>
          </p:nvPr>
        </p:nvSpPr>
        <p:spPr/>
        <p:txBody>
          <a:bodyPr/>
          <a:lstStyle/>
          <a:p>
            <a:fld id="{52E26483-CFC2-4DDF-9C98-E572CEAC3B1B}" type="slidenum">
              <a:rPr lang="en-IN" smtClean="0"/>
              <a:t>‹#›</a:t>
            </a:fld>
            <a:endParaRPr lang="en-IN"/>
          </a:p>
        </p:txBody>
      </p:sp>
    </p:spTree>
    <p:extLst>
      <p:ext uri="{BB962C8B-B14F-4D97-AF65-F5344CB8AC3E}">
        <p14:creationId xmlns:p14="http://schemas.microsoft.com/office/powerpoint/2010/main" val="368075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BF8FD-CE94-BA6E-E4DE-6E2E1B0B3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C6BE0-E246-08BC-116A-B37FB58BC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4B604-AC78-A394-348D-AAA3F87CD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AAA09-D979-4DA3-A8AB-E0E5C4062423}" type="datetimeFigureOut">
              <a:rPr lang="en-IN" smtClean="0"/>
              <a:t>17-10-2022</a:t>
            </a:fld>
            <a:endParaRPr lang="en-IN"/>
          </a:p>
        </p:txBody>
      </p:sp>
      <p:sp>
        <p:nvSpPr>
          <p:cNvPr id="5" name="Footer Placeholder 4">
            <a:extLst>
              <a:ext uri="{FF2B5EF4-FFF2-40B4-BE49-F238E27FC236}">
                <a16:creationId xmlns:a16="http://schemas.microsoft.com/office/drawing/2014/main" id="{54159397-12D8-EE15-385F-A12F74692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D22E32-3F60-D5B0-3542-B545CEEED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26483-CFC2-4DDF-9C98-E572CEAC3B1B}" type="slidenum">
              <a:rPr lang="en-IN" smtClean="0"/>
              <a:t>‹#›</a:t>
            </a:fld>
            <a:endParaRPr lang="en-IN"/>
          </a:p>
        </p:txBody>
      </p:sp>
    </p:spTree>
    <p:extLst>
      <p:ext uri="{BB962C8B-B14F-4D97-AF65-F5344CB8AC3E}">
        <p14:creationId xmlns:p14="http://schemas.microsoft.com/office/powerpoint/2010/main" val="124097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E653F-9C49-92FF-5E32-F3826DDD6972}"/>
              </a:ext>
            </a:extLst>
          </p:cNvPr>
          <p:cNvGraphicFramePr>
            <a:graphicFrameLocks noGrp="1"/>
          </p:cNvGraphicFramePr>
          <p:nvPr>
            <p:extLst>
              <p:ext uri="{D42A27DB-BD31-4B8C-83A1-F6EECF244321}">
                <p14:modId xmlns:p14="http://schemas.microsoft.com/office/powerpoint/2010/main" val="1429221557"/>
              </p:ext>
            </p:extLst>
          </p:nvPr>
        </p:nvGraphicFramePr>
        <p:xfrm>
          <a:off x="247652" y="827307"/>
          <a:ext cx="11658598" cy="5615940"/>
        </p:xfrm>
        <a:graphic>
          <a:graphicData uri="http://schemas.openxmlformats.org/drawingml/2006/table">
            <a:tbl>
              <a:tblPr firstRow="1" bandRow="1">
                <a:tableStyleId>{00A15C55-8517-42AA-B614-E9B94910E393}</a:tableStyleId>
              </a:tblPr>
              <a:tblGrid>
                <a:gridCol w="2409823">
                  <a:extLst>
                    <a:ext uri="{9D8B030D-6E8A-4147-A177-3AD203B41FA5}">
                      <a16:colId xmlns:a16="http://schemas.microsoft.com/office/drawing/2014/main" val="1406427956"/>
                    </a:ext>
                  </a:extLst>
                </a:gridCol>
                <a:gridCol w="2735527">
                  <a:extLst>
                    <a:ext uri="{9D8B030D-6E8A-4147-A177-3AD203B41FA5}">
                      <a16:colId xmlns:a16="http://schemas.microsoft.com/office/drawing/2014/main" val="901902319"/>
                    </a:ext>
                  </a:extLst>
                </a:gridCol>
                <a:gridCol w="3360473">
                  <a:extLst>
                    <a:ext uri="{9D8B030D-6E8A-4147-A177-3AD203B41FA5}">
                      <a16:colId xmlns:a16="http://schemas.microsoft.com/office/drawing/2014/main" val="3404635608"/>
                    </a:ext>
                  </a:extLst>
                </a:gridCol>
                <a:gridCol w="2944495">
                  <a:extLst>
                    <a:ext uri="{9D8B030D-6E8A-4147-A177-3AD203B41FA5}">
                      <a16:colId xmlns:a16="http://schemas.microsoft.com/office/drawing/2014/main" val="1315596226"/>
                    </a:ext>
                  </a:extLst>
                </a:gridCol>
                <a:gridCol w="208280">
                  <a:extLst>
                    <a:ext uri="{9D8B030D-6E8A-4147-A177-3AD203B41FA5}">
                      <a16:colId xmlns:a16="http://schemas.microsoft.com/office/drawing/2014/main" val="1244777492"/>
                    </a:ext>
                  </a:extLst>
                </a:gridCol>
              </a:tblGrid>
              <a:tr h="984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Components used</a:t>
                      </a:r>
                      <a:endParaRPr lang="en-IN" dirty="0">
                        <a:solidFill>
                          <a:schemeClr val="tx1"/>
                        </a:solidFill>
                      </a:endParaRPr>
                    </a:p>
                  </a:txBody>
                  <a:tcPr/>
                </a:tc>
                <a:tc>
                  <a:txBody>
                    <a:bodyPr/>
                    <a:lstStyle/>
                    <a:p>
                      <a:r>
                        <a:rPr lang="en-US" dirty="0">
                          <a:solidFill>
                            <a:schemeClr val="tx1"/>
                          </a:solidFill>
                        </a:rPr>
                        <a:t>Advantages</a:t>
                      </a:r>
                      <a:endParaRPr lang="en-IN" dirty="0">
                        <a:solidFill>
                          <a:schemeClr val="tx1"/>
                        </a:solidFill>
                      </a:endParaRPr>
                    </a:p>
                  </a:txBody>
                  <a:tcPr/>
                </a:tc>
                <a:tc>
                  <a:txBody>
                    <a:bodyPr/>
                    <a:lstStyle/>
                    <a:p>
                      <a:endParaRPr lang="en-IN" sz="1800" b="1" dirty="0">
                        <a:solidFill>
                          <a:schemeClr val="tx1"/>
                        </a:solidFill>
                      </a:endParaRPr>
                    </a:p>
                  </a:txBody>
                  <a:tcPr/>
                </a:tc>
                <a:extLst>
                  <a:ext uri="{0D108BD9-81ED-4DB2-BD59-A6C34878D82A}">
                    <a16:rowId xmlns:a16="http://schemas.microsoft.com/office/drawing/2014/main" val="3320369005"/>
                  </a:ext>
                </a:extLst>
              </a:tr>
              <a:tr h="4631283">
                <a:tc>
                  <a:txBody>
                    <a:bodyPr/>
                    <a:lstStyle/>
                    <a:p>
                      <a:pPr marL="285750" indent="-285750">
                        <a:buFont typeface="Arial" panose="020B0604020202020204" pitchFamily="34" charset="0"/>
                        <a:buChar char="•"/>
                      </a:pPr>
                      <a:r>
                        <a:rPr lang="en-US" dirty="0"/>
                        <a:t>The proposed model consists of three different layers as </a:t>
                      </a:r>
                    </a:p>
                    <a:p>
                      <a:pPr marL="285750" indent="-285750">
                        <a:buFont typeface="Arial" panose="020B0604020202020204" pitchFamily="34" charset="0"/>
                        <a:buChar char="•"/>
                      </a:pPr>
                      <a:r>
                        <a:rPr lang="en-US" dirty="0"/>
                        <a:t>1) physical layer(sensors and control monitoring system), 2) IoT layer(here data from the physical field is collected), 3) Com-op layer(stores processed data)</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accuracy rate of </a:t>
                      </a:r>
                      <a:r>
                        <a:rPr lang="en-US" sz="1800" b="0" i="0" u="none" strike="noStrike" kern="1200" baseline="0" dirty="0" err="1">
                          <a:solidFill>
                            <a:schemeClr val="dk1"/>
                          </a:solidFill>
                          <a:latin typeface="+mn-lt"/>
                          <a:ea typeface="+mn-ea"/>
                          <a:cs typeface="+mn-cs"/>
                        </a:rPr>
                        <a:t>upto</a:t>
                      </a:r>
                      <a:r>
                        <a:rPr lang="en-US" sz="1800" b="0" i="0" u="none" strike="noStrike" kern="1200" baseline="0" dirty="0">
                          <a:solidFill>
                            <a:schemeClr val="dk1"/>
                          </a:solidFill>
                          <a:latin typeface="+mn-lt"/>
                          <a:ea typeface="+mn-ea"/>
                          <a:cs typeface="+mn-cs"/>
                        </a:rPr>
                        <a:t> 98% </a:t>
                      </a: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Three layers in the architecture are connected with cloud where all the data are uploaded, processed and accessed with API libraries and the devices are connected.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readings of different sensors are collected and placed in cloud to integrate with IoT for the purpose of automation and efficient decision making process. </a:t>
                      </a:r>
                      <a:endParaRPr lang="en-IN" b="0"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laptop with Ubuntu operating system connected with </a:t>
                      </a:r>
                      <a:r>
                        <a:rPr lang="en-US" sz="1800" b="1" i="0" u="none" strike="noStrike" kern="1200" baseline="0" dirty="0" err="1">
                          <a:solidFill>
                            <a:schemeClr val="dk1"/>
                          </a:solidFill>
                          <a:latin typeface="+mn-lt"/>
                          <a:ea typeface="+mn-ea"/>
                          <a:cs typeface="+mn-cs"/>
                        </a:rPr>
                        <a:t>arduino</a:t>
                      </a:r>
                      <a:r>
                        <a:rPr lang="en-US" sz="1800" b="1" i="0" u="none" strike="noStrike" kern="1200" baseline="0" dirty="0">
                          <a:solidFill>
                            <a:schemeClr val="dk1"/>
                          </a:solidFill>
                          <a:latin typeface="+mn-lt"/>
                          <a:ea typeface="+mn-ea"/>
                          <a:cs typeface="+mn-cs"/>
                        </a:rPr>
                        <a:t> IDE .</a:t>
                      </a:r>
                    </a:p>
                    <a:p>
                      <a:pPr marL="285750" indent="-285750">
                        <a:buFont typeface="Arial" panose="020B0604020202020204" pitchFamily="34" charset="0"/>
                        <a:buChar char="•"/>
                      </a:pPr>
                      <a:r>
                        <a:rPr lang="en-US" sz="1800" b="1" i="0" u="none" strike="noStrike" kern="1200" baseline="0" dirty="0">
                          <a:solidFill>
                            <a:schemeClr val="dk1"/>
                          </a:solidFill>
                          <a:latin typeface="+mn-lt"/>
                          <a:ea typeface="+mn-ea"/>
                          <a:cs typeface="+mn-cs"/>
                        </a:rPr>
                        <a:t>Passive Infrared (PIR) Sensors </a:t>
                      </a:r>
                      <a:r>
                        <a:rPr lang="en-US" sz="1800" b="0" i="0" u="none" strike="noStrike" kern="1200" baseline="0" dirty="0">
                          <a:solidFill>
                            <a:schemeClr val="dk1"/>
                          </a:solidFill>
                          <a:latin typeface="+mn-lt"/>
                          <a:ea typeface="+mn-ea"/>
                          <a:cs typeface="+mn-cs"/>
                        </a:rPr>
                        <a:t>also known as motion sensors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Humidity sensor</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By using temperature sensor.</a:t>
                      </a:r>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soil moisture sensor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a:solidFill>
                            <a:schemeClr val="dk1"/>
                          </a:solidFill>
                          <a:latin typeface="+mn-lt"/>
                          <a:ea typeface="+mn-ea"/>
                          <a:cs typeface="+mn-cs"/>
                        </a:rPr>
                        <a:t>Water flow control sensors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kern="1200" baseline="0" dirty="0">
                          <a:solidFill>
                            <a:schemeClr val="dk1"/>
                          </a:solidFill>
                          <a:latin typeface="+mn-lt"/>
                          <a:ea typeface="+mn-ea"/>
                          <a:cs typeface="+mn-cs"/>
                        </a:rPr>
                        <a:t>The </a:t>
                      </a:r>
                      <a:r>
                        <a:rPr lang="en-US" sz="1800" b="1" i="0" u="none" strike="noStrike" kern="1200" baseline="0" dirty="0">
                          <a:solidFill>
                            <a:schemeClr val="dk1"/>
                          </a:solidFill>
                          <a:latin typeface="+mn-lt"/>
                          <a:ea typeface="+mn-ea"/>
                          <a:cs typeface="+mn-cs"/>
                        </a:rPr>
                        <a:t>wireless communication sensors </a:t>
                      </a:r>
                      <a:r>
                        <a:rPr lang="en-US" sz="1800" b="0" i="0" u="none" strike="noStrike" kern="1200" baseline="0" dirty="0">
                          <a:solidFill>
                            <a:schemeClr val="dk1"/>
                          </a:solidFill>
                          <a:latin typeface="+mn-lt"/>
                          <a:ea typeface="+mn-ea"/>
                          <a:cs typeface="+mn-cs"/>
                        </a:rPr>
                        <a:t>are used to communicate with the main board for processing and storing data. </a:t>
                      </a:r>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information given by the sensors can help us in decision making process. It reduces the money investment in fertilizers </a:t>
                      </a:r>
                      <a:r>
                        <a:rPr lang="en-US" sz="1800" b="0" i="0" u="none" strike="noStrike" kern="1200" baseline="0">
                          <a:solidFill>
                            <a:schemeClr val="dk1"/>
                          </a:solidFill>
                          <a:latin typeface="+mn-lt"/>
                          <a:ea typeface="+mn-ea"/>
                          <a:cs typeface="+mn-cs"/>
                        </a:rPr>
                        <a:t>utilization </a:t>
                      </a:r>
                    </a:p>
                    <a:p>
                      <a:pPr marL="0" indent="0">
                        <a:buFont typeface="Arial" panose="020B0604020202020204" pitchFamily="34" charset="0"/>
                        <a:buNone/>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Water quantity sensor used to detect quantity of water in the storage area so that we can use efficiently </a:t>
                      </a:r>
                      <a:endParaRPr lang="en-IN" dirty="0"/>
                    </a:p>
                  </a:txBody>
                  <a:tcPr/>
                </a:tc>
                <a:tc>
                  <a:txBody>
                    <a:bodyPr/>
                    <a:lstStyle/>
                    <a:p>
                      <a:endParaRPr lang="en-IN" dirty="0"/>
                    </a:p>
                  </a:txBody>
                  <a:tcPr/>
                </a:tc>
                <a:extLst>
                  <a:ext uri="{0D108BD9-81ED-4DB2-BD59-A6C34878D82A}">
                    <a16:rowId xmlns:a16="http://schemas.microsoft.com/office/drawing/2014/main" val="1443803276"/>
                  </a:ext>
                </a:extLst>
              </a:tr>
            </a:tbl>
          </a:graphicData>
        </a:graphic>
      </p:graphicFrame>
      <p:sp>
        <p:nvSpPr>
          <p:cNvPr id="6" name="TextBox 5">
            <a:extLst>
              <a:ext uri="{FF2B5EF4-FFF2-40B4-BE49-F238E27FC236}">
                <a16:creationId xmlns:a16="http://schemas.microsoft.com/office/drawing/2014/main" id="{8778B650-41C8-4D62-99D3-F3E1EB06050C}"/>
              </a:ext>
            </a:extLst>
          </p:cNvPr>
          <p:cNvSpPr txBox="1"/>
          <p:nvPr/>
        </p:nvSpPr>
        <p:spPr>
          <a:xfrm>
            <a:off x="352427" y="85726"/>
            <a:ext cx="10677524" cy="646331"/>
          </a:xfrm>
          <a:prstGeom prst="rect">
            <a:avLst/>
          </a:prstGeom>
          <a:noFill/>
        </p:spPr>
        <p:txBody>
          <a:bodyPr wrap="square" rtlCol="0">
            <a:spAutoFit/>
          </a:bodyPr>
          <a:lstStyle/>
          <a:p>
            <a:r>
              <a:rPr lang="en-US" b="1" dirty="0"/>
              <a:t>PAPER-</a:t>
            </a:r>
            <a:r>
              <a:rPr lang="en-US" dirty="0"/>
              <a:t>Smart agriculture management system using internet of things</a:t>
            </a:r>
          </a:p>
          <a:p>
            <a:r>
              <a:rPr lang="en-US" b="1" dirty="0"/>
              <a:t>AUTHORS- </a:t>
            </a:r>
            <a:r>
              <a:rPr lang="en-IN" dirty="0"/>
              <a:t>Kaushik Sekaran1 , Maytham N. Meqdad2 , Pardeep Kumar3 , </a:t>
            </a:r>
            <a:r>
              <a:rPr lang="en-IN" dirty="0" err="1"/>
              <a:t>Soundar</a:t>
            </a:r>
            <a:r>
              <a:rPr lang="en-IN" dirty="0"/>
              <a:t> Rajan4 , </a:t>
            </a:r>
            <a:r>
              <a:rPr lang="en-IN" dirty="0" err="1"/>
              <a:t>Seifedine</a:t>
            </a:r>
            <a:r>
              <a:rPr lang="en-IN" dirty="0"/>
              <a:t> Kadry5</a:t>
            </a:r>
          </a:p>
        </p:txBody>
      </p:sp>
    </p:spTree>
    <p:extLst>
      <p:ext uri="{BB962C8B-B14F-4D97-AF65-F5344CB8AC3E}">
        <p14:creationId xmlns:p14="http://schemas.microsoft.com/office/powerpoint/2010/main" val="144055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309129"/>
            <a:ext cx="10515600" cy="1325563"/>
          </a:xfrm>
        </p:spPr>
        <p:txBody>
          <a:bodyPr>
            <a:normAutofit/>
          </a:bodyPr>
          <a:lstStyle/>
          <a:p>
            <a:r>
              <a:rPr lang="en-US" sz="1800" b="1" dirty="0"/>
              <a:t>PAPER-</a:t>
            </a:r>
            <a:r>
              <a:rPr lang="en-US" sz="1800" dirty="0"/>
              <a:t>IOT BASED SMART FARMING</a:t>
            </a:r>
            <a:br>
              <a:rPr lang="en-US" sz="1800" dirty="0"/>
            </a:br>
            <a:r>
              <a:rPr lang="en-US" sz="1800" b="1" dirty="0"/>
              <a:t>AUTHOR-</a:t>
            </a:r>
            <a:r>
              <a:rPr lang="en-US" sz="1800" dirty="0" err="1"/>
              <a:t>Dr.C.Mageshkumar</a:t>
            </a:r>
            <a:r>
              <a:rPr lang="en-US" sz="1800" dirty="0"/>
              <a:t> , Ms. </a:t>
            </a:r>
            <a:r>
              <a:rPr lang="en-US" sz="1800" dirty="0" err="1"/>
              <a:t>Sugunamuki.K.R</a:t>
            </a: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1251135"/>
              </p:ext>
            </p:extLst>
          </p:nvPr>
        </p:nvGraphicFramePr>
        <p:xfrm>
          <a:off x="671945" y="748145"/>
          <a:ext cx="11277601" cy="5394960"/>
        </p:xfrm>
        <a:graphic>
          <a:graphicData uri="http://schemas.openxmlformats.org/drawingml/2006/table">
            <a:tbl>
              <a:tblPr firstRow="1" bandRow="1">
                <a:tableStyleId>{00A15C55-8517-42AA-B614-E9B94910E393}</a:tableStyleId>
              </a:tblPr>
              <a:tblGrid>
                <a:gridCol w="2630210">
                  <a:extLst>
                    <a:ext uri="{9D8B030D-6E8A-4147-A177-3AD203B41FA5}">
                      <a16:colId xmlns:a16="http://schemas.microsoft.com/office/drawing/2014/main" val="2546437735"/>
                    </a:ext>
                  </a:extLst>
                </a:gridCol>
                <a:gridCol w="2874461">
                  <a:extLst>
                    <a:ext uri="{9D8B030D-6E8A-4147-A177-3AD203B41FA5}">
                      <a16:colId xmlns:a16="http://schemas.microsoft.com/office/drawing/2014/main" val="149372216"/>
                    </a:ext>
                  </a:extLst>
                </a:gridCol>
                <a:gridCol w="2493731">
                  <a:extLst>
                    <a:ext uri="{9D8B030D-6E8A-4147-A177-3AD203B41FA5}">
                      <a16:colId xmlns:a16="http://schemas.microsoft.com/office/drawing/2014/main" val="1212863110"/>
                    </a:ext>
                  </a:extLst>
                </a:gridCol>
                <a:gridCol w="3279199">
                  <a:extLst>
                    <a:ext uri="{9D8B030D-6E8A-4147-A177-3AD203B41FA5}">
                      <a16:colId xmlns:a16="http://schemas.microsoft.com/office/drawing/2014/main" val="1141239771"/>
                    </a:ext>
                  </a:extLst>
                </a:gridCol>
              </a:tblGrid>
              <a:tr h="612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199812346"/>
                  </a:ext>
                </a:extLst>
              </a:tr>
              <a:tr h="4497585">
                <a:tc>
                  <a:txBody>
                    <a:bodyPr/>
                    <a:lstStyle/>
                    <a:p>
                      <a:pPr marL="285750" indent="-285750">
                        <a:buFont typeface="Arial" panose="020B0604020202020204" pitchFamily="34" charset="0"/>
                        <a:buChar char="•"/>
                      </a:pPr>
                      <a:r>
                        <a:rPr lang="en-US" dirty="0"/>
                        <a:t>The major influencing parameter of Indian economy is Agriculture. </a:t>
                      </a:r>
                    </a:p>
                    <a:p>
                      <a:pPr marL="285750" indent="-285750">
                        <a:buFont typeface="Arial" panose="020B0604020202020204" pitchFamily="34" charset="0"/>
                        <a:buChar char="•"/>
                      </a:pPr>
                      <a:r>
                        <a:rPr lang="en-US"/>
                        <a:t>Also </a:t>
                      </a:r>
                      <a:r>
                        <a:rPr lang="en-US" dirty="0"/>
                        <a:t>in agriculture the most important factor is </a:t>
                      </a:r>
                      <a:r>
                        <a:rPr lang="en-US"/>
                        <a:t>irrigation.</a:t>
                      </a:r>
                    </a:p>
                    <a:p>
                      <a:pPr marL="285750" indent="-285750">
                        <a:buFont typeface="Arial" panose="020B0604020202020204" pitchFamily="34" charset="0"/>
                        <a:buChar char="•"/>
                      </a:pPr>
                      <a:r>
                        <a:rPr lang="en-US"/>
                        <a:t> </a:t>
                      </a:r>
                      <a:r>
                        <a:rPr lang="en-US" dirty="0"/>
                        <a:t>Irrigation must be in proper time for a better crop yield. It is quite difficult for a farmers having a large scale field. So to overcome this problem we go for IOT based smart farming. </a:t>
                      </a:r>
                      <a:endParaRPr lang="en-IN" dirty="0"/>
                    </a:p>
                  </a:txBody>
                  <a:tcPr/>
                </a:tc>
                <a:tc>
                  <a:txBody>
                    <a:bodyPr/>
                    <a:lstStyle/>
                    <a:p>
                      <a:pPr marL="285750" indent="-285750">
                        <a:buFont typeface="Arial" panose="020B0604020202020204" pitchFamily="34" charset="0"/>
                        <a:buChar char="•"/>
                      </a:pPr>
                      <a:r>
                        <a:rPr lang="en-US" dirty="0"/>
                        <a:t>The farm owners will easily monitor their field anytime just by login with their username and password. </a:t>
                      </a:r>
                    </a:p>
                    <a:p>
                      <a:pPr marL="285750" indent="-285750">
                        <a:buFont typeface="Arial" panose="020B0604020202020204" pitchFamily="34" charset="0"/>
                        <a:buChar char="•"/>
                      </a:pPr>
                      <a:r>
                        <a:rPr lang="en-US" dirty="0"/>
                        <a:t>This will allow the farm owners to get updates about their field. </a:t>
                      </a:r>
                    </a:p>
                    <a:p>
                      <a:pPr marL="285750" indent="-285750">
                        <a:buFont typeface="Arial" panose="020B0604020202020204" pitchFamily="34" charset="0"/>
                        <a:buChar char="•"/>
                      </a:pPr>
                      <a:r>
                        <a:rPr lang="en-US" dirty="0"/>
                        <a:t>In this, the owners can get the easy way of irrigation to their field anytime anywhere by using the updated parameters. </a:t>
                      </a:r>
                    </a:p>
                    <a:p>
                      <a:pPr marL="285750" indent="-285750">
                        <a:buFont typeface="Arial" panose="020B0604020202020204" pitchFamily="34" charset="0"/>
                        <a:buChar char="•"/>
                      </a:pPr>
                      <a:r>
                        <a:rPr lang="en-US" dirty="0"/>
                        <a:t>This system will relieve the work of the land owners.</a:t>
                      </a:r>
                      <a:endParaRPr lang="en-IN" b="0" dirty="0"/>
                    </a:p>
                  </a:txBody>
                  <a:tcPr/>
                </a:tc>
                <a:tc>
                  <a:txBody>
                    <a:bodyPr/>
                    <a:lstStyle/>
                    <a:p>
                      <a:pPr marL="285750" indent="-285750">
                        <a:buFont typeface="Arial" panose="020B0604020202020204" pitchFamily="34" charset="0"/>
                        <a:buChar char="•"/>
                      </a:pPr>
                      <a:r>
                        <a:rPr lang="en-US" dirty="0"/>
                        <a:t>2-channel relay module</a:t>
                      </a:r>
                    </a:p>
                    <a:p>
                      <a:pPr marL="285750" indent="-285750">
                        <a:buFont typeface="Arial" panose="020B0604020202020204" pitchFamily="34" charset="0"/>
                        <a:buChar char="•"/>
                      </a:pPr>
                      <a:r>
                        <a:rPr lang="en-US" dirty="0" err="1"/>
                        <a:t>Nodemcu</a:t>
                      </a:r>
                      <a:endParaRPr lang="en-US" dirty="0"/>
                    </a:p>
                    <a:p>
                      <a:pPr marL="285750" indent="-285750">
                        <a:buFont typeface="Arial" panose="020B0604020202020204" pitchFamily="34" charset="0"/>
                        <a:buChar char="•"/>
                      </a:pPr>
                      <a:r>
                        <a:rPr lang="en-US" dirty="0"/>
                        <a:t>dual power supply</a:t>
                      </a:r>
                    </a:p>
                    <a:p>
                      <a:pPr marL="285750" indent="-285750">
                        <a:buFont typeface="Arial" panose="020B0604020202020204" pitchFamily="34" charset="0"/>
                        <a:buChar char="•"/>
                      </a:pPr>
                      <a:r>
                        <a:rPr lang="en-US" dirty="0"/>
                        <a:t>soil moisture sensor</a:t>
                      </a:r>
                    </a:p>
                    <a:p>
                      <a:pPr marL="285750" indent="-285750">
                        <a:buFont typeface="Arial" panose="020B0604020202020204" pitchFamily="34" charset="0"/>
                        <a:buChar char="•"/>
                      </a:pPr>
                      <a:r>
                        <a:rPr lang="en-US" dirty="0"/>
                        <a:t>microcontroller.</a:t>
                      </a:r>
                    </a:p>
                    <a:p>
                      <a:pPr marL="285750" indent="-285750">
                        <a:buFont typeface="Arial" panose="020B0604020202020204" pitchFamily="34" charset="0"/>
                        <a:buChar char="•"/>
                      </a:pPr>
                      <a:r>
                        <a:rPr lang="en-US" dirty="0"/>
                        <a:t>AD converter </a:t>
                      </a:r>
                    </a:p>
                    <a:p>
                      <a:pPr marL="285750" indent="-285750">
                        <a:buFont typeface="Arial" panose="020B0604020202020204" pitchFamily="34" charset="0"/>
                        <a:buChar char="•"/>
                      </a:pPr>
                      <a:r>
                        <a:rPr lang="en-US" dirty="0"/>
                        <a:t>microcontroller analog port.</a:t>
                      </a:r>
                      <a:endParaRPr lang="en-IN" dirty="0"/>
                    </a:p>
                  </a:txBody>
                  <a:tcPr/>
                </a:tc>
                <a:tc>
                  <a:txBody>
                    <a:bodyPr/>
                    <a:lstStyle/>
                    <a:p>
                      <a:pPr marL="285750" indent="-285750">
                        <a:buFont typeface="Arial" panose="020B0604020202020204" pitchFamily="34" charset="0"/>
                        <a:buChar char="•"/>
                      </a:pPr>
                      <a:r>
                        <a:rPr lang="en-US" dirty="0"/>
                        <a:t>It is efficient and less time consuming. </a:t>
                      </a:r>
                    </a:p>
                    <a:p>
                      <a:pPr marL="285750" indent="-285750">
                        <a:buFont typeface="Arial" panose="020B0604020202020204" pitchFamily="34" charset="0"/>
                        <a:buChar char="•"/>
                      </a:pPr>
                      <a:r>
                        <a:rPr lang="en-US" dirty="0"/>
                        <a:t>The developed system is more flexible and changes can be made easily at any time anywhere. </a:t>
                      </a:r>
                    </a:p>
                    <a:p>
                      <a:pPr marL="285750" indent="-285750">
                        <a:buFont typeface="Arial" panose="020B0604020202020204" pitchFamily="34" charset="0"/>
                        <a:buChar char="•"/>
                      </a:pPr>
                      <a:r>
                        <a:rPr lang="en-US" dirty="0"/>
                        <a:t>The system which is developed can be adapt to necessary modification that may be required in the future. </a:t>
                      </a:r>
                      <a:endParaRPr lang="en-IN" dirty="0"/>
                    </a:p>
                  </a:txBody>
                  <a:tcPr/>
                </a:tc>
                <a:extLst>
                  <a:ext uri="{0D108BD9-81ED-4DB2-BD59-A6C34878D82A}">
                    <a16:rowId xmlns:a16="http://schemas.microsoft.com/office/drawing/2014/main" val="2822293777"/>
                  </a:ext>
                </a:extLst>
              </a:tr>
            </a:tbl>
          </a:graphicData>
        </a:graphic>
      </p:graphicFrame>
    </p:spTree>
    <p:extLst>
      <p:ext uri="{BB962C8B-B14F-4D97-AF65-F5344CB8AC3E}">
        <p14:creationId xmlns:p14="http://schemas.microsoft.com/office/powerpoint/2010/main" val="369250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BC3839B-736F-FE29-AC6E-799D9146277D}"/>
              </a:ext>
            </a:extLst>
          </p:cNvPr>
          <p:cNvGraphicFramePr>
            <a:graphicFrameLocks noGrp="1"/>
          </p:cNvGraphicFramePr>
          <p:nvPr>
            <p:extLst>
              <p:ext uri="{D42A27DB-BD31-4B8C-83A1-F6EECF244321}">
                <p14:modId xmlns:p14="http://schemas.microsoft.com/office/powerpoint/2010/main" val="2134892322"/>
              </p:ext>
            </p:extLst>
          </p:nvPr>
        </p:nvGraphicFramePr>
        <p:xfrm>
          <a:off x="457200" y="952500"/>
          <a:ext cx="11287126" cy="5564504"/>
        </p:xfrm>
        <a:graphic>
          <a:graphicData uri="http://schemas.openxmlformats.org/drawingml/2006/table">
            <a:tbl>
              <a:tblPr firstRow="1" bandRow="1">
                <a:tableStyleId>{00A15C55-8517-42AA-B614-E9B94910E393}</a:tableStyleId>
              </a:tblPr>
              <a:tblGrid>
                <a:gridCol w="2981325">
                  <a:extLst>
                    <a:ext uri="{9D8B030D-6E8A-4147-A177-3AD203B41FA5}">
                      <a16:colId xmlns:a16="http://schemas.microsoft.com/office/drawing/2014/main" val="2162391047"/>
                    </a:ext>
                  </a:extLst>
                </a:gridCol>
                <a:gridCol w="2962275">
                  <a:extLst>
                    <a:ext uri="{9D8B030D-6E8A-4147-A177-3AD203B41FA5}">
                      <a16:colId xmlns:a16="http://schemas.microsoft.com/office/drawing/2014/main" val="14506833"/>
                    </a:ext>
                  </a:extLst>
                </a:gridCol>
                <a:gridCol w="2009775">
                  <a:extLst>
                    <a:ext uri="{9D8B030D-6E8A-4147-A177-3AD203B41FA5}">
                      <a16:colId xmlns:a16="http://schemas.microsoft.com/office/drawing/2014/main" val="749216794"/>
                    </a:ext>
                  </a:extLst>
                </a:gridCol>
                <a:gridCol w="3125471">
                  <a:extLst>
                    <a:ext uri="{9D8B030D-6E8A-4147-A177-3AD203B41FA5}">
                      <a16:colId xmlns:a16="http://schemas.microsoft.com/office/drawing/2014/main" val="3168629709"/>
                    </a:ext>
                  </a:extLst>
                </a:gridCol>
                <a:gridCol w="208280">
                  <a:extLst>
                    <a:ext uri="{9D8B030D-6E8A-4147-A177-3AD203B41FA5}">
                      <a16:colId xmlns:a16="http://schemas.microsoft.com/office/drawing/2014/main" val="948302087"/>
                    </a:ext>
                  </a:extLst>
                </a:gridCol>
              </a:tblGrid>
              <a:tr h="1181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chemeClr val="tx1"/>
                          </a:solidFill>
                          <a:effectLst/>
                          <a:latin typeface="Calibri" panose="020F0502020204030204" pitchFamily="34" charset="0"/>
                        </a:rPr>
                        <a:t>Parameters considered</a:t>
                      </a:r>
                      <a:endParaRPr lang="en-IN" b="1" dirty="0">
                        <a:solidFill>
                          <a:schemeClr val="tx1"/>
                        </a:solidFill>
                      </a:endParaRPr>
                    </a:p>
                    <a:p>
                      <a:endParaRPr lang="en-IN" b="1" dirty="0">
                        <a:solidFill>
                          <a:schemeClr val="tx1"/>
                        </a:solidFill>
                      </a:endParaRPr>
                    </a:p>
                  </a:txBody>
                  <a:tcPr/>
                </a:tc>
                <a:tc>
                  <a:txBody>
                    <a:bodyPr/>
                    <a:lstStyle/>
                    <a:p>
                      <a:r>
                        <a:rPr lang="en-US" sz="1800" b="1" i="0" u="none" strike="noStrike" dirty="0">
                          <a:solidFill>
                            <a:schemeClr val="tx1"/>
                          </a:solidFill>
                          <a:effectLst/>
                          <a:latin typeface="Calibri" panose="020F0502020204030204" pitchFamily="34" charset="0"/>
                        </a:rPr>
                        <a:t>Methodology used</a:t>
                      </a:r>
                      <a:r>
                        <a:rPr lang="en-US" b="1" dirty="0">
                          <a:solidFill>
                            <a:schemeClr val="tx1"/>
                          </a:solidFill>
                        </a:rPr>
                        <a:t> </a:t>
                      </a:r>
                      <a:endParaRPr lang="en-IN" b="1" dirty="0">
                        <a:solidFill>
                          <a:schemeClr val="tx1"/>
                        </a:solidFill>
                      </a:endParaRPr>
                    </a:p>
                  </a:txBody>
                  <a:tcPr/>
                </a:tc>
                <a:tc>
                  <a:txBody>
                    <a:bodyPr/>
                    <a:lstStyle/>
                    <a:p>
                      <a:r>
                        <a:rPr lang="en-US" b="1" dirty="0">
                          <a:solidFill>
                            <a:schemeClr val="tx1"/>
                          </a:solidFill>
                        </a:rPr>
                        <a:t>Components used</a:t>
                      </a:r>
                      <a:endParaRPr lang="en-IN" b="1" dirty="0">
                        <a:solidFill>
                          <a:schemeClr val="tx1"/>
                        </a:solidFill>
                      </a:endParaRPr>
                    </a:p>
                  </a:txBody>
                  <a:tcPr/>
                </a:tc>
                <a:tc>
                  <a:txBody>
                    <a:bodyPr/>
                    <a:lstStyle/>
                    <a:p>
                      <a:r>
                        <a:rPr lang="en-US" sz="1800" b="1" i="0" u="none" strike="noStrike" dirty="0">
                          <a:solidFill>
                            <a:schemeClr val="tx1"/>
                          </a:solidFill>
                          <a:effectLst/>
                          <a:latin typeface="Calibri" panose="020F0502020204030204" pitchFamily="34" charset="0"/>
                        </a:rPr>
                        <a:t>Advantages</a:t>
                      </a:r>
                      <a:endParaRPr lang="en-IN" b="1" dirty="0">
                        <a:solidFill>
                          <a:schemeClr val="tx1"/>
                        </a:solidFill>
                      </a:endParaRPr>
                    </a:p>
                  </a:txBody>
                  <a:tcPr/>
                </a:tc>
                <a:tc>
                  <a:txBody>
                    <a:bodyPr/>
                    <a:lstStyle/>
                    <a:p>
                      <a:endParaRPr lang="en-IN" sz="1800" b="1" dirty="0">
                        <a:solidFill>
                          <a:schemeClr val="tx1"/>
                        </a:solidFill>
                      </a:endParaRPr>
                    </a:p>
                  </a:txBody>
                  <a:tcPr/>
                </a:tc>
                <a:extLst>
                  <a:ext uri="{0D108BD9-81ED-4DB2-BD59-A6C34878D82A}">
                    <a16:rowId xmlns:a16="http://schemas.microsoft.com/office/drawing/2014/main" val="2245679743"/>
                  </a:ext>
                </a:extLst>
              </a:tr>
              <a:tr h="4382698">
                <a:tc>
                  <a:txBody>
                    <a:bodyPr/>
                    <a:lstStyle/>
                    <a:p>
                      <a:pPr marL="285750" indent="-285750">
                        <a:buFont typeface="Arial" panose="020B0604020202020204" pitchFamily="34" charset="0"/>
                        <a:buChar char="•"/>
                      </a:pPr>
                      <a:r>
                        <a:rPr lang="en-US" dirty="0"/>
                        <a:t>To provide efficient decision support system using wireless sensor network which handle different activities of farm and gives useful information related to farm. Information related to Soil moisture, Temperature and Humidity content. </a:t>
                      </a:r>
                    </a:p>
                    <a:p>
                      <a:pPr marL="0" indent="0">
                        <a:buFont typeface="Arial" panose="020B0604020202020204" pitchFamily="34" charset="0"/>
                        <a:buNone/>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IOT based smart farming, a system is built for monitoring the crop field with the help of sensors (light, humidity, temperature, soil moisture, etc.) and automating the irrigation system. The farmers can monitor the field conditions from anywhere.</a:t>
                      </a:r>
                      <a:endParaRPr lang="en-IN" b="0" dirty="0"/>
                    </a:p>
                  </a:txBody>
                  <a:tcPr/>
                </a:tc>
                <a:tc>
                  <a:txBody>
                    <a:bodyPr/>
                    <a:lstStyle/>
                    <a:p>
                      <a:pPr marL="285750" indent="-285750">
                        <a:buFont typeface="Arial" panose="020B0604020202020204" pitchFamily="34" charset="0"/>
                        <a:buChar char="•"/>
                      </a:pPr>
                      <a:r>
                        <a:rPr lang="en-IN" dirty="0"/>
                        <a:t>Soil moisture sensor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Water Level Sensor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Arduino</a:t>
                      </a:r>
                    </a:p>
                  </a:txBody>
                  <a:tcPr/>
                </a:tc>
                <a:tc>
                  <a:txBody>
                    <a:bodyPr/>
                    <a:lstStyle/>
                    <a:p>
                      <a:pPr marL="285750" indent="-285750">
                        <a:buFont typeface="Arial" panose="020B0604020202020204" pitchFamily="34" charset="0"/>
                        <a:buChar char="•"/>
                      </a:pPr>
                      <a:r>
                        <a:rPr lang="en-US" dirty="0"/>
                        <a:t>utilize minimum resources in terms of hardware and cost</a:t>
                      </a:r>
                    </a:p>
                    <a:p>
                      <a:pPr marL="285750" indent="-285750">
                        <a:buFont typeface="Arial" panose="020B0604020202020204" pitchFamily="34" charset="0"/>
                        <a:buChar char="•"/>
                      </a:pPr>
                      <a:r>
                        <a:rPr lang="en-US" dirty="0"/>
                        <a:t>automated Smart Agriculture system which reduces the time and resources that is required while performing it manually. </a:t>
                      </a:r>
                      <a:endParaRPr lang="en-IN" dirty="0"/>
                    </a:p>
                  </a:txBody>
                  <a:tcPr/>
                </a:tc>
                <a:tc>
                  <a:txBody>
                    <a:bodyPr/>
                    <a:lstStyle/>
                    <a:p>
                      <a:endParaRPr lang="en-IN" dirty="0"/>
                    </a:p>
                  </a:txBody>
                  <a:tcPr/>
                </a:tc>
                <a:extLst>
                  <a:ext uri="{0D108BD9-81ED-4DB2-BD59-A6C34878D82A}">
                    <a16:rowId xmlns:a16="http://schemas.microsoft.com/office/drawing/2014/main" val="4098008944"/>
                  </a:ext>
                </a:extLst>
              </a:tr>
            </a:tbl>
          </a:graphicData>
        </a:graphic>
      </p:graphicFrame>
      <p:sp>
        <p:nvSpPr>
          <p:cNvPr id="10" name="TextBox 9">
            <a:extLst>
              <a:ext uri="{FF2B5EF4-FFF2-40B4-BE49-F238E27FC236}">
                <a16:creationId xmlns:a16="http://schemas.microsoft.com/office/drawing/2014/main" id="{A12E8E4D-110C-4559-ECF1-10AEC29E30B4}"/>
              </a:ext>
            </a:extLst>
          </p:cNvPr>
          <p:cNvSpPr txBox="1"/>
          <p:nvPr/>
        </p:nvSpPr>
        <p:spPr>
          <a:xfrm>
            <a:off x="609599" y="72509"/>
            <a:ext cx="10563225" cy="646331"/>
          </a:xfrm>
          <a:prstGeom prst="rect">
            <a:avLst/>
          </a:prstGeom>
          <a:noFill/>
        </p:spPr>
        <p:txBody>
          <a:bodyPr wrap="square">
            <a:spAutoFit/>
          </a:bodyPr>
          <a:lstStyle/>
          <a:p>
            <a:r>
              <a:rPr lang="en-US" b="1" dirty="0"/>
              <a:t>PAPER-</a:t>
            </a:r>
            <a:r>
              <a:rPr lang="en-US" dirty="0"/>
              <a:t>A RESEARCH PAPER ON SMART AGRICULTURE USING IOT</a:t>
            </a:r>
          </a:p>
          <a:p>
            <a:r>
              <a:rPr lang="en-US" b="1" dirty="0"/>
              <a:t>AUTHOR- </a:t>
            </a:r>
            <a:r>
              <a:rPr lang="en-IN" dirty="0"/>
              <a:t>Ritika Srivastava1, Vandana Sharma2, Vishal Jaiswal3, </a:t>
            </a:r>
            <a:r>
              <a:rPr lang="en-IN" dirty="0" err="1"/>
              <a:t>Sumit</a:t>
            </a:r>
            <a:r>
              <a:rPr lang="en-IN" dirty="0"/>
              <a:t> Raj4</a:t>
            </a:r>
          </a:p>
        </p:txBody>
      </p:sp>
    </p:spTree>
    <p:extLst>
      <p:ext uri="{BB962C8B-B14F-4D97-AF65-F5344CB8AC3E}">
        <p14:creationId xmlns:p14="http://schemas.microsoft.com/office/powerpoint/2010/main" val="310299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0BBCFAD-6152-5EFA-E5D9-14D2C5B55751}"/>
              </a:ext>
            </a:extLst>
          </p:cNvPr>
          <p:cNvGraphicFramePr>
            <a:graphicFrameLocks noGrp="1"/>
          </p:cNvGraphicFramePr>
          <p:nvPr>
            <p:extLst>
              <p:ext uri="{D42A27DB-BD31-4B8C-83A1-F6EECF244321}">
                <p14:modId xmlns:p14="http://schemas.microsoft.com/office/powerpoint/2010/main" val="1250402879"/>
              </p:ext>
            </p:extLst>
          </p:nvPr>
        </p:nvGraphicFramePr>
        <p:xfrm>
          <a:off x="114300" y="852189"/>
          <a:ext cx="11591925" cy="5419071"/>
        </p:xfrm>
        <a:graphic>
          <a:graphicData uri="http://schemas.openxmlformats.org/drawingml/2006/table">
            <a:tbl>
              <a:tblPr firstRow="1" bandRow="1">
                <a:tableStyleId>{00A15C55-8517-42AA-B614-E9B94910E393}</a:tableStyleId>
              </a:tblPr>
              <a:tblGrid>
                <a:gridCol w="4143375">
                  <a:extLst>
                    <a:ext uri="{9D8B030D-6E8A-4147-A177-3AD203B41FA5}">
                      <a16:colId xmlns:a16="http://schemas.microsoft.com/office/drawing/2014/main" val="4254349687"/>
                    </a:ext>
                  </a:extLst>
                </a:gridCol>
                <a:gridCol w="3705225">
                  <a:extLst>
                    <a:ext uri="{9D8B030D-6E8A-4147-A177-3AD203B41FA5}">
                      <a16:colId xmlns:a16="http://schemas.microsoft.com/office/drawing/2014/main" val="1874129179"/>
                    </a:ext>
                  </a:extLst>
                </a:gridCol>
                <a:gridCol w="1943100">
                  <a:extLst>
                    <a:ext uri="{9D8B030D-6E8A-4147-A177-3AD203B41FA5}">
                      <a16:colId xmlns:a16="http://schemas.microsoft.com/office/drawing/2014/main" val="3413242565"/>
                    </a:ext>
                  </a:extLst>
                </a:gridCol>
                <a:gridCol w="1800225">
                  <a:extLst>
                    <a:ext uri="{9D8B030D-6E8A-4147-A177-3AD203B41FA5}">
                      <a16:colId xmlns:a16="http://schemas.microsoft.com/office/drawing/2014/main" val="2632609918"/>
                    </a:ext>
                  </a:extLst>
                </a:gridCol>
              </a:tblGrid>
              <a:tr h="938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dirty="0">
                          <a:solidFill>
                            <a:schemeClr val="tx1"/>
                          </a:solidFill>
                        </a:rPr>
                        <a:t>Challenges in smart farming</a:t>
                      </a:r>
                      <a:endParaRPr lang="en-IN" dirty="0">
                        <a:solidFill>
                          <a:schemeClr val="tx1"/>
                        </a:solidFill>
                      </a:endParaRPr>
                    </a:p>
                  </a:txBody>
                  <a:tcPr/>
                </a:tc>
                <a:extLst>
                  <a:ext uri="{0D108BD9-81ED-4DB2-BD59-A6C34878D82A}">
                    <a16:rowId xmlns:a16="http://schemas.microsoft.com/office/drawing/2014/main" val="2382539280"/>
                  </a:ext>
                </a:extLst>
              </a:tr>
              <a:tr h="4192998">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Cloud storage -details of weather conditions, soil conditions irrigation levels, plant growth and damage.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identifying diseases and insects which are affecting the growth.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Optimal time for planting crops, controlling the pests and plant diseases and harvesting can also be intimated through and cloud database to the farmers and agriculturists. </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Controlling water usage -</a:t>
                      </a:r>
                      <a:r>
                        <a:rPr lang="en-US" sz="1800" b="0" i="0" u="none" strike="noStrike" kern="1200" baseline="0" dirty="0">
                          <a:solidFill>
                            <a:schemeClr val="dk1"/>
                          </a:solidFill>
                          <a:latin typeface="+mn-lt"/>
                          <a:ea typeface="+mn-ea"/>
                          <a:cs typeface="+mn-cs"/>
                        </a:rPr>
                        <a:t>monitor tank leveling and schedule irrigation timings.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Livestock monitoring</a:t>
                      </a:r>
                    </a:p>
                    <a:p>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agriculturalists needs to install mobile applications and register with cloud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Periodical data is collected from soil and environment sampling through sensors, will be updated and is used for controlling the smart farms.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If the level of pest control exceeds prescribed range, through sensors alarm and alerts can be generated to warn the farmers </a:t>
                      </a:r>
                    </a:p>
                    <a:p>
                      <a:pPr marL="285750" indent="-285750">
                        <a:buFont typeface="Arial" panose="020B0604020202020204" pitchFamily="34" charset="0"/>
                        <a:buChar char="•"/>
                      </a:pPr>
                      <a:endParaRPr lang="en-IN" b="0" dirty="0"/>
                    </a:p>
                    <a:p>
                      <a:pPr marL="342900" indent="-342900">
                        <a:buFont typeface="+mj-lt"/>
                        <a:buAutoNum type="arabicPeriod"/>
                      </a:pPr>
                      <a:endParaRPr lang="en-IN" b="0" dirty="0"/>
                    </a:p>
                  </a:txBody>
                  <a:tcPr/>
                </a:tc>
                <a:tc>
                  <a:txBody>
                    <a:bodyPr/>
                    <a:lstStyle/>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temperature </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Moisture sensor </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Mobile phone-cloud through </a:t>
                      </a:r>
                      <a:r>
                        <a:rPr lang="en-IN" sz="1800" b="0" i="0" u="none" strike="noStrike" kern="1200" baseline="0" dirty="0" err="1">
                          <a:solidFill>
                            <a:schemeClr val="dk1"/>
                          </a:solidFill>
                          <a:latin typeface="+mn-lt"/>
                          <a:ea typeface="+mn-ea"/>
                          <a:cs typeface="+mn-cs"/>
                        </a:rPr>
                        <a:t>MobileApp</a:t>
                      </a:r>
                      <a:r>
                        <a:rPr lang="en-IN" sz="1800" b="0" i="0" u="none" strike="noStrike" kern="1200" baseline="0" dirty="0">
                          <a:solidFill>
                            <a:schemeClr val="dk1"/>
                          </a:solidFill>
                          <a:latin typeface="+mn-lt"/>
                          <a:ea typeface="+mn-ea"/>
                          <a:cs typeface="+mn-cs"/>
                        </a:rPr>
                        <a:t>. </a:t>
                      </a: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land holdings are so small </a:t>
                      </a:r>
                      <a:endParaRPr lang="en-IN" dirty="0"/>
                    </a:p>
                  </a:txBody>
                  <a:tcPr/>
                </a:tc>
                <a:extLst>
                  <a:ext uri="{0D108BD9-81ED-4DB2-BD59-A6C34878D82A}">
                    <a16:rowId xmlns:a16="http://schemas.microsoft.com/office/drawing/2014/main" val="4118293577"/>
                  </a:ext>
                </a:extLst>
              </a:tr>
            </a:tbl>
          </a:graphicData>
        </a:graphic>
      </p:graphicFrame>
      <p:sp>
        <p:nvSpPr>
          <p:cNvPr id="9" name="TextBox 8">
            <a:extLst>
              <a:ext uri="{FF2B5EF4-FFF2-40B4-BE49-F238E27FC236}">
                <a16:creationId xmlns:a16="http://schemas.microsoft.com/office/drawing/2014/main" id="{2B8CFF99-941B-C28E-DC25-E90C0EC6C9DC}"/>
              </a:ext>
            </a:extLst>
          </p:cNvPr>
          <p:cNvSpPr txBox="1"/>
          <p:nvPr/>
        </p:nvSpPr>
        <p:spPr>
          <a:xfrm>
            <a:off x="590550" y="205858"/>
            <a:ext cx="11487150" cy="646331"/>
          </a:xfrm>
          <a:prstGeom prst="rect">
            <a:avLst/>
          </a:prstGeom>
          <a:noFill/>
        </p:spPr>
        <p:txBody>
          <a:bodyPr wrap="square">
            <a:spAutoFit/>
          </a:bodyPr>
          <a:lstStyle/>
          <a:p>
            <a:r>
              <a:rPr lang="en-IN" b="1" dirty="0"/>
              <a:t>PAPER-</a:t>
            </a:r>
            <a:r>
              <a:rPr lang="en-IN" dirty="0"/>
              <a:t>IoT in Agriculture : Smart Farming</a:t>
            </a:r>
          </a:p>
          <a:p>
            <a:r>
              <a:rPr lang="en-IN" b="1" dirty="0"/>
              <a:t>AUTHOR-</a:t>
            </a:r>
            <a:r>
              <a:rPr lang="en-IN" dirty="0" err="1"/>
              <a:t>Dr.</a:t>
            </a:r>
            <a:r>
              <a:rPr lang="en-IN" dirty="0"/>
              <a:t> S. Kanchana</a:t>
            </a:r>
          </a:p>
        </p:txBody>
      </p:sp>
    </p:spTree>
    <p:extLst>
      <p:ext uri="{BB962C8B-B14F-4D97-AF65-F5344CB8AC3E}">
        <p14:creationId xmlns:p14="http://schemas.microsoft.com/office/powerpoint/2010/main" val="35932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DA88E2D-4645-EED5-F83B-ACF7D6A4B174}"/>
              </a:ext>
            </a:extLst>
          </p:cNvPr>
          <p:cNvGraphicFramePr>
            <a:graphicFrameLocks noGrp="1"/>
          </p:cNvGraphicFramePr>
          <p:nvPr>
            <p:ph idx="1"/>
            <p:extLst>
              <p:ext uri="{D42A27DB-BD31-4B8C-83A1-F6EECF244321}">
                <p14:modId xmlns:p14="http://schemas.microsoft.com/office/powerpoint/2010/main" val="4070424552"/>
              </p:ext>
            </p:extLst>
          </p:nvPr>
        </p:nvGraphicFramePr>
        <p:xfrm>
          <a:off x="139064" y="923926"/>
          <a:ext cx="11891011" cy="5610224"/>
        </p:xfrm>
        <a:graphic>
          <a:graphicData uri="http://schemas.openxmlformats.org/drawingml/2006/table">
            <a:tbl>
              <a:tblPr firstRow="1" bandRow="1">
                <a:tableStyleId>{00A15C55-8517-42AA-B614-E9B94910E393}</a:tableStyleId>
              </a:tblPr>
              <a:tblGrid>
                <a:gridCol w="2089786">
                  <a:extLst>
                    <a:ext uri="{9D8B030D-6E8A-4147-A177-3AD203B41FA5}">
                      <a16:colId xmlns:a16="http://schemas.microsoft.com/office/drawing/2014/main" val="428910098"/>
                    </a:ext>
                  </a:extLst>
                </a:gridCol>
                <a:gridCol w="3638550">
                  <a:extLst>
                    <a:ext uri="{9D8B030D-6E8A-4147-A177-3AD203B41FA5}">
                      <a16:colId xmlns:a16="http://schemas.microsoft.com/office/drawing/2014/main" val="2183078172"/>
                    </a:ext>
                  </a:extLst>
                </a:gridCol>
                <a:gridCol w="2400300">
                  <a:extLst>
                    <a:ext uri="{9D8B030D-6E8A-4147-A177-3AD203B41FA5}">
                      <a16:colId xmlns:a16="http://schemas.microsoft.com/office/drawing/2014/main" val="2019855075"/>
                    </a:ext>
                  </a:extLst>
                </a:gridCol>
                <a:gridCol w="3762375">
                  <a:extLst>
                    <a:ext uri="{9D8B030D-6E8A-4147-A177-3AD203B41FA5}">
                      <a16:colId xmlns:a16="http://schemas.microsoft.com/office/drawing/2014/main" val="924539441"/>
                    </a:ext>
                  </a:extLst>
                </a:gridCol>
              </a:tblGrid>
              <a:tr h="1176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Algorithms used if any</a:t>
                      </a:r>
                      <a:r>
                        <a:rPr lang="en-US" dirty="0">
                          <a:solidFill>
                            <a:schemeClr val="tx1"/>
                          </a:solidFill>
                        </a:rPr>
                        <a:t> </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Limitations</a:t>
                      </a:r>
                      <a:endParaRPr lang="en-IN" dirty="0">
                        <a:solidFill>
                          <a:schemeClr val="tx1"/>
                        </a:solidFill>
                      </a:endParaRPr>
                    </a:p>
                  </a:txBody>
                  <a:tcPr/>
                </a:tc>
                <a:extLst>
                  <a:ext uri="{0D108BD9-81ED-4DB2-BD59-A6C34878D82A}">
                    <a16:rowId xmlns:a16="http://schemas.microsoft.com/office/drawing/2014/main" val="1276790915"/>
                  </a:ext>
                </a:extLst>
              </a:tr>
              <a:tr h="4433887">
                <a:tc>
                  <a:txBody>
                    <a:bodyPr/>
                    <a:lstStyle/>
                    <a:p>
                      <a:pPr marL="285750" indent="-285750">
                        <a:buFont typeface="Arial" panose="020B0604020202020204" pitchFamily="34" charset="0"/>
                        <a:buChar char="•"/>
                      </a:pPr>
                      <a:r>
                        <a:rPr lang="en-US" dirty="0"/>
                        <a:t>With the incorporation of the WSN&amp;IOT, we can upgrade the agriculture farm and the challenges encountered by the farmers can also be reduced .</a:t>
                      </a:r>
                      <a:endParaRPr lang="en-IN" dirty="0"/>
                    </a:p>
                  </a:txBody>
                  <a:tcPr/>
                </a:tc>
                <a:tc>
                  <a:txBody>
                    <a:bodyPr/>
                    <a:lstStyle/>
                    <a:p>
                      <a:pPr marL="285750" indent="-285750">
                        <a:buFont typeface="Arial" panose="020B0604020202020204" pitchFamily="34" charset="0"/>
                        <a:buChar char="•"/>
                      </a:pPr>
                      <a:r>
                        <a:rPr lang="en-IN" dirty="0"/>
                        <a:t>Wireless Sensor network-</a:t>
                      </a:r>
                      <a:r>
                        <a:rPr lang="en-US" dirty="0"/>
                        <a:t>used to monitor regularly the changes in environmental conditions.</a:t>
                      </a:r>
                    </a:p>
                    <a:p>
                      <a:pPr marL="285750" indent="-285750">
                        <a:buFont typeface="Arial" panose="020B0604020202020204" pitchFamily="34" charset="0"/>
                        <a:buChar char="•"/>
                      </a:pPr>
                      <a:r>
                        <a:rPr lang="en-US" dirty="0"/>
                        <a:t>These sensors are connected to Arduino.</a:t>
                      </a:r>
                    </a:p>
                    <a:p>
                      <a:pPr marL="285750" indent="-285750">
                        <a:buFont typeface="Arial" panose="020B0604020202020204" pitchFamily="34" charset="0"/>
                        <a:buChar char="•"/>
                      </a:pPr>
                      <a:r>
                        <a:rPr lang="en-US" dirty="0"/>
                        <a:t>All sensors will send data to Arduino and data will be forwarded to WSN systems.</a:t>
                      </a:r>
                    </a:p>
                    <a:p>
                      <a:pPr marL="285750" indent="-285750">
                        <a:buFont typeface="Arial" panose="020B0604020202020204" pitchFamily="34" charset="0"/>
                        <a:buChar char="•"/>
                      </a:pPr>
                      <a:r>
                        <a:rPr lang="en-US" dirty="0"/>
                        <a:t> The threshold value will be set according to the crop.</a:t>
                      </a:r>
                    </a:p>
                    <a:p>
                      <a:pPr marL="285750" indent="-285750">
                        <a:buFont typeface="Arial" panose="020B0604020202020204" pitchFamily="34" charset="0"/>
                        <a:buChar char="•"/>
                      </a:pPr>
                      <a:r>
                        <a:rPr lang="en-US" dirty="0"/>
                        <a:t>Whenever any sensor reaches a threshold value, message alert is sent to the user and action is taken according to it. </a:t>
                      </a:r>
                      <a:endParaRPr lang="en-IN" b="0" dirty="0"/>
                    </a:p>
                    <a:p>
                      <a:pPr marL="342900" indent="-342900">
                        <a:buFont typeface="+mj-lt"/>
                        <a:buAutoNum type="arabicPeriod"/>
                      </a:pPr>
                      <a:endParaRPr lang="en-IN" b="0" dirty="0"/>
                    </a:p>
                  </a:txBody>
                  <a:tcPr/>
                </a:tc>
                <a:tc>
                  <a:txBody>
                    <a:bodyPr/>
                    <a:lstStyle/>
                    <a:p>
                      <a:pPr marL="285750" indent="-285750">
                        <a:buFont typeface="Arial" panose="020B0604020202020204" pitchFamily="34" charset="0"/>
                        <a:buChar char="•"/>
                      </a:pPr>
                      <a:r>
                        <a:rPr lang="en-IN" dirty="0"/>
                        <a:t>Soil Moisture sensor</a:t>
                      </a:r>
                    </a:p>
                    <a:p>
                      <a:pPr marL="285750" indent="-285750">
                        <a:buFont typeface="Arial" panose="020B0604020202020204" pitchFamily="34" charset="0"/>
                        <a:buChar char="•"/>
                      </a:pPr>
                      <a:r>
                        <a:rPr lang="en-IN" dirty="0"/>
                        <a:t>RAINDROP SENSOR</a:t>
                      </a:r>
                    </a:p>
                    <a:p>
                      <a:pPr marL="285750" indent="-285750">
                        <a:buFont typeface="Arial" panose="020B0604020202020204" pitchFamily="34" charset="0"/>
                        <a:buChar char="•"/>
                      </a:pPr>
                      <a:r>
                        <a:rPr lang="en-IN" dirty="0"/>
                        <a:t>TEMPERATURE &amp; HUMIDITY SENSOR</a:t>
                      </a:r>
                    </a:p>
                    <a:p>
                      <a:pPr marL="285750" indent="-285750">
                        <a:buFont typeface="Arial" panose="020B0604020202020204" pitchFamily="34" charset="0"/>
                        <a:buChar char="•"/>
                      </a:pPr>
                      <a:r>
                        <a:rPr lang="en-IN" dirty="0"/>
                        <a:t>ARDUINO UNO BOARD </a:t>
                      </a:r>
                    </a:p>
                    <a:p>
                      <a:pPr marL="0" indent="0">
                        <a:buFont typeface="Arial" panose="020B0604020202020204" pitchFamily="34" charset="0"/>
                        <a:buNone/>
                      </a:pPr>
                      <a:endParaRPr lang="en-IN" dirty="0"/>
                    </a:p>
                  </a:txBody>
                  <a:tcPr/>
                </a:tc>
                <a:tc>
                  <a:txBody>
                    <a:bodyPr/>
                    <a:lstStyle/>
                    <a:p>
                      <a:pPr marL="285750" indent="-285750">
                        <a:buFont typeface="Arial" panose="020B0604020202020204" pitchFamily="34" charset="0"/>
                        <a:buChar char="•"/>
                      </a:pPr>
                      <a:r>
                        <a:rPr lang="en-US" dirty="0"/>
                        <a:t>The failures and breakdown issues such as malfunction of sensor and power supply and also the information security.</a:t>
                      </a:r>
                      <a:endParaRPr lang="en-IN" dirty="0"/>
                    </a:p>
                  </a:txBody>
                  <a:tcPr/>
                </a:tc>
                <a:extLst>
                  <a:ext uri="{0D108BD9-81ED-4DB2-BD59-A6C34878D82A}">
                    <a16:rowId xmlns:a16="http://schemas.microsoft.com/office/drawing/2014/main" val="1982405582"/>
                  </a:ext>
                </a:extLst>
              </a:tr>
            </a:tbl>
          </a:graphicData>
        </a:graphic>
      </p:graphicFrame>
      <p:sp>
        <p:nvSpPr>
          <p:cNvPr id="7" name="TextBox 6">
            <a:extLst>
              <a:ext uri="{FF2B5EF4-FFF2-40B4-BE49-F238E27FC236}">
                <a16:creationId xmlns:a16="http://schemas.microsoft.com/office/drawing/2014/main" id="{C24B9795-6655-5625-CAB8-3357461CE5FA}"/>
              </a:ext>
            </a:extLst>
          </p:cNvPr>
          <p:cNvSpPr txBox="1"/>
          <p:nvPr/>
        </p:nvSpPr>
        <p:spPr>
          <a:xfrm>
            <a:off x="438149" y="129659"/>
            <a:ext cx="8753475" cy="646331"/>
          </a:xfrm>
          <a:prstGeom prst="rect">
            <a:avLst/>
          </a:prstGeom>
          <a:noFill/>
        </p:spPr>
        <p:txBody>
          <a:bodyPr wrap="square">
            <a:spAutoFit/>
          </a:bodyPr>
          <a:lstStyle/>
          <a:p>
            <a:r>
              <a:rPr lang="en-US" b="1" dirty="0"/>
              <a:t>PAPER-</a:t>
            </a:r>
            <a:r>
              <a:rPr lang="en-US" dirty="0"/>
              <a:t>Smart Agriculture System using IoT Technology</a:t>
            </a:r>
          </a:p>
          <a:p>
            <a:r>
              <a:rPr lang="en-US" b="1" dirty="0"/>
              <a:t>AUTHOR-</a:t>
            </a:r>
            <a:r>
              <a:rPr lang="en-IN" dirty="0"/>
              <a:t>Adithya Vadapalli1 , Swapna Peravali2&amp; Venkata Rao Dadi3</a:t>
            </a:r>
          </a:p>
        </p:txBody>
      </p:sp>
    </p:spTree>
    <p:extLst>
      <p:ext uri="{BB962C8B-B14F-4D97-AF65-F5344CB8AC3E}">
        <p14:creationId xmlns:p14="http://schemas.microsoft.com/office/powerpoint/2010/main" val="380046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C66DD61-6844-E64D-352C-F967C0319B44}"/>
              </a:ext>
            </a:extLst>
          </p:cNvPr>
          <p:cNvGraphicFramePr>
            <a:graphicFrameLocks noGrp="1"/>
          </p:cNvGraphicFramePr>
          <p:nvPr>
            <p:extLst>
              <p:ext uri="{D42A27DB-BD31-4B8C-83A1-F6EECF244321}">
                <p14:modId xmlns:p14="http://schemas.microsoft.com/office/powerpoint/2010/main" val="2571825860"/>
              </p:ext>
            </p:extLst>
          </p:nvPr>
        </p:nvGraphicFramePr>
        <p:xfrm>
          <a:off x="104775" y="804567"/>
          <a:ext cx="10010775" cy="6231284"/>
        </p:xfrm>
        <a:graphic>
          <a:graphicData uri="http://schemas.openxmlformats.org/drawingml/2006/table">
            <a:tbl>
              <a:tblPr firstRow="1" bandRow="1">
                <a:tableStyleId>{00A15C55-8517-42AA-B614-E9B94910E393}</a:tableStyleId>
              </a:tblPr>
              <a:tblGrid>
                <a:gridCol w="2334755">
                  <a:extLst>
                    <a:ext uri="{9D8B030D-6E8A-4147-A177-3AD203B41FA5}">
                      <a16:colId xmlns:a16="http://schemas.microsoft.com/office/drawing/2014/main" val="269642442"/>
                    </a:ext>
                  </a:extLst>
                </a:gridCol>
                <a:gridCol w="2551570">
                  <a:extLst>
                    <a:ext uri="{9D8B030D-6E8A-4147-A177-3AD203B41FA5}">
                      <a16:colId xmlns:a16="http://schemas.microsoft.com/office/drawing/2014/main" val="3696365569"/>
                    </a:ext>
                  </a:extLst>
                </a:gridCol>
                <a:gridCol w="1798448">
                  <a:extLst>
                    <a:ext uri="{9D8B030D-6E8A-4147-A177-3AD203B41FA5}">
                      <a16:colId xmlns:a16="http://schemas.microsoft.com/office/drawing/2014/main" val="1639747838"/>
                    </a:ext>
                  </a:extLst>
                </a:gridCol>
                <a:gridCol w="3326002">
                  <a:extLst>
                    <a:ext uri="{9D8B030D-6E8A-4147-A177-3AD203B41FA5}">
                      <a16:colId xmlns:a16="http://schemas.microsoft.com/office/drawing/2014/main" val="4137109432"/>
                    </a:ext>
                  </a:extLst>
                </a:gridCol>
              </a:tblGrid>
              <a:tr h="1202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154827298"/>
                  </a:ext>
                </a:extLst>
              </a:tr>
              <a:tr h="4613224">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used transmission module is based on LoRa LPWAN technology.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low-cost and low-power sensors were selected.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five parameters: temperature, temperature-</a:t>
                      </a:r>
                      <a:r>
                        <a:rPr lang="en-US" sz="1800" b="0" i="0" u="none" strike="noStrike" kern="1200" baseline="0" dirty="0" err="1">
                          <a:solidFill>
                            <a:schemeClr val="dk1"/>
                          </a:solidFill>
                          <a:latin typeface="+mn-lt"/>
                          <a:ea typeface="+mn-ea"/>
                          <a:cs typeface="+mn-cs"/>
                        </a:rPr>
                        <a:t>humidity,soil</a:t>
                      </a:r>
                      <a:r>
                        <a:rPr lang="en-US" sz="1800" b="0" i="0" u="none" strike="noStrike" kern="1200" baseline="0" dirty="0">
                          <a:solidFill>
                            <a:schemeClr val="dk1"/>
                          </a:solidFill>
                          <a:latin typeface="+mn-lt"/>
                          <a:ea typeface="+mn-ea"/>
                          <a:cs typeface="+mn-cs"/>
                        </a:rPr>
                        <a:t> moisture, rain, and water level.</a:t>
                      </a:r>
                    </a:p>
                    <a:p>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gateway performs the core functions of data collection from the nodes via LoRa, and then sends data to the cloud, via the </a:t>
                      </a:r>
                      <a:r>
                        <a:rPr lang="en-US" sz="1800" b="0" i="0" u="none" strike="noStrike" kern="1200" baseline="0" dirty="0" err="1">
                          <a:solidFill>
                            <a:schemeClr val="dk1"/>
                          </a:solidFill>
                          <a:latin typeface="+mn-lt"/>
                          <a:ea typeface="+mn-ea"/>
                          <a:cs typeface="+mn-cs"/>
                        </a:rPr>
                        <a:t>WiFi</a:t>
                      </a:r>
                      <a:r>
                        <a:rPr lang="en-US" sz="1800" b="0" i="0" u="none" strike="noStrike" kern="1200" baseline="0" dirty="0">
                          <a:solidFill>
                            <a:schemeClr val="dk1"/>
                          </a:solidFill>
                          <a:latin typeface="+mn-lt"/>
                          <a:ea typeface="+mn-ea"/>
                          <a:cs typeface="+mn-cs"/>
                        </a:rPr>
                        <a:t> ESP82666 module, and to the mobile application.</a:t>
                      </a:r>
                    </a:p>
                    <a:p>
                      <a:pPr marL="285750" indent="-285750">
                        <a:buFont typeface="Arial" panose="020B0604020202020204" pitchFamily="34" charset="0"/>
                        <a:buChar char="•"/>
                      </a:pPr>
                      <a:r>
                        <a:rPr lang="en-US" sz="1800" b="0" i="0" u="none" strike="noStrike" kern="1200" baseline="0" dirty="0" err="1">
                          <a:solidFill>
                            <a:schemeClr val="dk1"/>
                          </a:solidFill>
                          <a:latin typeface="+mn-lt"/>
                          <a:ea typeface="+mn-ea"/>
                          <a:cs typeface="+mn-cs"/>
                        </a:rPr>
                        <a:t>Moreover,users</a:t>
                      </a:r>
                      <a:r>
                        <a:rPr lang="en-US" sz="1800" b="0" i="0" u="none" strike="noStrike" kern="1200" baseline="0" dirty="0">
                          <a:solidFill>
                            <a:schemeClr val="dk1"/>
                          </a:solidFill>
                          <a:latin typeface="+mn-lt"/>
                          <a:ea typeface="+mn-ea"/>
                          <a:cs typeface="+mn-cs"/>
                        </a:rPr>
                        <a:t> can also control the node throughout the gateway with the use of the mobile app.</a:t>
                      </a:r>
                      <a:endParaRPr lang="en-IN" b="0" dirty="0"/>
                    </a:p>
                    <a:p>
                      <a:pPr marL="342900" indent="-342900">
                        <a:buFont typeface="+mj-lt"/>
                        <a:buAutoNum type="arabicPeriod"/>
                      </a:pPr>
                      <a:endParaRPr lang="en-IN" b="0"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single-chip micro-controller-</a:t>
                      </a:r>
                      <a:r>
                        <a:rPr lang="en-IN" sz="1800" b="0" i="0" u="none" strike="noStrike" kern="1200" baseline="0" dirty="0">
                          <a:solidFill>
                            <a:schemeClr val="dk1"/>
                          </a:solidFill>
                          <a:latin typeface="+mn-lt"/>
                          <a:ea typeface="+mn-ea"/>
                          <a:cs typeface="+mn-cs"/>
                        </a:rPr>
                        <a:t>ATmega2560.</a:t>
                      </a:r>
                    </a:p>
                    <a:p>
                      <a:pPr marL="285750" indent="-285750">
                        <a:buFont typeface="Arial" panose="020B0604020202020204" pitchFamily="34" charset="0"/>
                        <a:buChar char="•"/>
                      </a:pPr>
                      <a:r>
                        <a:rPr lang="en-IN" sz="1800" b="0" i="0" u="none" strike="noStrike" kern="1200" baseline="0" dirty="0" err="1">
                          <a:solidFill>
                            <a:schemeClr val="dk1"/>
                          </a:solidFill>
                          <a:latin typeface="+mn-lt"/>
                          <a:ea typeface="+mn-ea"/>
                          <a:cs typeface="+mn-cs"/>
                        </a:rPr>
                        <a:t>WiFi</a:t>
                      </a:r>
                      <a:r>
                        <a:rPr lang="en-IN" sz="1800" b="0" i="0" u="none" strike="noStrike" kern="1200" baseline="0" dirty="0">
                          <a:solidFill>
                            <a:schemeClr val="dk1"/>
                          </a:solidFill>
                          <a:latin typeface="+mn-lt"/>
                          <a:ea typeface="+mn-ea"/>
                          <a:cs typeface="+mn-cs"/>
                        </a:rPr>
                        <a:t> ESP8266 module.</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E32 LoRa series module.</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pump temperature sensor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water level sensor.</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RF HC12</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LCD display</a:t>
                      </a:r>
                    </a:p>
                    <a:p>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use of inexpensive and highly efficient components</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 Increases agricultural productivity.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Saves energy, increases efficiency</a:t>
                      </a:r>
                      <a:r>
                        <a:rPr lang="en-IN" sz="1800" b="0" i="0" u="none" strike="noStrike" kern="1200" baseline="0" dirty="0">
                          <a:solidFill>
                            <a:schemeClr val="dk1"/>
                          </a:solidFill>
                          <a:latin typeface="+mn-lt"/>
                          <a:ea typeface="+mn-ea"/>
                          <a:cs typeface="+mn-cs"/>
                        </a:rPr>
                        <a:t>.</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Improves yields as well as quality.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The system can be used to manage two or more independent farms on the same mobile application.</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Control data are saved to the system memory to prevent loss in data.</a:t>
                      </a:r>
                      <a:endParaRPr lang="en-IN" dirty="0"/>
                    </a:p>
                  </a:txBody>
                  <a:tcPr/>
                </a:tc>
                <a:extLst>
                  <a:ext uri="{0D108BD9-81ED-4DB2-BD59-A6C34878D82A}">
                    <a16:rowId xmlns:a16="http://schemas.microsoft.com/office/drawing/2014/main" val="1584603225"/>
                  </a:ext>
                </a:extLst>
              </a:tr>
            </a:tbl>
          </a:graphicData>
        </a:graphic>
      </p:graphicFrame>
      <p:sp>
        <p:nvSpPr>
          <p:cNvPr id="7" name="TextBox 6">
            <a:extLst>
              <a:ext uri="{FF2B5EF4-FFF2-40B4-BE49-F238E27FC236}">
                <a16:creationId xmlns:a16="http://schemas.microsoft.com/office/drawing/2014/main" id="{462EAD43-946B-EEA4-C88F-01A15EAD0426}"/>
              </a:ext>
            </a:extLst>
          </p:cNvPr>
          <p:cNvSpPr txBox="1"/>
          <p:nvPr/>
        </p:nvSpPr>
        <p:spPr>
          <a:xfrm>
            <a:off x="285750" y="158234"/>
            <a:ext cx="11296650" cy="646331"/>
          </a:xfrm>
          <a:prstGeom prst="rect">
            <a:avLst/>
          </a:prstGeom>
          <a:noFill/>
        </p:spPr>
        <p:txBody>
          <a:bodyPr wrap="square">
            <a:spAutoFit/>
          </a:bodyPr>
          <a:lstStyle/>
          <a:p>
            <a:r>
              <a:rPr lang="en-US" b="1" dirty="0"/>
              <a:t>PAPER-</a:t>
            </a:r>
            <a:r>
              <a:rPr lang="en-US" dirty="0"/>
              <a:t>Smart Agriculture Using IoT Multi-Sensors: A Novel Watering Management System</a:t>
            </a:r>
          </a:p>
          <a:p>
            <a:r>
              <a:rPr lang="en-US" b="1" dirty="0"/>
              <a:t>AUTHOR-</a:t>
            </a:r>
            <a:r>
              <a:rPr lang="en-US" dirty="0"/>
              <a:t>Tran Anh Khoa 1,2 , Mai Minh Man 1,Tan-Y Nguyen 3,* , </a:t>
            </a:r>
            <a:r>
              <a:rPr lang="en-US" dirty="0" err="1"/>
              <a:t>VanDung</a:t>
            </a:r>
            <a:r>
              <a:rPr lang="en-US" dirty="0"/>
              <a:t> Nguyen 4 and Nguyen Hoang Nam 2</a:t>
            </a:r>
            <a:endParaRPr lang="en-IN" dirty="0"/>
          </a:p>
        </p:txBody>
      </p:sp>
      <p:graphicFrame>
        <p:nvGraphicFramePr>
          <p:cNvPr id="8" name="Table 7">
            <a:extLst>
              <a:ext uri="{FF2B5EF4-FFF2-40B4-BE49-F238E27FC236}">
                <a16:creationId xmlns:a16="http://schemas.microsoft.com/office/drawing/2014/main" id="{58B104E3-CA4E-22BD-861C-A65B6ED1E3E9}"/>
              </a:ext>
            </a:extLst>
          </p:cNvPr>
          <p:cNvGraphicFramePr>
            <a:graphicFrameLocks noGrp="1"/>
          </p:cNvGraphicFramePr>
          <p:nvPr>
            <p:extLst>
              <p:ext uri="{D42A27DB-BD31-4B8C-83A1-F6EECF244321}">
                <p14:modId xmlns:p14="http://schemas.microsoft.com/office/powerpoint/2010/main" val="1469412445"/>
              </p:ext>
            </p:extLst>
          </p:nvPr>
        </p:nvGraphicFramePr>
        <p:xfrm>
          <a:off x="10125075" y="804565"/>
          <a:ext cx="2214251" cy="6231284"/>
        </p:xfrm>
        <a:graphic>
          <a:graphicData uri="http://schemas.openxmlformats.org/drawingml/2006/table">
            <a:tbl>
              <a:tblPr firstRow="1" bandRow="1">
                <a:tableStyleId>{00A15C55-8517-42AA-B614-E9B94910E393}</a:tableStyleId>
              </a:tblPr>
              <a:tblGrid>
                <a:gridCol w="2214251">
                  <a:extLst>
                    <a:ext uri="{9D8B030D-6E8A-4147-A177-3AD203B41FA5}">
                      <a16:colId xmlns:a16="http://schemas.microsoft.com/office/drawing/2014/main" val="1903724783"/>
                    </a:ext>
                  </a:extLst>
                </a:gridCol>
              </a:tblGrid>
              <a:tr h="1162200">
                <a:tc>
                  <a:txBody>
                    <a:bodyPr/>
                    <a:lstStyle/>
                    <a:p>
                      <a:r>
                        <a:rPr lang="en-US" dirty="0">
                          <a:solidFill>
                            <a:schemeClr val="tx1"/>
                          </a:solidFill>
                        </a:rPr>
                        <a:t>Limitations</a:t>
                      </a:r>
                      <a:endParaRPr lang="en-IN" dirty="0">
                        <a:solidFill>
                          <a:schemeClr val="tx1"/>
                        </a:solidFill>
                      </a:endParaRPr>
                    </a:p>
                  </a:txBody>
                  <a:tcPr/>
                </a:tc>
                <a:extLst>
                  <a:ext uri="{0D108BD9-81ED-4DB2-BD59-A6C34878D82A}">
                    <a16:rowId xmlns:a16="http://schemas.microsoft.com/office/drawing/2014/main" val="3691582399"/>
                  </a:ext>
                </a:extLst>
              </a:tr>
              <a:tr h="5069084">
                <a:tc>
                  <a:txBody>
                    <a:bodyPr/>
                    <a:lstStyle/>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Requires challenging storage of</a:t>
                      </a:r>
                    </a:p>
                    <a:p>
                      <a:r>
                        <a:rPr lang="en-IN" sz="1800" b="0" i="0" u="none" strike="noStrike" kern="1200" baseline="0" dirty="0">
                          <a:solidFill>
                            <a:schemeClr val="dk1"/>
                          </a:solidFill>
                          <a:latin typeface="+mn-lt"/>
                          <a:ea typeface="+mn-ea"/>
                          <a:cs typeface="+mn-cs"/>
                        </a:rPr>
                        <a:t>      large amounts of          </a:t>
                      </a:r>
                    </a:p>
                    <a:p>
                      <a:r>
                        <a:rPr lang="en-IN" sz="1800" b="0" i="0" u="none" strike="noStrike" kern="1200" baseline="0" dirty="0">
                          <a:solidFill>
                            <a:schemeClr val="dk1"/>
                          </a:solidFill>
                          <a:latin typeface="+mn-lt"/>
                          <a:ea typeface="+mn-ea"/>
                          <a:cs typeface="+mn-cs"/>
                        </a:rPr>
                        <a:t>      data.</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ESP8266 module is a mid-range module without a high stability</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553628471"/>
                  </a:ext>
                </a:extLst>
              </a:tr>
            </a:tbl>
          </a:graphicData>
        </a:graphic>
      </p:graphicFrame>
    </p:spTree>
    <p:extLst>
      <p:ext uri="{BB962C8B-B14F-4D97-AF65-F5344CB8AC3E}">
        <p14:creationId xmlns:p14="http://schemas.microsoft.com/office/powerpoint/2010/main" val="289497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D21F3A-E2F5-3B23-5F5A-6C6BF6E76E00}"/>
              </a:ext>
            </a:extLst>
          </p:cNvPr>
          <p:cNvGraphicFramePr>
            <a:graphicFrameLocks noGrp="1"/>
          </p:cNvGraphicFramePr>
          <p:nvPr>
            <p:extLst>
              <p:ext uri="{D42A27DB-BD31-4B8C-83A1-F6EECF244321}">
                <p14:modId xmlns:p14="http://schemas.microsoft.com/office/powerpoint/2010/main" val="3717153609"/>
              </p:ext>
            </p:extLst>
          </p:nvPr>
        </p:nvGraphicFramePr>
        <p:xfrm>
          <a:off x="390524" y="942975"/>
          <a:ext cx="11382376" cy="5549900"/>
        </p:xfrm>
        <a:graphic>
          <a:graphicData uri="http://schemas.openxmlformats.org/drawingml/2006/table">
            <a:tbl>
              <a:tblPr firstRow="1" bandRow="1">
                <a:tableStyleId>{00A15C55-8517-42AA-B614-E9B94910E393}</a:tableStyleId>
              </a:tblPr>
              <a:tblGrid>
                <a:gridCol w="2667001">
                  <a:extLst>
                    <a:ext uri="{9D8B030D-6E8A-4147-A177-3AD203B41FA5}">
                      <a16:colId xmlns:a16="http://schemas.microsoft.com/office/drawing/2014/main" val="1853606092"/>
                    </a:ext>
                  </a:extLst>
                </a:gridCol>
                <a:gridCol w="3716478">
                  <a:extLst>
                    <a:ext uri="{9D8B030D-6E8A-4147-A177-3AD203B41FA5}">
                      <a16:colId xmlns:a16="http://schemas.microsoft.com/office/drawing/2014/main" val="1029444290"/>
                    </a:ext>
                  </a:extLst>
                </a:gridCol>
                <a:gridCol w="2239605">
                  <a:extLst>
                    <a:ext uri="{9D8B030D-6E8A-4147-A177-3AD203B41FA5}">
                      <a16:colId xmlns:a16="http://schemas.microsoft.com/office/drawing/2014/main" val="1015966463"/>
                    </a:ext>
                  </a:extLst>
                </a:gridCol>
                <a:gridCol w="2759292">
                  <a:extLst>
                    <a:ext uri="{9D8B030D-6E8A-4147-A177-3AD203B41FA5}">
                      <a16:colId xmlns:a16="http://schemas.microsoft.com/office/drawing/2014/main" val="3466166444"/>
                    </a:ext>
                  </a:extLst>
                </a:gridCol>
              </a:tblGrid>
              <a:tr h="1163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dirty="0">
                          <a:solidFill>
                            <a:schemeClr val="tx1"/>
                          </a:solidFill>
                        </a:rPr>
                        <a:t>Advantages</a:t>
                      </a:r>
                      <a:endParaRPr lang="en-IN" dirty="0">
                        <a:solidFill>
                          <a:schemeClr val="tx1"/>
                        </a:solidFill>
                      </a:endParaRPr>
                    </a:p>
                  </a:txBody>
                  <a:tcPr/>
                </a:tc>
                <a:extLst>
                  <a:ext uri="{0D108BD9-81ED-4DB2-BD59-A6C34878D82A}">
                    <a16:rowId xmlns:a16="http://schemas.microsoft.com/office/drawing/2014/main" val="1566576908"/>
                  </a:ext>
                </a:extLst>
              </a:tr>
              <a:tr h="4386211">
                <a:tc>
                  <a:txBody>
                    <a:bodyPr/>
                    <a:lstStyle/>
                    <a:p>
                      <a:pPr marL="285750" indent="-285750">
                        <a:buFont typeface="Arial" panose="020B0604020202020204" pitchFamily="34" charset="0"/>
                        <a:buChar char="•"/>
                      </a:pPr>
                      <a:r>
                        <a:rPr lang="en-US" dirty="0"/>
                        <a:t>In this project, the user has to feed the data about the land area and the type of crop planted in the app.</a:t>
                      </a:r>
                    </a:p>
                    <a:p>
                      <a:pPr marL="285750" indent="-285750">
                        <a:buFont typeface="Arial" panose="020B0604020202020204" pitchFamily="34" charset="0"/>
                        <a:buChar char="•"/>
                      </a:pPr>
                      <a:r>
                        <a:rPr lang="en-US" dirty="0"/>
                        <a:t> With the given data we can calculate the amount of </a:t>
                      </a:r>
                      <a:r>
                        <a:rPr lang="en-US" dirty="0" err="1"/>
                        <a:t>water,fertilizers</a:t>
                      </a:r>
                      <a:r>
                        <a:rPr lang="en-US" dirty="0"/>
                        <a:t>, pesticides needed for the given land area.</a:t>
                      </a:r>
                      <a:endParaRPr lang="en-IN" dirty="0"/>
                    </a:p>
                  </a:txBody>
                  <a:tcPr/>
                </a:tc>
                <a:tc>
                  <a:txBody>
                    <a:bodyPr/>
                    <a:lstStyle/>
                    <a:p>
                      <a:pPr marL="285750" indent="-285750">
                        <a:buFont typeface="Arial" panose="020B0604020202020204" pitchFamily="34" charset="0"/>
                        <a:buChar char="•"/>
                      </a:pPr>
                      <a:r>
                        <a:rPr lang="en-US" b="0" dirty="0"/>
                        <a:t>The Wi-Fi module is used to collect the data and transmit it </a:t>
                      </a:r>
                      <a:r>
                        <a:rPr lang="en-US" b="0" dirty="0" err="1"/>
                        <a:t>tothe</a:t>
                      </a:r>
                      <a:r>
                        <a:rPr lang="en-US" b="0" dirty="0"/>
                        <a:t> SMART AGRI APP. </a:t>
                      </a:r>
                    </a:p>
                    <a:p>
                      <a:pPr marL="285750" indent="-285750">
                        <a:buFont typeface="Arial" panose="020B0604020202020204" pitchFamily="34" charset="0"/>
                        <a:buChar char="•"/>
                      </a:pPr>
                      <a:r>
                        <a:rPr lang="en-US" b="0" dirty="0"/>
                        <a:t>The App provides the information about the soil fertility, humidity, water overflow, field animals. </a:t>
                      </a:r>
                    </a:p>
                    <a:p>
                      <a:pPr marL="285750" indent="-285750">
                        <a:buFont typeface="Arial" panose="020B0604020202020204" pitchFamily="34" charset="0"/>
                        <a:buChar char="•"/>
                      </a:pPr>
                      <a:r>
                        <a:rPr lang="en-US" b="0" dirty="0"/>
                        <a:t>Using the water level sensor the water level in the tank can be calculated and based on the data from humidity and moisture sensor the land can be irrigated automatically and can detect the overflow in the water tank.</a:t>
                      </a:r>
                      <a:endParaRPr lang="en-IN" b="0" dirty="0"/>
                    </a:p>
                  </a:txBody>
                  <a:tcPr/>
                </a:tc>
                <a:tc>
                  <a:txBody>
                    <a:bodyPr/>
                    <a:lstStyle/>
                    <a:p>
                      <a:pPr marL="285750" indent="-285750">
                        <a:buFont typeface="Arial" panose="020B0604020202020204" pitchFamily="34" charset="0"/>
                        <a:buChar char="•"/>
                      </a:pPr>
                      <a:r>
                        <a:rPr lang="en-IN" dirty="0"/>
                        <a:t>Arduino Uno-ATmega328</a:t>
                      </a:r>
                    </a:p>
                    <a:p>
                      <a:pPr marL="285750" indent="-285750">
                        <a:buFont typeface="Arial" panose="020B0604020202020204" pitchFamily="34" charset="0"/>
                        <a:buChar char="•"/>
                      </a:pPr>
                      <a:r>
                        <a:rPr lang="en-IN" dirty="0"/>
                        <a:t>Soil Moisture Sensor</a:t>
                      </a:r>
                    </a:p>
                    <a:p>
                      <a:pPr marL="285750" indent="-285750">
                        <a:buFont typeface="Arial" panose="020B0604020202020204" pitchFamily="34" charset="0"/>
                        <a:buChar char="•"/>
                      </a:pPr>
                      <a:r>
                        <a:rPr lang="en-IN" dirty="0"/>
                        <a:t>Infrared Sensor</a:t>
                      </a:r>
                    </a:p>
                    <a:p>
                      <a:pPr marL="285750" indent="-285750">
                        <a:buFont typeface="Arial" panose="020B0604020202020204" pitchFamily="34" charset="0"/>
                        <a:buChar char="•"/>
                      </a:pPr>
                      <a:r>
                        <a:rPr lang="en-IN" dirty="0"/>
                        <a:t>Humidity Sensor-DHT11</a:t>
                      </a:r>
                    </a:p>
                    <a:p>
                      <a:pPr marL="285750" indent="-285750">
                        <a:buFont typeface="Arial" panose="020B0604020202020204" pitchFamily="34" charset="0"/>
                        <a:buChar char="•"/>
                      </a:pPr>
                      <a:r>
                        <a:rPr lang="en-IN" dirty="0"/>
                        <a:t>Servo Motor</a:t>
                      </a:r>
                    </a:p>
                    <a:p>
                      <a:pPr marL="285750" indent="-285750">
                        <a:buFont typeface="Arial" panose="020B0604020202020204" pitchFamily="34" charset="0"/>
                        <a:buChar char="•"/>
                      </a:pPr>
                      <a:r>
                        <a:rPr lang="en-IN" dirty="0"/>
                        <a:t>Voltage Regulator-(SMPS)</a:t>
                      </a:r>
                    </a:p>
                    <a:p>
                      <a:pPr marL="285750" indent="-285750">
                        <a:buFont typeface="Arial" panose="020B0604020202020204" pitchFamily="34" charset="0"/>
                        <a:buChar char="•"/>
                      </a:pPr>
                      <a:r>
                        <a:rPr lang="en-IN" dirty="0"/>
                        <a:t>Gsm</a:t>
                      </a:r>
                    </a:p>
                    <a:p>
                      <a:pPr marL="285750" indent="-285750">
                        <a:buFont typeface="Arial" panose="020B0604020202020204" pitchFamily="34" charset="0"/>
                        <a:buChar char="•"/>
                      </a:pPr>
                      <a:r>
                        <a:rPr lang="en-IN" dirty="0"/>
                        <a:t>Motor Driver-L293D</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a:t>cheap and cost efficient design.</a:t>
                      </a:r>
                    </a:p>
                    <a:p>
                      <a:pPr marL="285750" indent="-285750">
                        <a:buFont typeface="Arial" panose="020B0604020202020204" pitchFamily="34" charset="0"/>
                        <a:buChar char="•"/>
                      </a:pPr>
                      <a:r>
                        <a:rPr lang="en-IN" dirty="0"/>
                        <a:t>remotely perform jobs.</a:t>
                      </a:r>
                    </a:p>
                    <a:p>
                      <a:pPr marL="285750" indent="-285750">
                        <a:buFont typeface="Arial" panose="020B0604020202020204" pitchFamily="34" charset="0"/>
                        <a:buChar char="•"/>
                      </a:pPr>
                      <a:r>
                        <a:rPr lang="en-US" dirty="0"/>
                        <a:t>increase the productivity as well as improve the quality.</a:t>
                      </a:r>
                      <a:endParaRPr lang="en-IN" dirty="0"/>
                    </a:p>
                  </a:txBody>
                  <a:tcPr/>
                </a:tc>
                <a:extLst>
                  <a:ext uri="{0D108BD9-81ED-4DB2-BD59-A6C34878D82A}">
                    <a16:rowId xmlns:a16="http://schemas.microsoft.com/office/drawing/2014/main" val="1142457902"/>
                  </a:ext>
                </a:extLst>
              </a:tr>
            </a:tbl>
          </a:graphicData>
        </a:graphic>
      </p:graphicFrame>
      <p:sp>
        <p:nvSpPr>
          <p:cNvPr id="7" name="TextBox 6">
            <a:extLst>
              <a:ext uri="{FF2B5EF4-FFF2-40B4-BE49-F238E27FC236}">
                <a16:creationId xmlns:a16="http://schemas.microsoft.com/office/drawing/2014/main" id="{AC04B376-3F8F-242A-7ECE-4EF3E6BEC972}"/>
              </a:ext>
            </a:extLst>
          </p:cNvPr>
          <p:cNvSpPr txBox="1"/>
          <p:nvPr/>
        </p:nvSpPr>
        <p:spPr>
          <a:xfrm>
            <a:off x="390524" y="162610"/>
            <a:ext cx="11058525" cy="646331"/>
          </a:xfrm>
          <a:prstGeom prst="rect">
            <a:avLst/>
          </a:prstGeom>
          <a:noFill/>
        </p:spPr>
        <p:txBody>
          <a:bodyPr wrap="square">
            <a:spAutoFit/>
          </a:bodyPr>
          <a:lstStyle/>
          <a:p>
            <a:r>
              <a:rPr lang="en-US" b="1" dirty="0"/>
              <a:t>PAPER-</a:t>
            </a:r>
            <a:r>
              <a:rPr lang="en-US" dirty="0"/>
              <a:t>SMART AGRICULTURE USING IoT</a:t>
            </a:r>
          </a:p>
          <a:p>
            <a:r>
              <a:rPr lang="en-US" b="1" dirty="0"/>
              <a:t>AUTHOR-</a:t>
            </a:r>
            <a:r>
              <a:rPr lang="en-US" dirty="0"/>
              <a:t>Jayakumar R, Karthikeyan S N, Naveen Perumal M, </a:t>
            </a:r>
            <a:r>
              <a:rPr lang="en-US" dirty="0" err="1"/>
              <a:t>Methini</a:t>
            </a:r>
            <a:r>
              <a:rPr lang="en-US" dirty="0"/>
              <a:t> M</a:t>
            </a:r>
            <a:endParaRPr lang="en-IN" dirty="0"/>
          </a:p>
        </p:txBody>
      </p:sp>
    </p:spTree>
    <p:extLst>
      <p:ext uri="{BB962C8B-B14F-4D97-AF65-F5344CB8AC3E}">
        <p14:creationId xmlns:p14="http://schemas.microsoft.com/office/powerpoint/2010/main" val="44420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842043-1F56-0179-578E-38EA1E2DD995}"/>
              </a:ext>
            </a:extLst>
          </p:cNvPr>
          <p:cNvGraphicFramePr>
            <a:graphicFrameLocks noGrp="1"/>
          </p:cNvGraphicFramePr>
          <p:nvPr>
            <p:ph idx="1"/>
            <p:extLst>
              <p:ext uri="{D42A27DB-BD31-4B8C-83A1-F6EECF244321}">
                <p14:modId xmlns:p14="http://schemas.microsoft.com/office/powerpoint/2010/main" val="4251715398"/>
              </p:ext>
            </p:extLst>
          </p:nvPr>
        </p:nvGraphicFramePr>
        <p:xfrm>
          <a:off x="304801" y="1027906"/>
          <a:ext cx="11277601" cy="5866289"/>
        </p:xfrm>
        <a:graphic>
          <a:graphicData uri="http://schemas.openxmlformats.org/drawingml/2006/table">
            <a:tbl>
              <a:tblPr firstRow="1" bandRow="1">
                <a:tableStyleId>{00A15C55-8517-42AA-B614-E9B94910E393}</a:tableStyleId>
              </a:tblPr>
              <a:tblGrid>
                <a:gridCol w="2630210">
                  <a:extLst>
                    <a:ext uri="{9D8B030D-6E8A-4147-A177-3AD203B41FA5}">
                      <a16:colId xmlns:a16="http://schemas.microsoft.com/office/drawing/2014/main" val="3944448498"/>
                    </a:ext>
                  </a:extLst>
                </a:gridCol>
                <a:gridCol w="2874461">
                  <a:extLst>
                    <a:ext uri="{9D8B030D-6E8A-4147-A177-3AD203B41FA5}">
                      <a16:colId xmlns:a16="http://schemas.microsoft.com/office/drawing/2014/main" val="1654826849"/>
                    </a:ext>
                  </a:extLst>
                </a:gridCol>
                <a:gridCol w="2558673">
                  <a:extLst>
                    <a:ext uri="{9D8B030D-6E8A-4147-A177-3AD203B41FA5}">
                      <a16:colId xmlns:a16="http://schemas.microsoft.com/office/drawing/2014/main" val="270287260"/>
                    </a:ext>
                  </a:extLst>
                </a:gridCol>
                <a:gridCol w="3214257">
                  <a:extLst>
                    <a:ext uri="{9D8B030D-6E8A-4147-A177-3AD203B41FA5}">
                      <a16:colId xmlns:a16="http://schemas.microsoft.com/office/drawing/2014/main" val="1441305711"/>
                    </a:ext>
                  </a:extLst>
                </a:gridCol>
              </a:tblGrid>
              <a:tr h="9520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2564600016"/>
                  </a:ext>
                </a:extLst>
              </a:tr>
              <a:tr h="4914284">
                <a:tc>
                  <a:txBody>
                    <a:bodyPr/>
                    <a:lstStyle/>
                    <a:p>
                      <a:r>
                        <a:rPr lang="en-US" dirty="0"/>
                        <a:t>The product will assist farmers by getting live from the farmland to take necessary steps to enable them to do smart farmers by getting live data from the farmland to take necessary steps to enable them to do smart farming by also increasing their crop yields and saving resources (water, fertilizers).</a:t>
                      </a: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a:t>This device monitors the farm based upon the readings of different kind of </a:t>
                      </a:r>
                      <a:r>
                        <a:rPr lang="en-US" dirty="0" err="1"/>
                        <a:t>sensors,it</a:t>
                      </a:r>
                      <a:r>
                        <a:rPr lang="en-US" baseline="0" dirty="0"/>
                        <a:t> </a:t>
                      </a:r>
                      <a:r>
                        <a:rPr lang="en-US" dirty="0"/>
                        <a:t>gives messages to the farmer about the present conditions so that the farmer can take quick action. </a:t>
                      </a:r>
                    </a:p>
                    <a:p>
                      <a:pPr marL="285750" indent="-285750">
                        <a:buFont typeface="Arial" panose="020B0604020202020204" pitchFamily="34" charset="0"/>
                        <a:buChar char="•"/>
                      </a:pPr>
                      <a:r>
                        <a:rPr lang="en-US" dirty="0"/>
                        <a:t>It is an </a:t>
                      </a:r>
                      <a:r>
                        <a:rPr lang="en-US" dirty="0" err="1"/>
                        <a:t>IoT</a:t>
                      </a:r>
                      <a:r>
                        <a:rPr lang="en-US" dirty="0"/>
                        <a:t> device with the concept of “Plug and Sense”. </a:t>
                      </a:r>
                    </a:p>
                    <a:p>
                      <a:pPr marL="285750" indent="-285750">
                        <a:buFont typeface="Arial" panose="020B0604020202020204" pitchFamily="34" charset="0"/>
                        <a:buChar char="•"/>
                      </a:pPr>
                      <a:r>
                        <a:rPr lang="en-US" dirty="0"/>
                        <a:t>Live data for different parameters can be seen on Laptop and Smart Phones. </a:t>
                      </a:r>
                      <a:endParaRPr lang="en-IN" b="0" dirty="0"/>
                    </a:p>
                  </a:txBody>
                  <a:tcPr/>
                </a:tc>
                <a:tc>
                  <a:txBody>
                    <a:bodyPr/>
                    <a:lstStyle/>
                    <a:p>
                      <a:pPr marL="285750" indent="-285750">
                        <a:buFont typeface="Arial" panose="020B0604020202020204" pitchFamily="34" charset="0"/>
                        <a:buChar char="•"/>
                      </a:pPr>
                      <a:r>
                        <a:rPr lang="en-US" dirty="0"/>
                        <a:t>ESP32s Node MCU </a:t>
                      </a:r>
                    </a:p>
                    <a:p>
                      <a:pPr marL="285750" indent="-285750">
                        <a:buFont typeface="Arial" panose="020B0604020202020204" pitchFamily="34" charset="0"/>
                        <a:buChar char="•"/>
                      </a:pPr>
                      <a:r>
                        <a:rPr lang="en-US" dirty="0"/>
                        <a:t>Breadboard </a:t>
                      </a:r>
                    </a:p>
                    <a:p>
                      <a:pPr marL="285750" indent="-285750">
                        <a:buFont typeface="Arial" panose="020B0604020202020204" pitchFamily="34" charset="0"/>
                        <a:buChar char="•"/>
                      </a:pPr>
                      <a:r>
                        <a:rPr lang="en-US" dirty="0"/>
                        <a:t>DHT11 Temperature and Humidity Sensor </a:t>
                      </a:r>
                    </a:p>
                    <a:p>
                      <a:pPr marL="285750" indent="-285750">
                        <a:buFont typeface="Arial" panose="020B0604020202020204" pitchFamily="34" charset="0"/>
                        <a:buChar char="•"/>
                      </a:pPr>
                      <a:r>
                        <a:rPr lang="en-US" dirty="0"/>
                        <a:t>Soil Moisture Sensor</a:t>
                      </a:r>
                    </a:p>
                    <a:p>
                      <a:pPr marL="285750" indent="-285750">
                        <a:buFont typeface="Arial" panose="020B0604020202020204" pitchFamily="34" charset="0"/>
                        <a:buChar char="•"/>
                      </a:pPr>
                      <a:r>
                        <a:rPr lang="en-US" dirty="0"/>
                        <a:t>SI1145 sensor for UV/ IR and visible light index</a:t>
                      </a:r>
                    </a:p>
                    <a:p>
                      <a:pPr marL="285750" indent="-285750">
                        <a:buFont typeface="Arial" panose="020B0604020202020204" pitchFamily="34" charset="0"/>
                        <a:buChar char="•"/>
                      </a:pPr>
                      <a:r>
                        <a:rPr lang="en-US" dirty="0"/>
                        <a:t>LEDs </a:t>
                      </a:r>
                    </a:p>
                    <a:p>
                      <a:pPr marL="285750" indent="-285750">
                        <a:buFont typeface="Arial" panose="020B0604020202020204" pitchFamily="34" charset="0"/>
                        <a:buChar char="•"/>
                      </a:pPr>
                      <a:r>
                        <a:rPr lang="en-US" dirty="0"/>
                        <a:t>KY-006 passive buzzer </a:t>
                      </a:r>
                    </a:p>
                    <a:p>
                      <a:pPr marL="285750" indent="-285750">
                        <a:buFont typeface="Arial" panose="020B0604020202020204" pitchFamily="34" charset="0"/>
                        <a:buChar char="•"/>
                      </a:pPr>
                      <a:r>
                        <a:rPr lang="en-US" dirty="0"/>
                        <a:t> Power Supply-Power Bank</a:t>
                      </a:r>
                      <a:endParaRPr lang="en-IN" dirty="0"/>
                    </a:p>
                  </a:txBody>
                  <a:tcPr/>
                </a:tc>
                <a:tc>
                  <a:txBody>
                    <a:bodyPr/>
                    <a:lstStyle/>
                    <a:p>
                      <a:pPr marL="285750" indent="-285750">
                        <a:buFont typeface="Arial" panose="020B0604020202020204" pitchFamily="34" charset="0"/>
                        <a:buChar char="•"/>
                      </a:pPr>
                      <a:r>
                        <a:rPr lang="en-US" dirty="0"/>
                        <a:t>The hardware and materials used to develop</a:t>
                      </a:r>
                      <a:r>
                        <a:rPr lang="en-US" baseline="0" dirty="0"/>
                        <a:t> this</a:t>
                      </a:r>
                      <a:r>
                        <a:rPr lang="en-US" dirty="0"/>
                        <a:t> prototype allowed us to make an efficient and accurate, as well as cheap product for farmers.</a:t>
                      </a:r>
                    </a:p>
                    <a:p>
                      <a:pPr marL="285750" indent="-285750">
                        <a:buFont typeface="Arial" panose="020B0604020202020204" pitchFamily="34" charset="0"/>
                        <a:buChar char="•"/>
                      </a:pPr>
                      <a:r>
                        <a:rPr lang="en-US" dirty="0"/>
                        <a:t>This</a:t>
                      </a:r>
                      <a:r>
                        <a:rPr lang="en-US" baseline="0" dirty="0"/>
                        <a:t> is </a:t>
                      </a:r>
                      <a:r>
                        <a:rPr lang="en-US" dirty="0"/>
                        <a:t>economical and easily installable for farmers as well. </a:t>
                      </a:r>
                    </a:p>
                    <a:p>
                      <a:pPr marL="285750" indent="-285750">
                        <a:buFont typeface="Arial" panose="020B0604020202020204" pitchFamily="34" charset="0"/>
                        <a:buChar char="•"/>
                      </a:pPr>
                      <a:r>
                        <a:rPr lang="en-US" dirty="0"/>
                        <a:t>This porotype will definitely help farmers in small farmland to effectively monitor their crops with the user-friendly app and other alert means.</a:t>
                      </a:r>
                      <a:endParaRPr lang="en-IN" dirty="0"/>
                    </a:p>
                  </a:txBody>
                  <a:tcPr/>
                </a:tc>
                <a:extLst>
                  <a:ext uri="{0D108BD9-81ED-4DB2-BD59-A6C34878D82A}">
                    <a16:rowId xmlns:a16="http://schemas.microsoft.com/office/drawing/2014/main" val="4181115206"/>
                  </a:ext>
                </a:extLst>
              </a:tr>
            </a:tbl>
          </a:graphicData>
        </a:graphic>
      </p:graphicFrame>
      <p:sp>
        <p:nvSpPr>
          <p:cNvPr id="6" name="TextBox 5">
            <a:extLst>
              <a:ext uri="{FF2B5EF4-FFF2-40B4-BE49-F238E27FC236}">
                <a16:creationId xmlns:a16="http://schemas.microsoft.com/office/drawing/2014/main" id="{48D6265E-07F9-0661-74B5-486B2A788262}"/>
              </a:ext>
            </a:extLst>
          </p:cNvPr>
          <p:cNvSpPr txBox="1"/>
          <p:nvPr/>
        </p:nvSpPr>
        <p:spPr>
          <a:xfrm>
            <a:off x="304801" y="162610"/>
            <a:ext cx="8756072" cy="646331"/>
          </a:xfrm>
          <a:prstGeom prst="rect">
            <a:avLst/>
          </a:prstGeom>
          <a:noFill/>
        </p:spPr>
        <p:txBody>
          <a:bodyPr wrap="square">
            <a:spAutoFit/>
          </a:bodyPr>
          <a:lstStyle/>
          <a:p>
            <a:r>
              <a:rPr lang="en-US" b="1" dirty="0"/>
              <a:t>PAPER-</a:t>
            </a:r>
            <a:r>
              <a:rPr lang="en-US" dirty="0"/>
              <a:t>Smart Farming using </a:t>
            </a:r>
            <a:r>
              <a:rPr lang="en-US" dirty="0" err="1"/>
              <a:t>IoT</a:t>
            </a:r>
            <a:r>
              <a:rPr lang="en-US" dirty="0"/>
              <a:t>, a solution for optimally monitoring farming conditions </a:t>
            </a:r>
          </a:p>
          <a:p>
            <a:r>
              <a:rPr lang="en-US" b="1" dirty="0"/>
              <a:t>AUTHOR-</a:t>
            </a:r>
            <a:r>
              <a:rPr lang="en-US" dirty="0"/>
              <a:t> </a:t>
            </a:r>
            <a:r>
              <a:rPr lang="en-US" dirty="0" err="1"/>
              <a:t>Jash</a:t>
            </a:r>
            <a:r>
              <a:rPr lang="en-US" dirty="0"/>
              <a:t> </a:t>
            </a:r>
            <a:r>
              <a:rPr lang="en-US" dirty="0" err="1"/>
              <a:t>Doshi</a:t>
            </a:r>
            <a:r>
              <a:rPr lang="en-US" dirty="0"/>
              <a:t>, </a:t>
            </a:r>
            <a:r>
              <a:rPr lang="en-US" dirty="0" err="1"/>
              <a:t>Tirthkumar</a:t>
            </a:r>
            <a:r>
              <a:rPr lang="en-US" dirty="0"/>
              <a:t> Patel, Santosh </a:t>
            </a:r>
            <a:r>
              <a:rPr lang="en-US" dirty="0" err="1"/>
              <a:t>kumar</a:t>
            </a:r>
            <a:r>
              <a:rPr lang="en-US" dirty="0"/>
              <a:t> Bharti</a:t>
            </a:r>
            <a:endParaRPr lang="en-IN" dirty="0"/>
          </a:p>
        </p:txBody>
      </p:sp>
    </p:spTree>
    <p:extLst>
      <p:ext uri="{BB962C8B-B14F-4D97-AF65-F5344CB8AC3E}">
        <p14:creationId xmlns:p14="http://schemas.microsoft.com/office/powerpoint/2010/main" val="204126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98156B-67E3-506C-E3AC-088622CA13C5}"/>
              </a:ext>
            </a:extLst>
          </p:cNvPr>
          <p:cNvGraphicFramePr>
            <a:graphicFrameLocks noGrp="1"/>
          </p:cNvGraphicFramePr>
          <p:nvPr>
            <p:ph idx="1"/>
            <p:extLst>
              <p:ext uri="{D42A27DB-BD31-4B8C-83A1-F6EECF244321}">
                <p14:modId xmlns:p14="http://schemas.microsoft.com/office/powerpoint/2010/main" val="1710892510"/>
              </p:ext>
            </p:extLst>
          </p:nvPr>
        </p:nvGraphicFramePr>
        <p:xfrm>
          <a:off x="457199" y="1133475"/>
          <a:ext cx="11277601" cy="5820911"/>
        </p:xfrm>
        <a:graphic>
          <a:graphicData uri="http://schemas.openxmlformats.org/drawingml/2006/table">
            <a:tbl>
              <a:tblPr firstRow="1" bandRow="1">
                <a:tableStyleId>{00A15C55-8517-42AA-B614-E9B94910E393}</a:tableStyleId>
              </a:tblPr>
              <a:tblGrid>
                <a:gridCol w="2239819">
                  <a:extLst>
                    <a:ext uri="{9D8B030D-6E8A-4147-A177-3AD203B41FA5}">
                      <a16:colId xmlns:a16="http://schemas.microsoft.com/office/drawing/2014/main" val="1386259556"/>
                    </a:ext>
                  </a:extLst>
                </a:gridCol>
                <a:gridCol w="3398982">
                  <a:extLst>
                    <a:ext uri="{9D8B030D-6E8A-4147-A177-3AD203B41FA5}">
                      <a16:colId xmlns:a16="http://schemas.microsoft.com/office/drawing/2014/main" val="123908252"/>
                    </a:ext>
                  </a:extLst>
                </a:gridCol>
                <a:gridCol w="1995055">
                  <a:extLst>
                    <a:ext uri="{9D8B030D-6E8A-4147-A177-3AD203B41FA5}">
                      <a16:colId xmlns:a16="http://schemas.microsoft.com/office/drawing/2014/main" val="3593912122"/>
                    </a:ext>
                  </a:extLst>
                </a:gridCol>
                <a:gridCol w="3643745">
                  <a:extLst>
                    <a:ext uri="{9D8B030D-6E8A-4147-A177-3AD203B41FA5}">
                      <a16:colId xmlns:a16="http://schemas.microsoft.com/office/drawing/2014/main" val="2847372779"/>
                    </a:ext>
                  </a:extLst>
                </a:gridCol>
              </a:tblGrid>
              <a:tr h="1066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285397732"/>
                  </a:ext>
                </a:extLst>
              </a:tr>
              <a:tr h="4658494">
                <a:tc>
                  <a:txBody>
                    <a:bodyPr/>
                    <a:lstStyle/>
                    <a:p>
                      <a:pPr marL="285750" indent="-285750">
                        <a:buFont typeface="Arial" panose="020B0604020202020204" pitchFamily="34" charset="0"/>
                        <a:buChar char="•"/>
                      </a:pPr>
                      <a:r>
                        <a:rPr lang="en-US" dirty="0"/>
                        <a:t>The ultimate agenda of this paper is to automate the process of watering to plants.</a:t>
                      </a:r>
                    </a:p>
                    <a:p>
                      <a:pPr marL="285750" indent="-285750">
                        <a:buFont typeface="Arial" panose="020B0604020202020204" pitchFamily="34" charset="0"/>
                        <a:buChar char="•"/>
                      </a:pPr>
                      <a:r>
                        <a:rPr lang="en-US" dirty="0"/>
                        <a:t>This work helps us to know the values of various parameters such as humidity, moisture and temperature of plants and water them accordingly. </a:t>
                      </a: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endParaRPr lang="en-IN" dirty="0"/>
                    </a:p>
                  </a:txBody>
                  <a:tcPr/>
                </a:tc>
                <a:tc>
                  <a:txBody>
                    <a:bodyPr/>
                    <a:lstStyle/>
                    <a:p>
                      <a:pPr marL="285750" indent="-285750">
                        <a:buFont typeface="Arial" panose="020B0604020202020204" pitchFamily="34" charset="0"/>
                        <a:buChar char="•"/>
                      </a:pPr>
                      <a:r>
                        <a:rPr lang="en-US" dirty="0"/>
                        <a:t>In this</a:t>
                      </a:r>
                      <a:r>
                        <a:rPr lang="en-US" baseline="0" dirty="0"/>
                        <a:t> </a:t>
                      </a:r>
                      <a:r>
                        <a:rPr lang="en-US" dirty="0"/>
                        <a:t>system, the watering process is automated which reduces manual work.</a:t>
                      </a:r>
                    </a:p>
                    <a:p>
                      <a:pPr marL="285750" indent="-285750">
                        <a:buFont typeface="Arial" panose="020B0604020202020204" pitchFamily="34" charset="0"/>
                        <a:buChar char="•"/>
                      </a:pPr>
                      <a:r>
                        <a:rPr lang="en-US" dirty="0"/>
                        <a:t> Various parameters such as temperature, moisture and humidity are sensed with the help of different sensors.</a:t>
                      </a:r>
                    </a:p>
                    <a:p>
                      <a:pPr marL="285750" indent="-285750">
                        <a:buFont typeface="Arial" panose="020B0604020202020204" pitchFamily="34" charset="0"/>
                        <a:buChar char="•"/>
                      </a:pPr>
                      <a:r>
                        <a:rPr lang="en-US" dirty="0"/>
                        <a:t> When there is a decrease in any of the sensed values, it sends a signal to relay which in turn switch on the motor to water the plants automatically.</a:t>
                      </a:r>
                    </a:p>
                    <a:p>
                      <a:pPr marL="285750" indent="-285750">
                        <a:buFont typeface="Arial" panose="020B0604020202020204" pitchFamily="34" charset="0"/>
                        <a:buChar char="•"/>
                      </a:pPr>
                      <a:r>
                        <a:rPr lang="en-US" dirty="0"/>
                        <a:t> Farmers can also view the exact field condition with the help of their smart phones through an app. </a:t>
                      </a:r>
                      <a:endParaRPr lang="en-IN" b="0" dirty="0"/>
                    </a:p>
                  </a:txBody>
                  <a:tcPr/>
                </a:tc>
                <a:tc>
                  <a:txBody>
                    <a:bodyPr/>
                    <a:lstStyle/>
                    <a:p>
                      <a:pPr marL="285750" indent="-285750">
                        <a:buFont typeface="Arial" panose="020B0604020202020204" pitchFamily="34" charset="0"/>
                        <a:buChar char="•"/>
                      </a:pPr>
                      <a:r>
                        <a:rPr lang="en-US" dirty="0"/>
                        <a:t>Arduino board</a:t>
                      </a:r>
                    </a:p>
                    <a:p>
                      <a:pPr marL="285750" indent="-285750">
                        <a:buFont typeface="Arial" panose="020B0604020202020204" pitchFamily="34" charset="0"/>
                        <a:buChar char="•"/>
                      </a:pPr>
                      <a:r>
                        <a:rPr lang="en-US" dirty="0"/>
                        <a:t>Voltage regulator</a:t>
                      </a:r>
                    </a:p>
                    <a:p>
                      <a:pPr marL="285750" indent="-285750">
                        <a:buFont typeface="Arial" panose="020B0604020202020204" pitchFamily="34" charset="0"/>
                        <a:buChar char="•"/>
                      </a:pPr>
                      <a:r>
                        <a:rPr lang="en-US" dirty="0"/>
                        <a:t>relay </a:t>
                      </a:r>
                    </a:p>
                    <a:p>
                      <a:pPr marL="285750" indent="-285750">
                        <a:buFont typeface="Arial" panose="020B0604020202020204" pitchFamily="34" charset="0"/>
                        <a:buChar char="•"/>
                      </a:pPr>
                      <a:r>
                        <a:rPr lang="en-US" dirty="0"/>
                        <a:t>WIFI module</a:t>
                      </a:r>
                    </a:p>
                    <a:p>
                      <a:pPr marL="285750" indent="-285750">
                        <a:buFont typeface="Arial" panose="020B0604020202020204" pitchFamily="34" charset="0"/>
                        <a:buChar char="•"/>
                      </a:pPr>
                      <a:r>
                        <a:rPr lang="en-US" dirty="0"/>
                        <a:t>LCD</a:t>
                      </a:r>
                    </a:p>
                    <a:p>
                      <a:pPr marL="285750" indent="-285750">
                        <a:buFont typeface="Arial" panose="020B0604020202020204" pitchFamily="34" charset="0"/>
                        <a:buChar char="•"/>
                      </a:pPr>
                      <a:r>
                        <a:rPr lang="en-US" dirty="0"/>
                        <a:t>Soil moisture sensor</a:t>
                      </a:r>
                    </a:p>
                    <a:p>
                      <a:pPr marL="285750" indent="-285750">
                        <a:buFont typeface="Arial" panose="020B0604020202020204" pitchFamily="34" charset="0"/>
                        <a:buChar char="•"/>
                      </a:pPr>
                      <a:r>
                        <a:rPr lang="en-US" dirty="0"/>
                        <a:t>Humidity sensor</a:t>
                      </a:r>
                    </a:p>
                    <a:p>
                      <a:pPr marL="285750" indent="-285750">
                        <a:buFont typeface="Arial" panose="020B0604020202020204" pitchFamily="34" charset="0"/>
                        <a:buChar char="•"/>
                      </a:pPr>
                      <a:r>
                        <a:rPr lang="en-US" dirty="0"/>
                        <a:t>Temperature sensor</a:t>
                      </a:r>
                    </a:p>
                    <a:p>
                      <a:pPr marL="0" indent="0">
                        <a:buFont typeface="Arial" panose="020B0604020202020204" pitchFamily="34" charset="0"/>
                        <a:buNone/>
                      </a:pPr>
                      <a:endParaRPr lang="en-IN" dirty="0"/>
                    </a:p>
                  </a:txBody>
                  <a:tcPr/>
                </a:tc>
                <a:tc>
                  <a:txBody>
                    <a:bodyPr/>
                    <a:lstStyle/>
                    <a:p>
                      <a:pPr marL="285750" indent="-285750">
                        <a:buFont typeface="Arial" panose="020B0604020202020204" pitchFamily="34" charset="0"/>
                        <a:buChar char="•"/>
                      </a:pPr>
                      <a:r>
                        <a:rPr lang="en-US" dirty="0"/>
                        <a:t>This reduces the manual work. </a:t>
                      </a:r>
                    </a:p>
                    <a:p>
                      <a:pPr marL="285750" indent="-285750">
                        <a:buFont typeface="Arial" panose="020B0604020202020204" pitchFamily="34" charset="0"/>
                        <a:buChar char="•"/>
                      </a:pPr>
                      <a:r>
                        <a:rPr lang="en-US" dirty="0"/>
                        <a:t>Farmers need not strain themselves in maintaining and preventing the plants. </a:t>
                      </a:r>
                    </a:p>
                    <a:p>
                      <a:pPr marL="285750" indent="-285750">
                        <a:buFont typeface="Arial" panose="020B0604020202020204" pitchFamily="34" charset="0"/>
                        <a:buChar char="•"/>
                      </a:pPr>
                      <a:r>
                        <a:rPr lang="en-US" dirty="0"/>
                        <a:t>This saves both electricity and water. </a:t>
                      </a:r>
                    </a:p>
                    <a:p>
                      <a:pPr marL="285750" indent="-285750">
                        <a:buFont typeface="Arial" panose="020B0604020202020204" pitchFamily="34" charset="0"/>
                        <a:buChar char="•"/>
                      </a:pPr>
                      <a:r>
                        <a:rPr lang="en-US" dirty="0"/>
                        <a:t>Farmers sometimes forget to switch off the motor which leads to wastage of water and also electricity. This</a:t>
                      </a:r>
                      <a:r>
                        <a:rPr lang="en-US" baseline="0" dirty="0"/>
                        <a:t> issue can be solved</a:t>
                      </a:r>
                    </a:p>
                    <a:p>
                      <a:pPr marL="285750" indent="-285750">
                        <a:buFont typeface="Arial" panose="020B0604020202020204" pitchFamily="34" charset="0"/>
                        <a:buChar char="•"/>
                      </a:pPr>
                      <a:r>
                        <a:rPr lang="en-US" dirty="0"/>
                        <a:t>This paper does not always need a person to monitor the plants</a:t>
                      </a:r>
                      <a:endParaRPr lang="en-IN" dirty="0"/>
                    </a:p>
                  </a:txBody>
                  <a:tcPr/>
                </a:tc>
                <a:extLst>
                  <a:ext uri="{0D108BD9-81ED-4DB2-BD59-A6C34878D82A}">
                    <a16:rowId xmlns:a16="http://schemas.microsoft.com/office/drawing/2014/main" val="2434734452"/>
                  </a:ext>
                </a:extLst>
              </a:tr>
            </a:tbl>
          </a:graphicData>
        </a:graphic>
      </p:graphicFrame>
      <p:sp>
        <p:nvSpPr>
          <p:cNvPr id="6" name="TextBox 5">
            <a:extLst>
              <a:ext uri="{FF2B5EF4-FFF2-40B4-BE49-F238E27FC236}">
                <a16:creationId xmlns:a16="http://schemas.microsoft.com/office/drawing/2014/main" id="{EF4326EC-0FF2-E13D-36BE-4FBDF90D9393}"/>
              </a:ext>
            </a:extLst>
          </p:cNvPr>
          <p:cNvSpPr txBox="1"/>
          <p:nvPr/>
        </p:nvSpPr>
        <p:spPr>
          <a:xfrm>
            <a:off x="457199" y="154347"/>
            <a:ext cx="6096000" cy="646331"/>
          </a:xfrm>
          <a:prstGeom prst="rect">
            <a:avLst/>
          </a:prstGeom>
          <a:noFill/>
        </p:spPr>
        <p:txBody>
          <a:bodyPr wrap="square">
            <a:spAutoFit/>
          </a:bodyPr>
          <a:lstStyle/>
          <a:p>
            <a:r>
              <a:rPr lang="en-US" b="1" dirty="0"/>
              <a:t>PAPER-</a:t>
            </a:r>
            <a:r>
              <a:rPr lang="en-US" dirty="0" err="1"/>
              <a:t>IoT</a:t>
            </a:r>
            <a:r>
              <a:rPr lang="en-US" dirty="0"/>
              <a:t> Enabled Smart Farming and Irrigation System</a:t>
            </a:r>
          </a:p>
          <a:p>
            <a:r>
              <a:rPr lang="en-US" b="1" dirty="0"/>
              <a:t>AUTHOR-</a:t>
            </a:r>
            <a:r>
              <a:rPr lang="en-US" dirty="0"/>
              <a:t> M. </a:t>
            </a:r>
            <a:r>
              <a:rPr lang="en-US" dirty="0" err="1"/>
              <a:t>Rohith</a:t>
            </a:r>
            <a:r>
              <a:rPr lang="en-US" dirty="0"/>
              <a:t>, R </a:t>
            </a:r>
            <a:r>
              <a:rPr lang="en-US" dirty="0" err="1"/>
              <a:t>Sainivedhana</a:t>
            </a:r>
            <a:r>
              <a:rPr lang="en-US" dirty="0"/>
              <a:t>, Dr. N. </a:t>
            </a:r>
            <a:r>
              <a:rPr lang="en-US" dirty="0" err="1"/>
              <a:t>Sabiyath</a:t>
            </a:r>
            <a:r>
              <a:rPr lang="en-US" dirty="0"/>
              <a:t> Fatima</a:t>
            </a:r>
            <a:endParaRPr lang="en-IN" dirty="0"/>
          </a:p>
        </p:txBody>
      </p:sp>
    </p:spTree>
    <p:extLst>
      <p:ext uri="{BB962C8B-B14F-4D97-AF65-F5344CB8AC3E}">
        <p14:creationId xmlns:p14="http://schemas.microsoft.com/office/powerpoint/2010/main" val="370133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1D912F7-B4C6-1D0B-33FA-1E940AD7BF63}"/>
              </a:ext>
            </a:extLst>
          </p:cNvPr>
          <p:cNvGraphicFramePr>
            <a:graphicFrameLocks noGrp="1"/>
          </p:cNvGraphicFramePr>
          <p:nvPr>
            <p:ph idx="1"/>
            <p:extLst>
              <p:ext uri="{D42A27DB-BD31-4B8C-83A1-F6EECF244321}">
                <p14:modId xmlns:p14="http://schemas.microsoft.com/office/powerpoint/2010/main" val="493118971"/>
              </p:ext>
            </p:extLst>
          </p:nvPr>
        </p:nvGraphicFramePr>
        <p:xfrm>
          <a:off x="314325" y="1114425"/>
          <a:ext cx="11277601" cy="6696103"/>
        </p:xfrm>
        <a:graphic>
          <a:graphicData uri="http://schemas.openxmlformats.org/drawingml/2006/table">
            <a:tbl>
              <a:tblPr firstRow="1" bandRow="1">
                <a:tableStyleId>{00A15C55-8517-42AA-B614-E9B94910E393}</a:tableStyleId>
              </a:tblPr>
              <a:tblGrid>
                <a:gridCol w="2630210">
                  <a:extLst>
                    <a:ext uri="{9D8B030D-6E8A-4147-A177-3AD203B41FA5}">
                      <a16:colId xmlns:a16="http://schemas.microsoft.com/office/drawing/2014/main" val="1386259556"/>
                    </a:ext>
                  </a:extLst>
                </a:gridCol>
                <a:gridCol w="2874461">
                  <a:extLst>
                    <a:ext uri="{9D8B030D-6E8A-4147-A177-3AD203B41FA5}">
                      <a16:colId xmlns:a16="http://schemas.microsoft.com/office/drawing/2014/main" val="123908252"/>
                    </a:ext>
                  </a:extLst>
                </a:gridCol>
                <a:gridCol w="2493731">
                  <a:extLst>
                    <a:ext uri="{9D8B030D-6E8A-4147-A177-3AD203B41FA5}">
                      <a16:colId xmlns:a16="http://schemas.microsoft.com/office/drawing/2014/main" val="3593912122"/>
                    </a:ext>
                  </a:extLst>
                </a:gridCol>
                <a:gridCol w="3279199">
                  <a:extLst>
                    <a:ext uri="{9D8B030D-6E8A-4147-A177-3AD203B41FA5}">
                      <a16:colId xmlns:a16="http://schemas.microsoft.com/office/drawing/2014/main" val="2847372779"/>
                    </a:ext>
                  </a:extLst>
                </a:gridCol>
              </a:tblGrid>
              <a:tr h="13925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Calibri" panose="020F0502020204030204" pitchFamily="34" charset="0"/>
                        </a:rPr>
                        <a:t>Parameters considered</a:t>
                      </a:r>
                      <a:endParaRPr lang="en-IN" dirty="0">
                        <a:solidFill>
                          <a:schemeClr val="tx1"/>
                        </a:solidFill>
                      </a:endParaRPr>
                    </a:p>
                    <a:p>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Methodology used</a:t>
                      </a:r>
                      <a:r>
                        <a:rPr lang="en-US" dirty="0">
                          <a:solidFill>
                            <a:schemeClr val="tx1"/>
                          </a:solidFill>
                        </a:rPr>
                        <a:t> </a:t>
                      </a:r>
                      <a:endParaRPr lang="en-IN" dirty="0">
                        <a:solidFill>
                          <a:schemeClr val="tx1"/>
                        </a:solidFill>
                      </a:endParaRPr>
                    </a:p>
                  </a:txBody>
                  <a:tcPr/>
                </a:tc>
                <a:tc>
                  <a:txBody>
                    <a:bodyPr/>
                    <a:lstStyle/>
                    <a:p>
                      <a:r>
                        <a:rPr lang="en-US" dirty="0">
                          <a:solidFill>
                            <a:schemeClr val="tx1"/>
                          </a:solidFill>
                        </a:rPr>
                        <a:t>Components used</a:t>
                      </a:r>
                      <a:endParaRPr lang="en-IN" dirty="0">
                        <a:solidFill>
                          <a:schemeClr val="tx1"/>
                        </a:solidFill>
                      </a:endParaRPr>
                    </a:p>
                  </a:txBody>
                  <a:tcPr/>
                </a:tc>
                <a:tc>
                  <a:txBody>
                    <a:bodyPr/>
                    <a:lstStyle/>
                    <a:p>
                      <a:r>
                        <a:rPr lang="en-US" sz="1800" b="0" i="0" u="none" strike="noStrike" dirty="0">
                          <a:solidFill>
                            <a:schemeClr val="tx1"/>
                          </a:solidFill>
                          <a:effectLst/>
                          <a:latin typeface="Calibri" panose="020F0502020204030204" pitchFamily="34" charset="0"/>
                        </a:rPr>
                        <a:t>Advantages</a:t>
                      </a:r>
                      <a:endParaRPr lang="en-IN" dirty="0">
                        <a:solidFill>
                          <a:schemeClr val="tx1"/>
                        </a:solidFill>
                      </a:endParaRPr>
                    </a:p>
                  </a:txBody>
                  <a:tcPr/>
                </a:tc>
                <a:extLst>
                  <a:ext uri="{0D108BD9-81ED-4DB2-BD59-A6C34878D82A}">
                    <a16:rowId xmlns:a16="http://schemas.microsoft.com/office/drawing/2014/main" val="1285397732"/>
                  </a:ext>
                </a:extLst>
              </a:tr>
              <a:tr h="501139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this paper, an </a:t>
                      </a:r>
                      <a:r>
                        <a:rPr lang="en-US" dirty="0" err="1"/>
                        <a:t>IoT</a:t>
                      </a:r>
                      <a:r>
                        <a:rPr lang="en-US" dirty="0"/>
                        <a:t> based advanced solution for monitoring the soil conditions and atmosphere for efficient crop growth is presented.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developed system is capable of monitoring temperature, humidity, soil moisture level using </a:t>
                      </a:r>
                      <a:r>
                        <a:rPr lang="en-US" dirty="0" err="1"/>
                        <a:t>NodeMCU</a:t>
                      </a:r>
                      <a:r>
                        <a:rPr lang="en-US" dirty="0"/>
                        <a:t> and several sensors connected to it. </a:t>
                      </a:r>
                      <a:endParaRPr lang="en-IN" b="0" dirty="0"/>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US"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US" dirty="0" err="1"/>
                        <a:t>IoT</a:t>
                      </a:r>
                      <a:r>
                        <a:rPr lang="en-US" dirty="0"/>
                        <a:t> technology is used to sense and analyze the temperature, humidity level, soil moisture level and the rain condition and DC motor is controlled using </a:t>
                      </a:r>
                      <a:r>
                        <a:rPr lang="en-US" dirty="0" err="1"/>
                        <a:t>NodeMCU</a:t>
                      </a:r>
                      <a:r>
                        <a:rPr lang="en-US" dirty="0"/>
                        <a:t>.</a:t>
                      </a:r>
                    </a:p>
                    <a:p>
                      <a:pPr marL="285750" indent="-285750">
                        <a:buFont typeface="Arial" panose="020B0604020202020204" pitchFamily="34" charset="0"/>
                        <a:buChar char="•"/>
                      </a:pPr>
                      <a:r>
                        <a:rPr lang="en-US" dirty="0"/>
                        <a:t>All these values are sent to the smart phone using Wi-Fi. </a:t>
                      </a:r>
                    </a:p>
                    <a:p>
                      <a:pPr marL="285750" indent="-285750">
                        <a:buFont typeface="Arial" panose="020B0604020202020204" pitchFamily="34" charset="0"/>
                        <a:buChar char="•"/>
                      </a:pPr>
                      <a:r>
                        <a:rPr lang="en-US" dirty="0"/>
                        <a:t>Due to the usage of this system, adequate water is pumped and rain is also utilized efficiently</a:t>
                      </a:r>
                      <a:endParaRPr lang="en-IN" b="0" dirty="0"/>
                    </a:p>
                  </a:txBody>
                  <a:tcPr/>
                </a:tc>
                <a:tc>
                  <a:txBody>
                    <a:bodyPr/>
                    <a:lstStyle/>
                    <a:p>
                      <a:pPr marL="285750" indent="-285750">
                        <a:buFont typeface="Arial" panose="020B0604020202020204" pitchFamily="34" charset="0"/>
                        <a:buChar char="•"/>
                      </a:pPr>
                      <a:r>
                        <a:rPr lang="en-IN" dirty="0"/>
                        <a:t>Water pump</a:t>
                      </a:r>
                    </a:p>
                    <a:p>
                      <a:pPr marL="285750" indent="-285750">
                        <a:buFont typeface="Arial" panose="020B0604020202020204" pitchFamily="34" charset="0"/>
                        <a:buChar char="•"/>
                      </a:pPr>
                      <a:r>
                        <a:rPr lang="en-IN" dirty="0"/>
                        <a:t>DC motor</a:t>
                      </a:r>
                    </a:p>
                    <a:p>
                      <a:pPr marL="285750" indent="-285750">
                        <a:buFont typeface="Arial" panose="020B0604020202020204" pitchFamily="34" charset="0"/>
                        <a:buChar char="•"/>
                      </a:pPr>
                      <a:r>
                        <a:rPr lang="en-IN" dirty="0"/>
                        <a:t>LED</a:t>
                      </a:r>
                    </a:p>
                    <a:p>
                      <a:pPr marL="285750" indent="-285750">
                        <a:buFont typeface="Arial" panose="020B0604020202020204" pitchFamily="34" charset="0"/>
                        <a:buChar char="•"/>
                      </a:pPr>
                      <a:r>
                        <a:rPr lang="en-IN" dirty="0"/>
                        <a:t>Power supply</a:t>
                      </a:r>
                    </a:p>
                    <a:p>
                      <a:pPr marL="285750" indent="-285750">
                        <a:buFont typeface="Arial" panose="020B0604020202020204" pitchFamily="34" charset="0"/>
                        <a:buChar char="•"/>
                      </a:pPr>
                      <a:r>
                        <a:rPr lang="en-IN" dirty="0"/>
                        <a:t>Rain drop sensor</a:t>
                      </a:r>
                    </a:p>
                    <a:p>
                      <a:pPr marL="285750" indent="-285750">
                        <a:buFont typeface="Arial" panose="020B0604020202020204" pitchFamily="34" charset="0"/>
                        <a:buChar char="•"/>
                      </a:pPr>
                      <a:r>
                        <a:rPr lang="en-IN" dirty="0"/>
                        <a:t>Humidity</a:t>
                      </a:r>
                      <a:r>
                        <a:rPr lang="en-IN" baseline="0" dirty="0"/>
                        <a:t> sensor</a:t>
                      </a:r>
                    </a:p>
                    <a:p>
                      <a:pPr marL="285750" indent="-285750">
                        <a:buFont typeface="Arial" panose="020B0604020202020204" pitchFamily="34" charset="0"/>
                        <a:buChar char="•"/>
                      </a:pPr>
                      <a:r>
                        <a:rPr lang="en-IN" baseline="0" dirty="0"/>
                        <a:t>Temperature sensor</a:t>
                      </a:r>
                    </a:p>
                    <a:p>
                      <a:pPr marL="285750" indent="-285750">
                        <a:buFont typeface="Arial" panose="020B0604020202020204" pitchFamily="34" charset="0"/>
                        <a:buChar char="•"/>
                      </a:pPr>
                      <a:r>
                        <a:rPr lang="en-IN" baseline="0" dirty="0"/>
                        <a:t>Soil moisture sensor</a:t>
                      </a:r>
                    </a:p>
                    <a:p>
                      <a:pPr marL="285750" indent="-285750">
                        <a:buFont typeface="Arial" panose="020B0604020202020204" pitchFamily="34" charset="0"/>
                        <a:buChar char="•"/>
                      </a:pPr>
                      <a:r>
                        <a:rPr lang="en-IN" baseline="0" dirty="0"/>
                        <a:t>Node MCU</a:t>
                      </a:r>
                      <a:endParaRPr lang="en-IN" dirty="0"/>
                    </a:p>
                  </a:txBody>
                  <a:tcPr/>
                </a:tc>
                <a:tc>
                  <a:txBody>
                    <a:bodyPr/>
                    <a:lstStyle/>
                    <a:p>
                      <a:pPr marL="285750" indent="-285750">
                        <a:buFont typeface="Arial" panose="020B0604020202020204" pitchFamily="34" charset="0"/>
                        <a:buChar char="•"/>
                      </a:pPr>
                      <a:r>
                        <a:rPr lang="en-US" dirty="0"/>
                        <a:t>This system is very much helpful to farmers as they need to regularly pump water and check the status of each crop. </a:t>
                      </a:r>
                    </a:p>
                    <a:p>
                      <a:pPr marL="285750" indent="-285750">
                        <a:buFont typeface="Arial" panose="020B0604020202020204" pitchFamily="34" charset="0"/>
                        <a:buChar char="•"/>
                      </a:pPr>
                      <a:r>
                        <a:rPr lang="en-US" dirty="0"/>
                        <a:t>From anywhere in the world, farmers can know the values of humidity, temperature and soil moisture and if the DC motor is ON through the </a:t>
                      </a:r>
                      <a:r>
                        <a:rPr lang="en-US" dirty="0" err="1"/>
                        <a:t>blynk</a:t>
                      </a:r>
                      <a:r>
                        <a:rPr lang="en-US" dirty="0"/>
                        <a:t> app present in their smartphones.</a:t>
                      </a:r>
                      <a:endParaRPr lang="en-IN" dirty="0"/>
                    </a:p>
                  </a:txBody>
                  <a:tcPr/>
                </a:tc>
                <a:extLst>
                  <a:ext uri="{0D108BD9-81ED-4DB2-BD59-A6C34878D82A}">
                    <a16:rowId xmlns:a16="http://schemas.microsoft.com/office/drawing/2014/main" val="2434734452"/>
                  </a:ext>
                </a:extLst>
              </a:tr>
            </a:tbl>
          </a:graphicData>
        </a:graphic>
      </p:graphicFrame>
      <p:sp>
        <p:nvSpPr>
          <p:cNvPr id="6" name="TextBox 5">
            <a:extLst>
              <a:ext uri="{FF2B5EF4-FFF2-40B4-BE49-F238E27FC236}">
                <a16:creationId xmlns:a16="http://schemas.microsoft.com/office/drawing/2014/main" id="{D1B58886-D3AD-BDAD-349A-EB554E7AC59D}"/>
              </a:ext>
            </a:extLst>
          </p:cNvPr>
          <p:cNvSpPr txBox="1"/>
          <p:nvPr/>
        </p:nvSpPr>
        <p:spPr>
          <a:xfrm>
            <a:off x="314325" y="276910"/>
            <a:ext cx="10801350" cy="646331"/>
          </a:xfrm>
          <a:prstGeom prst="rect">
            <a:avLst/>
          </a:prstGeom>
          <a:noFill/>
        </p:spPr>
        <p:txBody>
          <a:bodyPr wrap="square">
            <a:spAutoFit/>
          </a:bodyPr>
          <a:lstStyle/>
          <a:p>
            <a:r>
              <a:rPr lang="en-US" b="1" dirty="0"/>
              <a:t>PAPER-</a:t>
            </a:r>
            <a:r>
              <a:rPr lang="en-US" dirty="0"/>
              <a:t>Smart Farming System using </a:t>
            </a:r>
            <a:r>
              <a:rPr lang="en-US" dirty="0" err="1"/>
              <a:t>IoT</a:t>
            </a:r>
            <a:r>
              <a:rPr lang="en-US" dirty="0"/>
              <a:t> for Efficient Crop Growth </a:t>
            </a:r>
          </a:p>
          <a:p>
            <a:r>
              <a:rPr lang="en-US" b="1" dirty="0"/>
              <a:t>AUTHOR-</a:t>
            </a:r>
            <a:r>
              <a:rPr lang="en-US" dirty="0"/>
              <a:t> </a:t>
            </a:r>
            <a:r>
              <a:rPr lang="en-US" dirty="0" err="1"/>
              <a:t>Abhiram</a:t>
            </a:r>
            <a:r>
              <a:rPr lang="en-US" dirty="0"/>
              <a:t> MSD, </a:t>
            </a:r>
            <a:r>
              <a:rPr lang="en-US" dirty="0" err="1"/>
              <a:t>Jyothsnavi</a:t>
            </a:r>
            <a:r>
              <a:rPr lang="en-US" dirty="0"/>
              <a:t> </a:t>
            </a:r>
            <a:r>
              <a:rPr lang="en-US" dirty="0" err="1"/>
              <a:t>Kuppili</a:t>
            </a:r>
            <a:r>
              <a:rPr lang="en-US" dirty="0"/>
              <a:t>, </a:t>
            </a:r>
            <a:r>
              <a:rPr lang="en-US" dirty="0" err="1"/>
              <a:t>N.Alivelu</a:t>
            </a:r>
            <a:r>
              <a:rPr lang="en-US" dirty="0"/>
              <a:t> Manga</a:t>
            </a:r>
            <a:endParaRPr lang="en-IN" dirty="0"/>
          </a:p>
        </p:txBody>
      </p:sp>
    </p:spTree>
    <p:extLst>
      <p:ext uri="{BB962C8B-B14F-4D97-AF65-F5344CB8AC3E}">
        <p14:creationId xmlns:p14="http://schemas.microsoft.com/office/powerpoint/2010/main" val="501237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3310</TotalTime>
  <Words>1988</Words>
  <Application>Microsoft Office PowerPoint</Application>
  <PresentationFormat>Widescreen</PresentationFormat>
  <Paragraphs>218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PAPER-IOT BASED SMART FARMING AUTHOR-Dr.C.Mageshkumar , Ms. Sugunamuki.K.R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p</dc:creator>
  <cp:lastModifiedBy>Dinesh Senthil</cp:lastModifiedBy>
  <cp:revision>19</cp:revision>
  <dcterms:created xsi:type="dcterms:W3CDTF">2022-09-28T17:38:51Z</dcterms:created>
  <dcterms:modified xsi:type="dcterms:W3CDTF">2022-10-17T10:35:34Z</dcterms:modified>
</cp:coreProperties>
</file>