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7B1A58-854C-436E-B993-9B80D108CD27}"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196142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7B1A58-854C-436E-B993-9B80D108CD27}"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109472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7B1A58-854C-436E-B993-9B80D108CD27}"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3740048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7B1A58-854C-436E-B993-9B80D108CD27}"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421592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7B1A58-854C-436E-B993-9B80D108CD27}"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244241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7B1A58-854C-436E-B993-9B80D108CD27}"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253961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7B1A58-854C-436E-B993-9B80D108CD27}" type="datetimeFigureOut">
              <a:rPr lang="en-US" smtClean="0"/>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218634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7B1A58-854C-436E-B993-9B80D108CD27}" type="datetimeFigureOut">
              <a:rPr lang="en-US" smtClean="0"/>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4227617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7B1A58-854C-436E-B993-9B80D108CD27}" type="datetimeFigureOut">
              <a:rPr lang="en-US" smtClean="0"/>
              <a:t>11/17/2022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137458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7B1A58-854C-436E-B993-9B80D108CD27}"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1071056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7B1A58-854C-436E-B993-9B80D108CD27}"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316678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B1A58-854C-436E-B993-9B80D108CD27}" type="datetimeFigureOut">
              <a:rPr lang="en-US" smtClean="0"/>
              <a:t>11/17/2022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97CDA-23BC-4D1F-B711-96AC120B8690}" type="slidenum">
              <a:rPr lang="en-US" smtClean="0"/>
              <a:t>‹#›</a:t>
            </a:fld>
            <a:endParaRPr lang="en-US"/>
          </a:p>
        </p:txBody>
      </p:sp>
    </p:spTree>
    <p:extLst>
      <p:ext uri="{BB962C8B-B14F-4D97-AF65-F5344CB8AC3E}">
        <p14:creationId xmlns:p14="http://schemas.microsoft.com/office/powerpoint/2010/main" val="3659767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krebsonsecurity.com/2011/02/hbgary-fedral-hacked-by-anonymous/,2011,accesse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4BC99CB9-DDAD-44A2-8A1C-E3AF4E72DF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64053CBF-3932-45FF-8285-EE5146085F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9143771"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 xmlns:a16="http://schemas.microsoft.com/office/drawing/2014/main" id="{2E751C04-BEA6-446B-A678-9C74819EBD4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13673" y="-8167"/>
            <a:ext cx="3625553" cy="2488150"/>
            <a:chOff x="6867015" y="-1"/>
            <a:chExt cx="5324985" cy="3251912"/>
          </a:xfrm>
          <a:solidFill>
            <a:schemeClr val="bg1">
              <a:alpha val="30000"/>
            </a:schemeClr>
          </a:solidFill>
        </p:grpSpPr>
        <p:sp>
          <p:nvSpPr>
            <p:cNvPr id="13" name="Freeform: Shape 12">
              <a:extLst>
                <a:ext uri="{FF2B5EF4-FFF2-40B4-BE49-F238E27FC236}">
                  <a16:creationId xmlns="" xmlns:a16="http://schemas.microsoft.com/office/drawing/2014/main" id="{2625A013-D9BE-43C4-AF21-6F2B003EFB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 xmlns:a16="http://schemas.microsoft.com/office/drawing/2014/main" id="{F7875715-EC2E-457F-851D-F6C817685FE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 xmlns:a16="http://schemas.microsoft.com/office/drawing/2014/main" id="{F7E41CC6-0C83-40EE-80BB-79394D9E9B2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 xmlns:a16="http://schemas.microsoft.com/office/drawing/2014/main" id="{00603498-5DFE-4D26-BFB5-C9269C9BDB0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p:nvPr>
        </p:nvSpPr>
        <p:spPr>
          <a:xfrm>
            <a:off x="180975" y="991262"/>
            <a:ext cx="7400925" cy="1837349"/>
          </a:xfrm>
        </p:spPr>
        <p:txBody>
          <a:bodyPr vert="horz" lIns="91440" tIns="45720" rIns="91440" bIns="45720" rtlCol="0" anchor="ctr">
            <a:normAutofit/>
          </a:bodyPr>
          <a:lstStyle/>
          <a:p>
            <a:r>
              <a:rPr lang="en-US" sz="4800" kern="1200" dirty="0">
                <a:solidFill>
                  <a:schemeClr val="tx2"/>
                </a:solidFill>
                <a:effectLst>
                  <a:outerShdw blurRad="38100" dist="38100" dir="2700000" algn="tl">
                    <a:srgbClr val="000000">
                      <a:alpha val="43137"/>
                    </a:srgbClr>
                  </a:outerShdw>
                </a:effectLst>
                <a:latin typeface="Bahnschrift" pitchFamily="34" charset="0"/>
              </a:rPr>
              <a:t>WEBPHISHING DETECTION</a:t>
            </a:r>
          </a:p>
        </p:txBody>
      </p:sp>
      <p:sp>
        <p:nvSpPr>
          <p:cNvPr id="3" name="Subtitle 2"/>
          <p:cNvSpPr>
            <a:spLocks noGrp="1"/>
          </p:cNvSpPr>
          <p:nvPr>
            <p:ph type="subTitle" idx="1"/>
          </p:nvPr>
        </p:nvSpPr>
        <p:spPr>
          <a:xfrm>
            <a:off x="4648200" y="3581400"/>
            <a:ext cx="1921900" cy="1828800"/>
          </a:xfrm>
        </p:spPr>
        <p:txBody>
          <a:bodyPr vert="horz" lIns="91440" tIns="45720" rIns="91440" bIns="45720" rtlCol="0" anchor="t">
            <a:normAutofit fontScale="85000" lnSpcReduction="10000"/>
          </a:bodyPr>
          <a:lstStyle/>
          <a:p>
            <a:pPr algn="l"/>
            <a:r>
              <a:rPr lang="en-US" sz="2000" dirty="0">
                <a:solidFill>
                  <a:schemeClr val="tx2"/>
                </a:solidFill>
              </a:rPr>
              <a:t>Submitted by,</a:t>
            </a:r>
          </a:p>
          <a:p>
            <a:pPr indent="-228600" algn="l">
              <a:buFont typeface="Arial" panose="020B0604020202020204" pitchFamily="34" charset="0"/>
              <a:buChar char="•"/>
            </a:pPr>
            <a:r>
              <a:rPr lang="en-US" sz="2000" dirty="0" err="1">
                <a:solidFill>
                  <a:schemeClr val="tx2"/>
                </a:solidFill>
              </a:rPr>
              <a:t>Renjini.R.L</a:t>
            </a:r>
            <a:endParaRPr lang="en-US" sz="2000" dirty="0">
              <a:solidFill>
                <a:schemeClr val="tx2"/>
              </a:solidFill>
            </a:endParaRPr>
          </a:p>
          <a:p>
            <a:pPr indent="-228600" algn="l">
              <a:buFont typeface="Arial" panose="020B0604020202020204" pitchFamily="34" charset="0"/>
              <a:buChar char="•"/>
            </a:pPr>
            <a:r>
              <a:rPr lang="en-US" sz="2000" dirty="0" err="1">
                <a:solidFill>
                  <a:schemeClr val="tx2"/>
                </a:solidFill>
              </a:rPr>
              <a:t>Felsy</a:t>
            </a:r>
            <a:r>
              <a:rPr lang="en-US" sz="2000" dirty="0">
                <a:solidFill>
                  <a:schemeClr val="tx2"/>
                </a:solidFill>
              </a:rPr>
              <a:t> </a:t>
            </a:r>
            <a:r>
              <a:rPr lang="en-US" sz="2000" dirty="0" err="1">
                <a:solidFill>
                  <a:schemeClr val="tx2"/>
                </a:solidFill>
              </a:rPr>
              <a:t>Jazreel</a:t>
            </a:r>
            <a:r>
              <a:rPr lang="en-US" sz="2000" dirty="0">
                <a:solidFill>
                  <a:schemeClr val="tx2"/>
                </a:solidFill>
              </a:rPr>
              <a:t> Sam</a:t>
            </a:r>
          </a:p>
          <a:p>
            <a:pPr indent="-228600" algn="l">
              <a:buFont typeface="Arial" panose="020B0604020202020204" pitchFamily="34" charset="0"/>
              <a:buChar char="•"/>
            </a:pPr>
            <a:r>
              <a:rPr lang="en-US" sz="2000" dirty="0" err="1">
                <a:solidFill>
                  <a:schemeClr val="tx2"/>
                </a:solidFill>
              </a:rPr>
              <a:t>Jincy.C</a:t>
            </a:r>
            <a:endParaRPr lang="en-US" sz="2000" dirty="0">
              <a:solidFill>
                <a:schemeClr val="tx2"/>
              </a:solidFill>
            </a:endParaRPr>
          </a:p>
          <a:p>
            <a:pPr indent="-228600" algn="l">
              <a:buFont typeface="Arial" panose="020B0604020202020204" pitchFamily="34" charset="0"/>
              <a:buChar char="•"/>
            </a:pPr>
            <a:r>
              <a:rPr lang="en-US" sz="2000" dirty="0" err="1">
                <a:solidFill>
                  <a:schemeClr val="tx2"/>
                </a:solidFill>
              </a:rPr>
              <a:t>Benisha.B</a:t>
            </a:r>
            <a:endParaRPr lang="en-US" sz="2000" dirty="0">
              <a:solidFill>
                <a:schemeClr val="tx2"/>
              </a:solidFill>
            </a:endParaRPr>
          </a:p>
          <a:p>
            <a:pPr indent="-228600" algn="l">
              <a:buFont typeface="Arial" panose="020B0604020202020204" pitchFamily="34" charset="0"/>
              <a:buChar char="•"/>
            </a:pPr>
            <a:r>
              <a:rPr lang="en-US" sz="2000" dirty="0" err="1">
                <a:solidFill>
                  <a:schemeClr val="tx2"/>
                </a:solidFill>
              </a:rPr>
              <a:t>AncyS.L</a:t>
            </a:r>
            <a:endParaRPr lang="en-US" sz="2000" dirty="0">
              <a:solidFill>
                <a:schemeClr val="tx2"/>
              </a:solidFill>
            </a:endParaRPr>
          </a:p>
        </p:txBody>
      </p:sp>
      <p:grpSp>
        <p:nvGrpSpPr>
          <p:cNvPr id="18" name="Group 17">
            <a:extLst>
              <a:ext uri="{FF2B5EF4-FFF2-40B4-BE49-F238E27FC236}">
                <a16:creationId xmlns="" xmlns:a16="http://schemas.microsoft.com/office/drawing/2014/main" id="{B63ACBA3-DEFD-4C6D-BBA0-64468FA99C2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0800000">
            <a:off x="6793706" y="4146311"/>
            <a:ext cx="2356800" cy="2716805"/>
            <a:chOff x="-305" y="-4155"/>
            <a:chExt cx="2514948" cy="2174333"/>
          </a:xfrm>
          <a:solidFill>
            <a:schemeClr val="bg1">
              <a:alpha val="30000"/>
            </a:schemeClr>
          </a:solidFill>
        </p:grpSpPr>
        <p:sp>
          <p:nvSpPr>
            <p:cNvPr id="19" name="Freeform: Shape 18">
              <a:extLst>
                <a:ext uri="{FF2B5EF4-FFF2-40B4-BE49-F238E27FC236}">
                  <a16:creationId xmlns="" xmlns:a16="http://schemas.microsoft.com/office/drawing/2014/main" id="{62F7819D-2B89-4D80-A1C3-8B318116BAA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 xmlns:a16="http://schemas.microsoft.com/office/drawing/2014/main" id="{B7065990-2350-41B3-858B-20EF8744F26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 xmlns:a16="http://schemas.microsoft.com/office/drawing/2014/main" id="{58DA7EC7-CAA0-4665-AA29-BFBA806ECAB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 xmlns:a16="http://schemas.microsoft.com/office/drawing/2014/main" id="{B1132A14-489F-4CED-B626-2A1711C987C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25669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8CEFF4-E31E-4A6E-835D-92BB241938B9}"/>
              </a:ext>
            </a:extLst>
          </p:cNvPr>
          <p:cNvSpPr>
            <a:spLocks noGrp="1"/>
          </p:cNvSpPr>
          <p:nvPr>
            <p:ph type="title"/>
          </p:nvPr>
        </p:nvSpPr>
        <p:spPr>
          <a:xfrm>
            <a:off x="457200" y="749300"/>
            <a:ext cx="8229600" cy="1574800"/>
          </a:xfrm>
        </p:spPr>
        <p:txBody>
          <a:bodyPr>
            <a:noAutofit/>
          </a:bodyPr>
          <a:lstStyle/>
          <a:p>
            <a:pPr algn="l"/>
            <a:r>
              <a:rPr lang="en-US" sz="4400" u="sng" dirty="0">
                <a:cs typeface="Calibri Light"/>
              </a:rPr>
              <a:t>MITIGATION OF PHISHING ATTACKS</a:t>
            </a:r>
            <a:r>
              <a:rPr lang="en-US" sz="6000" u="sng" dirty="0">
                <a:cs typeface="Calibri Light"/>
              </a:rPr>
              <a:t/>
            </a:r>
            <a:br>
              <a:rPr lang="en-US" sz="6000" u="sng" dirty="0">
                <a:cs typeface="Calibri Light"/>
              </a:rPr>
            </a:br>
            <a:endParaRPr lang="en-US" sz="6000" u="sng" dirty="0"/>
          </a:p>
        </p:txBody>
      </p:sp>
      <p:sp>
        <p:nvSpPr>
          <p:cNvPr id="3" name="Content Placeholder 2">
            <a:extLst>
              <a:ext uri="{FF2B5EF4-FFF2-40B4-BE49-F238E27FC236}">
                <a16:creationId xmlns="" xmlns:a16="http://schemas.microsoft.com/office/drawing/2014/main" id="{9DF6918A-FC17-360D-F2FF-BBB407F5BA91}"/>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     Once the phishing attack is detected, a number of actions could be applied against the campaign. The following categories of approaches exist:</a:t>
            </a:r>
          </a:p>
          <a:p>
            <a:r>
              <a:rPr lang="en-US" dirty="0">
                <a:cs typeface="Calibri" panose="020F0502020204030204"/>
              </a:rPr>
              <a:t>Detection approach</a:t>
            </a:r>
          </a:p>
          <a:p>
            <a:r>
              <a:rPr lang="en-US" dirty="0">
                <a:cs typeface="Calibri" panose="020F0502020204030204"/>
              </a:rPr>
              <a:t>Offensive </a:t>
            </a:r>
            <a:r>
              <a:rPr lang="en-US" dirty="0" err="1">
                <a:cs typeface="Calibri" panose="020F0502020204030204"/>
              </a:rPr>
              <a:t>defence</a:t>
            </a:r>
            <a:r>
              <a:rPr lang="en-US" dirty="0">
                <a:cs typeface="Calibri" panose="020F0502020204030204"/>
              </a:rPr>
              <a:t> approach</a:t>
            </a:r>
          </a:p>
          <a:p>
            <a:r>
              <a:rPr lang="en-US" dirty="0">
                <a:cs typeface="Calibri" panose="020F0502020204030204"/>
              </a:rPr>
              <a:t>Correction </a:t>
            </a:r>
            <a:r>
              <a:rPr lang="en-US" dirty="0" err="1">
                <a:cs typeface="Calibri" panose="020F0502020204030204"/>
              </a:rPr>
              <a:t>apporach</a:t>
            </a:r>
            <a:endParaRPr lang="en-US" dirty="0">
              <a:cs typeface="Calibri" panose="020F0502020204030204"/>
            </a:endParaRPr>
          </a:p>
          <a:p>
            <a:r>
              <a:rPr lang="en-US" dirty="0">
                <a:cs typeface="Calibri" panose="020F0502020204030204"/>
              </a:rPr>
              <a:t>Prevention approach</a:t>
            </a:r>
          </a:p>
        </p:txBody>
      </p:sp>
    </p:spTree>
    <p:extLst>
      <p:ext uri="{BB962C8B-B14F-4D97-AF65-F5344CB8AC3E}">
        <p14:creationId xmlns:p14="http://schemas.microsoft.com/office/powerpoint/2010/main" val="2275847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2"/>
          <a:srcRect t="4062" b="5448"/>
          <a:stretch/>
        </p:blipFill>
        <p:spPr>
          <a:xfrm>
            <a:off x="0" y="184935"/>
            <a:ext cx="7800975" cy="6063465"/>
          </a:xfrm>
          <a:prstGeom prst="rect">
            <a:avLst/>
          </a:prstGeom>
        </p:spPr>
      </p:pic>
    </p:spTree>
    <p:extLst>
      <p:ext uri="{BB962C8B-B14F-4D97-AF65-F5344CB8AC3E}">
        <p14:creationId xmlns:p14="http://schemas.microsoft.com/office/powerpoint/2010/main" val="1705814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A5EEFF-0B92-A174-4D4C-3FAD731F4628}"/>
              </a:ext>
            </a:extLst>
          </p:cNvPr>
          <p:cNvSpPr>
            <a:spLocks noGrp="1"/>
          </p:cNvSpPr>
          <p:nvPr>
            <p:ph type="title"/>
          </p:nvPr>
        </p:nvSpPr>
        <p:spPr/>
        <p:txBody>
          <a:bodyPr/>
          <a:lstStyle/>
          <a:p>
            <a:pPr algn="l"/>
            <a:r>
              <a:rPr lang="en-US" u="sng" dirty="0">
                <a:cs typeface="Calibri Light"/>
              </a:rPr>
              <a:t>(1) DETECTION APPROACHES</a:t>
            </a:r>
          </a:p>
        </p:txBody>
      </p:sp>
      <p:sp>
        <p:nvSpPr>
          <p:cNvPr id="3" name="Content Placeholder 2">
            <a:extLst>
              <a:ext uri="{FF2B5EF4-FFF2-40B4-BE49-F238E27FC236}">
                <a16:creationId xmlns="" xmlns:a16="http://schemas.microsoft.com/office/drawing/2014/main" id="{9CBD835D-D204-092E-B15F-0E22B5DB6DF1}"/>
              </a:ext>
            </a:extLst>
          </p:cNvPr>
          <p:cNvSpPr>
            <a:spLocks noGrp="1"/>
          </p:cNvSpPr>
          <p:nvPr>
            <p:ph idx="1"/>
          </p:nvPr>
        </p:nvSpPr>
        <p:spPr/>
        <p:txBody>
          <a:bodyPr vert="horz" lIns="91440" tIns="45720" rIns="91440" bIns="45720" rtlCol="0" anchor="t">
            <a:normAutofit fontScale="92500"/>
          </a:bodyPr>
          <a:lstStyle/>
          <a:p>
            <a:r>
              <a:rPr lang="en-US" dirty="0">
                <a:cs typeface="Calibri"/>
              </a:rPr>
              <a:t>User training approaches – end-users can be educated to better understand the nature of phishing attacks, phishing and non-phishing messages.</a:t>
            </a:r>
          </a:p>
          <a:p>
            <a:r>
              <a:rPr lang="en-US" dirty="0">
                <a:cs typeface="Calibri"/>
              </a:rPr>
              <a:t>Software classification </a:t>
            </a:r>
            <a:r>
              <a:rPr lang="en-US" dirty="0" err="1">
                <a:cs typeface="Calibri"/>
              </a:rPr>
              <a:t>approches</a:t>
            </a:r>
            <a:r>
              <a:rPr lang="en-US" dirty="0">
                <a:cs typeface="Calibri"/>
              </a:rPr>
              <a:t>- these mitigation approaches aim at classifying phishing and legitimate messages on behalf of the user in an attempt to bridge the gap that is left due to the human error or ignorance.</a:t>
            </a:r>
          </a:p>
          <a:p>
            <a:pPr marL="0" indent="0">
              <a:buNone/>
            </a:pPr>
            <a:endParaRPr lang="en-US" dirty="0">
              <a:cs typeface="Calibri"/>
            </a:endParaRPr>
          </a:p>
        </p:txBody>
      </p:sp>
    </p:spTree>
    <p:extLst>
      <p:ext uri="{BB962C8B-B14F-4D97-AF65-F5344CB8AC3E}">
        <p14:creationId xmlns:p14="http://schemas.microsoft.com/office/powerpoint/2010/main" val="3565992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F218E4-6A9C-E9D6-BBB0-29A4B3F41A82}"/>
              </a:ext>
            </a:extLst>
          </p:cNvPr>
          <p:cNvSpPr>
            <a:spLocks noGrp="1"/>
          </p:cNvSpPr>
          <p:nvPr>
            <p:ph type="title"/>
          </p:nvPr>
        </p:nvSpPr>
        <p:spPr/>
        <p:txBody>
          <a:bodyPr>
            <a:normAutofit/>
          </a:bodyPr>
          <a:lstStyle/>
          <a:p>
            <a:pPr algn="l"/>
            <a:r>
              <a:rPr lang="en-US" u="sng" dirty="0">
                <a:cs typeface="Calibri Light"/>
              </a:rPr>
              <a:t>(2)OFFENSIVE DEFENCE APPROACH</a:t>
            </a:r>
            <a:endParaRPr lang="en-US" u="sng" dirty="0"/>
          </a:p>
        </p:txBody>
      </p:sp>
      <p:sp>
        <p:nvSpPr>
          <p:cNvPr id="3" name="Content Placeholder 2">
            <a:extLst>
              <a:ext uri="{FF2B5EF4-FFF2-40B4-BE49-F238E27FC236}">
                <a16:creationId xmlns="" xmlns:a16="http://schemas.microsoft.com/office/drawing/2014/main" id="{81247BED-6CCE-1A6F-2CE5-16F209210153}"/>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Offensive </a:t>
            </a:r>
            <a:r>
              <a:rPr lang="en-US" dirty="0" err="1">
                <a:cs typeface="Calibri"/>
              </a:rPr>
              <a:t>defence</a:t>
            </a:r>
            <a:r>
              <a:rPr lang="en-US" dirty="0">
                <a:cs typeface="Calibri"/>
              </a:rPr>
              <a:t> solutions aim to render phishing campaigns useless for the attackers by disrupting the phishing campaigns,</a:t>
            </a:r>
          </a:p>
          <a:p>
            <a:r>
              <a:rPr lang="en-US" dirty="0">
                <a:cs typeface="Calibri"/>
              </a:rPr>
              <a:t>This is often </a:t>
            </a:r>
            <a:r>
              <a:rPr lang="en-US" dirty="0" err="1">
                <a:cs typeface="Calibri"/>
              </a:rPr>
              <a:t>acheived</a:t>
            </a:r>
            <a:r>
              <a:rPr lang="en-US" dirty="0">
                <a:cs typeface="Calibri"/>
              </a:rPr>
              <a:t> by flooding phishing websites with fake credentials so that the attacker would have a difficult time to fine the real credentials.</a:t>
            </a:r>
          </a:p>
          <a:p>
            <a:r>
              <a:rPr lang="en-US" dirty="0" err="1">
                <a:cs typeface="Calibri"/>
              </a:rPr>
              <a:t>Example,BogusBiter</a:t>
            </a:r>
            <a:r>
              <a:rPr lang="en-US" dirty="0">
                <a:cs typeface="Calibri"/>
              </a:rPr>
              <a:t>: A browser toolbar that submits fake information in HTML forms whenever a phishing web site is encountered.</a:t>
            </a:r>
          </a:p>
        </p:txBody>
      </p:sp>
    </p:spTree>
    <p:extLst>
      <p:ext uri="{BB962C8B-B14F-4D97-AF65-F5344CB8AC3E}">
        <p14:creationId xmlns:p14="http://schemas.microsoft.com/office/powerpoint/2010/main" val="3695136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A68ECD-3096-66F5-F42C-37EE8A2B51F0}"/>
              </a:ext>
            </a:extLst>
          </p:cNvPr>
          <p:cNvSpPr>
            <a:spLocks noGrp="1"/>
          </p:cNvSpPr>
          <p:nvPr>
            <p:ph type="title"/>
          </p:nvPr>
        </p:nvSpPr>
        <p:spPr/>
        <p:txBody>
          <a:bodyPr/>
          <a:lstStyle/>
          <a:p>
            <a:r>
              <a:rPr lang="en-US" dirty="0">
                <a:cs typeface="Calibri Light"/>
              </a:rPr>
              <a:t>(3)CORROSION APPROACH</a:t>
            </a:r>
            <a:endParaRPr lang="en-US" dirty="0"/>
          </a:p>
        </p:txBody>
      </p:sp>
      <p:sp>
        <p:nvSpPr>
          <p:cNvPr id="3" name="Content Placeholder 2">
            <a:extLst>
              <a:ext uri="{FF2B5EF4-FFF2-40B4-BE49-F238E27FC236}">
                <a16:creationId xmlns="" xmlns:a16="http://schemas.microsoft.com/office/drawing/2014/main" id="{38FC95B9-5C81-5C7B-83AB-71469BDC4C29}"/>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dirty="0">
                <a:cs typeface="Calibri" panose="020F0502020204030204"/>
              </a:rPr>
              <a:t>Correction is the act of taking the phishing resources down. This is often achieved by reporting attacks to Service Providers. Phishing campaigns often rely on resources, such as:</a:t>
            </a:r>
          </a:p>
          <a:p>
            <a:pPr marL="457200" indent="-457200"/>
            <a:r>
              <a:rPr lang="en-US" dirty="0">
                <a:cs typeface="Calibri" panose="020F0502020204030204"/>
              </a:rPr>
              <a:t>Websites </a:t>
            </a:r>
          </a:p>
          <a:p>
            <a:pPr marL="457200" indent="-457200"/>
            <a:r>
              <a:rPr lang="en-US" dirty="0">
                <a:cs typeface="Calibri" panose="020F0502020204030204"/>
              </a:rPr>
              <a:t>E-mail messages </a:t>
            </a:r>
          </a:p>
          <a:p>
            <a:pPr marL="457200" indent="-457200"/>
            <a:r>
              <a:rPr lang="en-US" dirty="0">
                <a:cs typeface="Calibri" panose="020F0502020204030204"/>
              </a:rPr>
              <a:t>Social networking services</a:t>
            </a:r>
          </a:p>
          <a:p>
            <a:pPr marL="0" indent="0">
              <a:buNone/>
            </a:pPr>
            <a:r>
              <a:rPr lang="en-US" dirty="0">
                <a:cs typeface="Calibri" panose="020F0502020204030204"/>
              </a:rPr>
              <a:t>             In order to correct such attempts</a:t>
            </a:r>
          </a:p>
          <a:p>
            <a:pPr marL="457200" indent="-457200"/>
            <a:r>
              <a:rPr lang="en-US" dirty="0">
                <a:cs typeface="Calibri" panose="020F0502020204030204"/>
              </a:rPr>
              <a:t>Removal of phishing content from websites, or suspension of hosting services.</a:t>
            </a:r>
          </a:p>
          <a:p>
            <a:pPr marL="0" indent="0">
              <a:buNone/>
            </a:pPr>
            <a:endParaRPr lang="en-US" dirty="0">
              <a:cs typeface="Calibri" panose="020F0502020204030204"/>
            </a:endParaRPr>
          </a:p>
        </p:txBody>
      </p:sp>
    </p:spTree>
    <p:extLst>
      <p:ext uri="{BB962C8B-B14F-4D97-AF65-F5344CB8AC3E}">
        <p14:creationId xmlns:p14="http://schemas.microsoft.com/office/powerpoint/2010/main" val="793711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0659EF-1657-AB49-5B36-56A82D5602C6}"/>
              </a:ext>
            </a:extLst>
          </p:cNvPr>
          <p:cNvSpPr>
            <a:spLocks noGrp="1"/>
          </p:cNvSpPr>
          <p:nvPr>
            <p:ph type="title"/>
          </p:nvPr>
        </p:nvSpPr>
        <p:spPr/>
        <p:txBody>
          <a:bodyPr/>
          <a:lstStyle/>
          <a:p>
            <a:pPr algn="l"/>
            <a:r>
              <a:rPr lang="en-US" u="sng" dirty="0">
                <a:cs typeface="Calibri Light"/>
              </a:rPr>
              <a:t>(4)prevention approaches</a:t>
            </a:r>
            <a:r>
              <a:rPr lang="en-US" dirty="0">
                <a:cs typeface="Calibri Light"/>
              </a:rPr>
              <a:t> </a:t>
            </a:r>
          </a:p>
        </p:txBody>
      </p:sp>
      <p:sp>
        <p:nvSpPr>
          <p:cNvPr id="3" name="Content Placeholder 2">
            <a:extLst>
              <a:ext uri="{FF2B5EF4-FFF2-40B4-BE49-F238E27FC236}">
                <a16:creationId xmlns="" xmlns:a16="http://schemas.microsoft.com/office/drawing/2014/main" id="{587035DC-C9B6-815F-281D-9DFCBEEC421C}"/>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a:cs typeface="Calibri" panose="020F0502020204030204"/>
              </a:rPr>
              <a:t>  The "prevention" of phishing attacks cand be confusing , as it can mean different things depending on its  context:</a:t>
            </a:r>
          </a:p>
          <a:p>
            <a:pPr marL="457200" indent="-457200"/>
            <a:r>
              <a:rPr lang="en-US" dirty="0">
                <a:cs typeface="Calibri" panose="020F0502020204030204"/>
              </a:rPr>
              <a:t>Prevention of users from falling victim- in this case, phishing techniques will also be considered prevention techniques.</a:t>
            </a:r>
          </a:p>
          <a:p>
            <a:pPr marL="457200" indent="-457200"/>
            <a:r>
              <a:rPr lang="en-US" dirty="0">
                <a:cs typeface="Calibri" panose="020F0502020204030204"/>
              </a:rPr>
              <a:t>Prevention attackers from starting phishing campaigns- law suits and penalties against attackers by Law Enforcement Agencies(LEAs) are considered as prevention techniques.</a:t>
            </a:r>
          </a:p>
        </p:txBody>
      </p:sp>
    </p:spTree>
    <p:extLst>
      <p:ext uri="{BB962C8B-B14F-4D97-AF65-F5344CB8AC3E}">
        <p14:creationId xmlns:p14="http://schemas.microsoft.com/office/powerpoint/2010/main" val="3115140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u="sng" dirty="0" smtClean="0"/>
              <a:t>DETECTION OF PHISHING ATTACKS</a:t>
            </a:r>
            <a:endParaRPr lang="en-US" u="sng" dirty="0"/>
          </a:p>
        </p:txBody>
      </p:sp>
      <p:sp>
        <p:nvSpPr>
          <p:cNvPr id="3" name="Content Placeholder 2"/>
          <p:cNvSpPr>
            <a:spLocks noGrp="1"/>
          </p:cNvSpPr>
          <p:nvPr>
            <p:ph idx="1"/>
          </p:nvPr>
        </p:nvSpPr>
        <p:spPr/>
        <p:txBody>
          <a:bodyPr/>
          <a:lstStyle/>
          <a:p>
            <a:r>
              <a:rPr lang="en-US" dirty="0" smtClean="0"/>
              <a:t>Passive and Active Warnings</a:t>
            </a:r>
          </a:p>
          <a:p>
            <a:r>
              <a:rPr lang="en-US" dirty="0" smtClean="0"/>
              <a:t>Passive warnings-the warning does not block the content-area and enables the user to view both the content and warning.</a:t>
            </a:r>
          </a:p>
          <a:p>
            <a:r>
              <a:rPr lang="en-US" dirty="0" smtClean="0"/>
              <a:t>Active warnings-the warning blocks the content data, which prohibits the user from viewing the content-data while the </a:t>
            </a:r>
            <a:r>
              <a:rPr lang="en-US" dirty="0" err="1" smtClean="0"/>
              <a:t>warninig</a:t>
            </a:r>
            <a:r>
              <a:rPr lang="en-US" dirty="0" smtClean="0"/>
              <a:t> is displayed</a:t>
            </a:r>
            <a:endParaRPr lang="en-US" dirty="0"/>
          </a:p>
        </p:txBody>
      </p:sp>
    </p:spTree>
    <p:extLst>
      <p:ext uri="{BB962C8B-B14F-4D97-AF65-F5344CB8AC3E}">
        <p14:creationId xmlns:p14="http://schemas.microsoft.com/office/powerpoint/2010/main" val="3857503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t>GOOGLE SAFE BROWSING API</a:t>
            </a:r>
            <a:endParaRPr lang="en-US" u="sng" dirty="0"/>
          </a:p>
        </p:txBody>
      </p:sp>
      <p:sp>
        <p:nvSpPr>
          <p:cNvPr id="3" name="Content Placeholder 2"/>
          <p:cNvSpPr>
            <a:spLocks noGrp="1"/>
          </p:cNvSpPr>
          <p:nvPr>
            <p:ph idx="1"/>
          </p:nvPr>
        </p:nvSpPr>
        <p:spPr/>
        <p:txBody>
          <a:bodyPr>
            <a:normAutofit lnSpcReduction="10000"/>
          </a:bodyPr>
          <a:lstStyle/>
          <a:p>
            <a:r>
              <a:rPr lang="en-US" dirty="0" smtClean="0"/>
              <a:t>Enable client application to validate whether a given URL exists in blacklists that are constantly updated by </a:t>
            </a:r>
            <a:r>
              <a:rPr lang="en-US" dirty="0"/>
              <a:t>G</a:t>
            </a:r>
            <a:r>
              <a:rPr lang="en-US" dirty="0" smtClean="0"/>
              <a:t>oogle.</a:t>
            </a:r>
          </a:p>
          <a:p>
            <a:r>
              <a:rPr lang="en-US" dirty="0" smtClean="0"/>
              <a:t>The current implementation of the protocol is provided by Google.</a:t>
            </a:r>
          </a:p>
          <a:p>
            <a:r>
              <a:rPr lang="en-US" dirty="0" smtClean="0"/>
              <a:t>The API requires client applications to communicate with providers through HTTP while adhering to </a:t>
            </a:r>
            <a:r>
              <a:rPr lang="en-US" dirty="0" err="1" smtClean="0"/>
              <a:t>syntex</a:t>
            </a:r>
            <a:r>
              <a:rPr lang="en-US" dirty="0" smtClean="0"/>
              <a:t> specified in protocol v2spec</a:t>
            </a:r>
          </a:p>
          <a:p>
            <a:endParaRPr lang="en-US" dirty="0"/>
          </a:p>
        </p:txBody>
      </p:sp>
    </p:spTree>
    <p:extLst>
      <p:ext uri="{BB962C8B-B14F-4D97-AF65-F5344CB8AC3E}">
        <p14:creationId xmlns:p14="http://schemas.microsoft.com/office/powerpoint/2010/main" val="2110280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368300"/>
            <a:ext cx="8229600" cy="1498600"/>
          </a:xfrm>
        </p:spPr>
        <p:txBody>
          <a:bodyPr>
            <a:noAutofit/>
          </a:bodyPr>
          <a:lstStyle/>
          <a:p>
            <a:r>
              <a:rPr lang="en-US" sz="3200" u="sng" dirty="0" smtClean="0"/>
              <a:t>ALGORITHM 1 PROTOCOLV2SPEC PHISING DETECTION IN PSEUDO-CODE </a:t>
            </a:r>
            <a:endParaRPr lang="en-US" sz="3200" u="sng" dirty="0"/>
          </a:p>
        </p:txBody>
      </p:sp>
      <p:sp>
        <p:nvSpPr>
          <p:cNvPr id="3" name="Content Placeholder 2"/>
          <p:cNvSpPr>
            <a:spLocks noGrp="1"/>
          </p:cNvSpPr>
          <p:nvPr>
            <p:ph idx="1"/>
          </p:nvPr>
        </p:nvSpPr>
        <p:spPr>
          <a:xfrm>
            <a:off x="457200" y="2286002"/>
            <a:ext cx="8229600" cy="4076699"/>
          </a:xfrm>
        </p:spPr>
        <p:txBody>
          <a:bodyPr>
            <a:normAutofit fontScale="85000" lnSpcReduction="20000"/>
          </a:bodyPr>
          <a:lstStyle/>
          <a:p>
            <a:pPr marL="514350" indent="-514350">
              <a:buFont typeface="+mj-lt"/>
              <a:buAutoNum type="arabicPeriod"/>
            </a:pPr>
            <a:r>
              <a:rPr lang="en-US" dirty="0" smtClean="0"/>
              <a:t>Hf←sha256(URL)</a:t>
            </a:r>
          </a:p>
          <a:p>
            <a:pPr marL="514350" indent="-514350">
              <a:buFont typeface="+mj-lt"/>
              <a:buAutoNum type="arabicPeriod"/>
            </a:pPr>
            <a:r>
              <a:rPr lang="en-US" dirty="0" err="1" smtClean="0"/>
              <a:t>Ht←truncate</a:t>
            </a:r>
            <a:r>
              <a:rPr lang="en-US" dirty="0" smtClean="0"/>
              <a:t>(Hf,32)</a:t>
            </a:r>
          </a:p>
          <a:p>
            <a:pPr marL="514350" indent="-514350">
              <a:buFont typeface="+mj-lt"/>
              <a:buAutoNum type="arabicPeriod"/>
            </a:pPr>
            <a:r>
              <a:rPr lang="en-US" dirty="0" smtClean="0"/>
              <a:t>If </a:t>
            </a:r>
            <a:r>
              <a:rPr lang="en-US" dirty="0" err="1" smtClean="0"/>
              <a:t>Ht</a:t>
            </a:r>
            <a:r>
              <a:rPr lang="en-US" dirty="0" smtClean="0"/>
              <a:t> H1 then</a:t>
            </a:r>
          </a:p>
          <a:p>
            <a:pPr marL="514350" indent="-514350">
              <a:buFont typeface="+mj-lt"/>
              <a:buAutoNum type="arabicPeriod"/>
            </a:pPr>
            <a:r>
              <a:rPr lang="en-US" dirty="0"/>
              <a:t> </a:t>
            </a:r>
            <a:r>
              <a:rPr lang="en-US" dirty="0" smtClean="0"/>
              <a:t> for </a:t>
            </a:r>
            <a:r>
              <a:rPr lang="en-US" dirty="0" err="1" smtClean="0"/>
              <a:t>Hr←queryProvider</a:t>
            </a:r>
            <a:r>
              <a:rPr lang="en-US" dirty="0" smtClean="0"/>
              <a:t>(</a:t>
            </a:r>
            <a:r>
              <a:rPr lang="en-US" dirty="0" err="1" smtClean="0"/>
              <a:t>Hr</a:t>
            </a:r>
            <a:r>
              <a:rPr lang="en-US" dirty="0" smtClean="0"/>
              <a:t>) do</a:t>
            </a:r>
          </a:p>
          <a:p>
            <a:pPr marL="514350" indent="-514350">
              <a:buFont typeface="+mj-lt"/>
              <a:buAutoNum type="arabicPeriod"/>
            </a:pPr>
            <a:r>
              <a:rPr lang="en-US" dirty="0"/>
              <a:t> </a:t>
            </a:r>
            <a:r>
              <a:rPr lang="en-US" dirty="0" smtClean="0"/>
              <a:t>    if </a:t>
            </a:r>
            <a:r>
              <a:rPr lang="en-US" dirty="0" err="1" smtClean="0"/>
              <a:t>Hf</a:t>
            </a:r>
            <a:r>
              <a:rPr lang="en-US" dirty="0" smtClean="0"/>
              <a:t>=</a:t>
            </a:r>
            <a:r>
              <a:rPr lang="en-US" dirty="0" err="1" smtClean="0"/>
              <a:t>Hr</a:t>
            </a:r>
            <a:r>
              <a:rPr lang="en-US" dirty="0" smtClean="0"/>
              <a:t> then</a:t>
            </a:r>
          </a:p>
          <a:p>
            <a:pPr marL="514350" indent="-514350">
              <a:buFont typeface="+mj-lt"/>
              <a:buAutoNum type="arabicPeriod"/>
            </a:pPr>
            <a:r>
              <a:rPr lang="en-US" dirty="0"/>
              <a:t> </a:t>
            </a:r>
            <a:r>
              <a:rPr lang="en-US" dirty="0" smtClean="0"/>
              <a:t>         </a:t>
            </a:r>
            <a:r>
              <a:rPr lang="en-US" dirty="0" err="1" smtClean="0"/>
              <a:t>warnPhishing</a:t>
            </a:r>
            <a:r>
              <a:rPr lang="en-US" dirty="0" smtClean="0"/>
              <a:t>(URL)</a:t>
            </a:r>
          </a:p>
          <a:p>
            <a:pPr marL="514350" indent="-514350">
              <a:buFont typeface="+mj-lt"/>
              <a:buAutoNum type="arabicPeriod"/>
            </a:pPr>
            <a:r>
              <a:rPr lang="en-US" dirty="0"/>
              <a:t> </a:t>
            </a:r>
            <a:r>
              <a:rPr lang="en-US" dirty="0" smtClean="0"/>
              <a:t> end if</a:t>
            </a:r>
          </a:p>
          <a:p>
            <a:pPr marL="514350" indent="-514350">
              <a:buFont typeface="+mj-lt"/>
              <a:buAutoNum type="arabicPeriod"/>
            </a:pPr>
            <a:r>
              <a:rPr lang="en-US" dirty="0" smtClean="0"/>
              <a:t>End for</a:t>
            </a:r>
          </a:p>
          <a:p>
            <a:pPr marL="514350" indent="-514350">
              <a:buFont typeface="+mj-lt"/>
              <a:buAutoNum type="arabicPeriod"/>
            </a:pPr>
            <a:r>
              <a:rPr lang="en-US" dirty="0" smtClean="0"/>
              <a:t>End if</a:t>
            </a:r>
          </a:p>
        </p:txBody>
      </p:sp>
    </p:spTree>
    <p:extLst>
      <p:ext uri="{BB962C8B-B14F-4D97-AF65-F5344CB8AC3E}">
        <p14:creationId xmlns:p14="http://schemas.microsoft.com/office/powerpoint/2010/main" val="2173682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t>VISUAL SIMILARITY</a:t>
            </a:r>
            <a:endParaRPr lang="en-US" u="sng" dirty="0"/>
          </a:p>
        </p:txBody>
      </p:sp>
      <p:sp>
        <p:nvSpPr>
          <p:cNvPr id="3" name="Content Placeholder 2"/>
          <p:cNvSpPr>
            <a:spLocks noGrp="1"/>
          </p:cNvSpPr>
          <p:nvPr>
            <p:ph idx="1"/>
          </p:nvPr>
        </p:nvSpPr>
        <p:spPr/>
        <p:txBody>
          <a:bodyPr/>
          <a:lstStyle/>
          <a:p>
            <a:r>
              <a:rPr lang="en-US" dirty="0" smtClean="0"/>
              <a:t>Classification with Discriminative key point features.</a:t>
            </a:r>
          </a:p>
          <a:p>
            <a:r>
              <a:rPr lang="en-US" dirty="0" smtClean="0"/>
              <a:t>This mechanism is agonistic to the underlying code or technology that renders  the final visual output to the users eyes.</a:t>
            </a:r>
          </a:p>
          <a:p>
            <a:r>
              <a:rPr lang="en-US" dirty="0" smtClean="0"/>
              <a:t>Mimics a website using </a:t>
            </a:r>
            <a:r>
              <a:rPr lang="en-US" dirty="0" err="1" smtClean="0"/>
              <a:t>img</a:t>
            </a:r>
            <a:r>
              <a:rPr lang="en-US" dirty="0" smtClean="0"/>
              <a:t> tag.</a:t>
            </a:r>
          </a:p>
          <a:p>
            <a:r>
              <a:rPr lang="en-US" dirty="0" smtClean="0"/>
              <a:t>Snapshot is then matched with whitelist.</a:t>
            </a:r>
            <a:endParaRPr lang="en-US" dirty="0"/>
          </a:p>
        </p:txBody>
      </p:sp>
    </p:spTree>
    <p:extLst>
      <p:ext uri="{BB962C8B-B14F-4D97-AF65-F5344CB8AC3E}">
        <p14:creationId xmlns:p14="http://schemas.microsoft.com/office/powerpoint/2010/main" val="2859377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1EDFBC-498D-783E-959A-F9B974055BCD}"/>
              </a:ext>
            </a:extLst>
          </p:cNvPr>
          <p:cNvSpPr>
            <a:spLocks noGrp="1"/>
          </p:cNvSpPr>
          <p:nvPr>
            <p:ph type="title"/>
          </p:nvPr>
        </p:nvSpPr>
        <p:spPr/>
        <p:txBody>
          <a:bodyPr/>
          <a:lstStyle/>
          <a:p>
            <a:pPr algn="l"/>
            <a:r>
              <a:rPr lang="en-US" sz="6000" u="sng" dirty="0">
                <a:latin typeface="Bahnschrift" pitchFamily="34" charset="0"/>
                <a:cs typeface="Calibri Light"/>
              </a:rPr>
              <a:t>content</a:t>
            </a:r>
            <a:endParaRPr lang="en-US" sz="6000" u="sng" dirty="0">
              <a:latin typeface="Bahnschrift" pitchFamily="34" charset="0"/>
            </a:endParaRPr>
          </a:p>
        </p:txBody>
      </p:sp>
      <p:sp>
        <p:nvSpPr>
          <p:cNvPr id="3" name="Content Placeholder 2">
            <a:extLst>
              <a:ext uri="{FF2B5EF4-FFF2-40B4-BE49-F238E27FC236}">
                <a16:creationId xmlns="" xmlns:a16="http://schemas.microsoft.com/office/drawing/2014/main" id="{F51B0121-979A-9BBC-451E-3AAD96C33569}"/>
              </a:ext>
            </a:extLst>
          </p:cNvPr>
          <p:cNvSpPr>
            <a:spLocks noGrp="1"/>
          </p:cNvSpPr>
          <p:nvPr>
            <p:ph idx="1"/>
          </p:nvPr>
        </p:nvSpPr>
        <p:spPr/>
        <p:txBody>
          <a:bodyPr vert="horz" lIns="91440" tIns="45720" rIns="91440" bIns="45720" rtlCol="0" anchor="t">
            <a:normAutofit lnSpcReduction="10000"/>
          </a:bodyPr>
          <a:lstStyle/>
          <a:p>
            <a:r>
              <a:rPr lang="en-US" dirty="0">
                <a:cs typeface="Calibri"/>
              </a:rPr>
              <a:t>Introduction</a:t>
            </a:r>
          </a:p>
          <a:p>
            <a:r>
              <a:rPr lang="en-US" dirty="0">
                <a:cs typeface="Calibri"/>
              </a:rPr>
              <a:t>Objectives</a:t>
            </a:r>
          </a:p>
          <a:p>
            <a:r>
              <a:rPr lang="en-US" dirty="0">
                <a:cs typeface="Calibri"/>
              </a:rPr>
              <a:t>Definition</a:t>
            </a:r>
            <a:r>
              <a:rPr lang="en-US" dirty="0" smtClean="0">
                <a:cs typeface="Calibri"/>
              </a:rPr>
              <a:t>, motives , importance</a:t>
            </a:r>
            <a:endParaRPr lang="en-US" dirty="0">
              <a:cs typeface="Calibri"/>
            </a:endParaRPr>
          </a:p>
          <a:p>
            <a:r>
              <a:rPr lang="en-US" dirty="0">
                <a:cs typeface="Calibri"/>
              </a:rPr>
              <a:t>Mitigation of phishing attacks</a:t>
            </a:r>
          </a:p>
          <a:p>
            <a:r>
              <a:rPr lang="en-US" dirty="0">
                <a:cs typeface="Calibri"/>
              </a:rPr>
              <a:t>Detection of phishing attacks</a:t>
            </a:r>
          </a:p>
          <a:p>
            <a:r>
              <a:rPr lang="en-US" dirty="0">
                <a:cs typeface="Calibri"/>
              </a:rPr>
              <a:t>Evaluation of phishing techniques</a:t>
            </a:r>
          </a:p>
          <a:p>
            <a:r>
              <a:rPr lang="en-US" dirty="0">
                <a:cs typeface="Calibri"/>
              </a:rPr>
              <a:t>Conclusion</a:t>
            </a:r>
          </a:p>
          <a:p>
            <a:r>
              <a:rPr lang="en-US" dirty="0">
                <a:cs typeface="Calibri"/>
              </a:rPr>
              <a:t>References</a:t>
            </a:r>
          </a:p>
          <a:p>
            <a:endParaRPr lang="en-US" dirty="0">
              <a:cs typeface="Calibri"/>
            </a:endParaRPr>
          </a:p>
        </p:txBody>
      </p:sp>
    </p:spTree>
    <p:extLst>
      <p:ext uri="{BB962C8B-B14F-4D97-AF65-F5344CB8AC3E}">
        <p14:creationId xmlns:p14="http://schemas.microsoft.com/office/powerpoint/2010/main" val="91018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2"/>
          <a:srcRect t="22792" b="12218"/>
          <a:stretch/>
        </p:blipFill>
        <p:spPr>
          <a:xfrm>
            <a:off x="1400175" y="961490"/>
            <a:ext cx="6253163" cy="4182010"/>
          </a:xfrm>
          <a:prstGeom prst="rect">
            <a:avLst/>
          </a:prstGeom>
        </p:spPr>
      </p:pic>
    </p:spTree>
    <p:extLst>
      <p:ext uri="{BB962C8B-B14F-4D97-AF65-F5344CB8AC3E}">
        <p14:creationId xmlns:p14="http://schemas.microsoft.com/office/powerpoint/2010/main" val="1119756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t>EVALUATION</a:t>
            </a:r>
            <a:endParaRPr lang="en-US" u="sng" dirty="0"/>
          </a:p>
        </p:txBody>
      </p:sp>
      <p:sp>
        <p:nvSpPr>
          <p:cNvPr id="3" name="Content Placeholder 2"/>
          <p:cNvSpPr>
            <a:spLocks noGrp="1"/>
          </p:cNvSpPr>
          <p:nvPr>
            <p:ph idx="1"/>
          </p:nvPr>
        </p:nvSpPr>
        <p:spPr/>
        <p:txBody>
          <a:bodyPr/>
          <a:lstStyle/>
          <a:p>
            <a:r>
              <a:rPr lang="en-US" dirty="0" smtClean="0"/>
              <a:t>The study concluded that user training approaches are </a:t>
            </a:r>
            <a:r>
              <a:rPr lang="en-US" dirty="0" err="1" smtClean="0"/>
              <a:t>promising.virtually</a:t>
            </a:r>
            <a:r>
              <a:rPr lang="en-US" dirty="0" smtClean="0"/>
              <a:t> user training approaches TP rate.</a:t>
            </a:r>
          </a:p>
          <a:p>
            <a:r>
              <a:rPr lang="en-US" dirty="0" smtClean="0"/>
              <a:t>Blacklists are able to achieve low FP rates. Ineffective against zero-hour attacks.</a:t>
            </a:r>
          </a:p>
          <a:p>
            <a:r>
              <a:rPr lang="en-US" dirty="0" smtClean="0"/>
              <a:t>The effectiveness of visual similarity techniques might not be accurately </a:t>
            </a:r>
            <a:r>
              <a:rPr lang="en-US" dirty="0" err="1" smtClean="0"/>
              <a:t>known,but</a:t>
            </a:r>
            <a:r>
              <a:rPr lang="en-US" dirty="0" smtClean="0"/>
              <a:t> rather assumed.</a:t>
            </a:r>
            <a:endParaRPr lang="en-US" dirty="0"/>
          </a:p>
        </p:txBody>
      </p:sp>
    </p:spTree>
    <p:extLst>
      <p:ext uri="{BB962C8B-B14F-4D97-AF65-F5344CB8AC3E}">
        <p14:creationId xmlns:p14="http://schemas.microsoft.com/office/powerpoint/2010/main" val="875677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2"/>
          <a:srcRect t="2031"/>
          <a:stretch/>
        </p:blipFill>
        <p:spPr>
          <a:xfrm>
            <a:off x="0" y="92467"/>
            <a:ext cx="5200650" cy="4460483"/>
          </a:xfrm>
          <a:prstGeom prst="rect">
            <a:avLst/>
          </a:prstGeom>
        </p:spPr>
      </p:pic>
    </p:spTree>
    <p:extLst>
      <p:ext uri="{BB962C8B-B14F-4D97-AF65-F5344CB8AC3E}">
        <p14:creationId xmlns:p14="http://schemas.microsoft.com/office/powerpoint/2010/main" val="2494206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t>CONCLUSION</a:t>
            </a:r>
            <a:endParaRPr lang="en-US" u="sng" dirty="0"/>
          </a:p>
        </p:txBody>
      </p:sp>
      <p:sp>
        <p:nvSpPr>
          <p:cNvPr id="3" name="Content Placeholder 2"/>
          <p:cNvSpPr>
            <a:spLocks noGrp="1"/>
          </p:cNvSpPr>
          <p:nvPr>
            <p:ph idx="1"/>
          </p:nvPr>
        </p:nvSpPr>
        <p:spPr/>
        <p:txBody>
          <a:bodyPr>
            <a:normAutofit fontScale="92500" lnSpcReduction="10000"/>
          </a:bodyPr>
          <a:lstStyle/>
          <a:p>
            <a:r>
              <a:rPr lang="en-US" dirty="0" smtClean="0"/>
              <a:t>Phishing is a growing crime  and one of that we must be aware </a:t>
            </a:r>
            <a:r>
              <a:rPr lang="en-US" dirty="0" err="1" smtClean="0"/>
              <a:t>of.Although</a:t>
            </a:r>
            <a:r>
              <a:rPr lang="en-US" dirty="0" smtClean="0"/>
              <a:t> laws have been  enacted , education is the best </a:t>
            </a:r>
            <a:r>
              <a:rPr lang="en-US" dirty="0" err="1" smtClean="0"/>
              <a:t>defence</a:t>
            </a:r>
            <a:r>
              <a:rPr lang="en-US" dirty="0" smtClean="0"/>
              <a:t> against </a:t>
            </a:r>
            <a:r>
              <a:rPr lang="en-US" dirty="0" err="1" smtClean="0"/>
              <a:t>phishing.Beging</a:t>
            </a:r>
            <a:r>
              <a:rPr lang="en-US" dirty="0" smtClean="0"/>
              <a:t> a bit suspicious of all electronic </a:t>
            </a:r>
            <a:r>
              <a:rPr lang="en-US" dirty="0" err="1" smtClean="0"/>
              <a:t>comminications</a:t>
            </a:r>
            <a:r>
              <a:rPr lang="en-US" dirty="0" smtClean="0"/>
              <a:t> and websites is </a:t>
            </a:r>
            <a:r>
              <a:rPr lang="en-US" dirty="0" err="1" smtClean="0"/>
              <a:t>recommented</a:t>
            </a:r>
            <a:r>
              <a:rPr lang="en-US" dirty="0" smtClean="0"/>
              <a:t>. Lookout for the common characteristics sense of </a:t>
            </a:r>
            <a:r>
              <a:rPr lang="en-US" dirty="0" err="1" smtClean="0"/>
              <a:t>urgency,request</a:t>
            </a:r>
            <a:r>
              <a:rPr lang="en-US" dirty="0" smtClean="0"/>
              <a:t> for </a:t>
            </a:r>
            <a:r>
              <a:rPr lang="en-US" dirty="0" err="1" smtClean="0"/>
              <a:t>verification,amnd</a:t>
            </a:r>
            <a:r>
              <a:rPr lang="en-US" dirty="0" smtClean="0"/>
              <a:t> </a:t>
            </a:r>
            <a:r>
              <a:rPr lang="en-US" dirty="0" err="1" smtClean="0"/>
              <a:t>grammer</a:t>
            </a:r>
            <a:r>
              <a:rPr lang="en-US" dirty="0" smtClean="0"/>
              <a:t> and spelling </a:t>
            </a:r>
            <a:r>
              <a:rPr lang="en-US" dirty="0" err="1" smtClean="0"/>
              <a:t>errors.also,get</a:t>
            </a:r>
            <a:r>
              <a:rPr lang="en-US" dirty="0" smtClean="0"/>
              <a:t> in the habit of comparing the provided URL with the an independent search for the company’s website.</a:t>
            </a:r>
            <a:endParaRPr lang="en-US" dirty="0"/>
          </a:p>
        </p:txBody>
      </p:sp>
    </p:spTree>
    <p:extLst>
      <p:ext uri="{BB962C8B-B14F-4D97-AF65-F5344CB8AC3E}">
        <p14:creationId xmlns:p14="http://schemas.microsoft.com/office/powerpoint/2010/main" val="410406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t>REFERENCES</a:t>
            </a:r>
            <a:endParaRPr lang="en-US" u="sng"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err="1" smtClean="0"/>
              <a:t>Mohmoud</a:t>
            </a:r>
            <a:r>
              <a:rPr lang="en-US" dirty="0" smtClean="0"/>
              <a:t> </a:t>
            </a:r>
            <a:r>
              <a:rPr lang="en-US" dirty="0" err="1" smtClean="0"/>
              <a:t>Khonji</a:t>
            </a:r>
            <a:r>
              <a:rPr lang="en-US" dirty="0" smtClean="0"/>
              <a:t>, </a:t>
            </a:r>
            <a:r>
              <a:rPr lang="en-US" dirty="0" err="1" smtClean="0"/>
              <a:t>yourssef</a:t>
            </a:r>
            <a:r>
              <a:rPr lang="en-US" dirty="0" smtClean="0"/>
              <a:t> Iraqi, Senior Member, IEEE and Andrew Jones, IEEE COMMUNICATIONS SURVEYS &amp; TUTORIALS, VOL.15, NO.4. FOURTH QUARTER 2013.</a:t>
            </a:r>
          </a:p>
          <a:p>
            <a:pPr marL="514350" indent="-514350">
              <a:buFont typeface="+mj-lt"/>
              <a:buAutoNum type="arabicPeriod"/>
            </a:pPr>
            <a:r>
              <a:rPr lang="en-US" dirty="0" err="1" smtClean="0"/>
              <a:t>B.Krebs</a:t>
            </a:r>
            <a:r>
              <a:rPr lang="en-US" dirty="0" smtClean="0"/>
              <a:t>, “</a:t>
            </a:r>
            <a:r>
              <a:rPr lang="en-US" dirty="0" err="1" smtClean="0"/>
              <a:t>HBGary</a:t>
            </a:r>
            <a:r>
              <a:rPr lang="en-US" dirty="0" smtClean="0"/>
              <a:t> Federal hacked by Anonymous”,</a:t>
            </a:r>
          </a:p>
          <a:p>
            <a:pPr marL="0" indent="0">
              <a:buNone/>
            </a:pPr>
            <a:r>
              <a:rPr lang="en-US" dirty="0"/>
              <a:t> </a:t>
            </a:r>
            <a:r>
              <a:rPr lang="en-US" dirty="0" smtClean="0"/>
              <a:t>      </a:t>
            </a:r>
            <a:r>
              <a:rPr lang="en-US" dirty="0" smtClean="0">
                <a:hlinkClick r:id="rId2"/>
              </a:rPr>
              <a:t>http://Krebsonsecurity.com/2011/02/hbgary-fedral-hacked-by-          anonymous/,2011,accessed</a:t>
            </a:r>
            <a:r>
              <a:rPr lang="en-US" dirty="0" smtClean="0"/>
              <a:t> December 2011.</a:t>
            </a:r>
          </a:p>
          <a:p>
            <a:pPr marL="0" indent="0">
              <a:buNone/>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3884473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769820">
            <a:off x="623405" y="1709817"/>
            <a:ext cx="7886700" cy="2847350"/>
          </a:xfrm>
        </p:spPr>
        <p:txBody>
          <a:bodyPr>
            <a:normAutofit fontScale="90000"/>
          </a:bodyPr>
          <a:lstStyle/>
          <a:p>
            <a:r>
              <a:rPr lang="en-US" dirty="0" smtClean="0">
                <a:latin typeface="BankGothic Lt BT" pitchFamily="34" charset="0"/>
              </a:rPr>
              <a:t>             </a:t>
            </a:r>
            <a:r>
              <a:rPr lang="en-US" sz="11600" b="1" u="sng" dirty="0" smtClean="0">
                <a:latin typeface="BankGothic Lt BT" pitchFamily="34" charset="0"/>
              </a:rPr>
              <a:t>Thank   You</a:t>
            </a:r>
            <a:endParaRPr lang="en-US" sz="11600" b="1" u="sng" dirty="0">
              <a:latin typeface="BankGothic Lt BT" pitchFamily="34" charset="0"/>
            </a:endParaRPr>
          </a:p>
        </p:txBody>
      </p:sp>
      <p:sp>
        <p:nvSpPr>
          <p:cNvPr id="3" name="Text Placeholder 2"/>
          <p:cNvSpPr>
            <a:spLocks noGrp="1"/>
          </p:cNvSpPr>
          <p:nvPr>
            <p:ph type="body" idx="1"/>
          </p:nvPr>
        </p:nvSpPr>
        <p:spPr>
          <a:xfrm>
            <a:off x="623888" y="6043932"/>
            <a:ext cx="81507" cy="45719"/>
          </a:xfrm>
        </p:spPr>
        <p:txBody>
          <a:bodyPr>
            <a:normAutofit fontScale="25000" lnSpcReduction="20000"/>
          </a:bodyPr>
          <a:lstStyle/>
          <a:p>
            <a:endParaRPr lang="en-US" dirty="0"/>
          </a:p>
        </p:txBody>
      </p:sp>
    </p:spTree>
    <p:extLst>
      <p:ext uri="{BB962C8B-B14F-4D97-AF65-F5344CB8AC3E}">
        <p14:creationId xmlns:p14="http://schemas.microsoft.com/office/powerpoint/2010/main" val="985077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A855B9-54A6-E760-958A-D5E4846B4C7E}"/>
              </a:ext>
            </a:extLst>
          </p:cNvPr>
          <p:cNvSpPr>
            <a:spLocks noGrp="1"/>
          </p:cNvSpPr>
          <p:nvPr>
            <p:ph type="title"/>
          </p:nvPr>
        </p:nvSpPr>
        <p:spPr/>
        <p:txBody>
          <a:bodyPr/>
          <a:lstStyle/>
          <a:p>
            <a:pPr algn="l"/>
            <a:r>
              <a:rPr lang="en-US" sz="6000" u="sng" dirty="0">
                <a:cs typeface="Calibri Light"/>
              </a:rPr>
              <a:t>INTRODUCTION</a:t>
            </a:r>
          </a:p>
        </p:txBody>
      </p:sp>
      <p:sp>
        <p:nvSpPr>
          <p:cNvPr id="3" name="Content Placeholder 2">
            <a:extLst>
              <a:ext uri="{FF2B5EF4-FFF2-40B4-BE49-F238E27FC236}">
                <a16:creationId xmlns="" xmlns:a16="http://schemas.microsoft.com/office/drawing/2014/main" id="{6B99B2C5-FBC2-69F1-4138-A7D400E125B5}"/>
              </a:ext>
            </a:extLst>
          </p:cNvPr>
          <p:cNvSpPr>
            <a:spLocks noGrp="1"/>
          </p:cNvSpPr>
          <p:nvPr>
            <p:ph idx="1"/>
          </p:nvPr>
        </p:nvSpPr>
        <p:spPr/>
        <p:txBody>
          <a:bodyPr vert="horz" lIns="91440" tIns="45720" rIns="91440" bIns="45720" rtlCol="0" anchor="t">
            <a:normAutofit/>
          </a:bodyPr>
          <a:lstStyle/>
          <a:p>
            <a:r>
              <a:rPr lang="en-US" dirty="0">
                <a:cs typeface="Calibri"/>
              </a:rPr>
              <a:t>PHISHING is a social engineering attack that aims at exploiting the weakness found in system processes as caused by system users.</a:t>
            </a:r>
          </a:p>
          <a:p>
            <a:r>
              <a:rPr lang="en-US" dirty="0">
                <a:cs typeface="Calibri"/>
              </a:rPr>
              <a:t>For </a:t>
            </a:r>
            <a:r>
              <a:rPr lang="en-US" dirty="0" err="1">
                <a:cs typeface="Calibri"/>
              </a:rPr>
              <a:t>eg.</a:t>
            </a:r>
            <a:r>
              <a:rPr lang="en-US" dirty="0">
                <a:cs typeface="Calibri"/>
              </a:rPr>
              <a:t> User leak their passwords if an attacker asked them to update via http link.</a:t>
            </a:r>
          </a:p>
          <a:p>
            <a:r>
              <a:rPr lang="en-US" dirty="0">
                <a:cs typeface="Calibri"/>
              </a:rPr>
              <a:t>Due to the broad nature of the phishing problem, this phishing detection survey was began.</a:t>
            </a:r>
          </a:p>
        </p:txBody>
      </p:sp>
    </p:spTree>
    <p:extLst>
      <p:ext uri="{BB962C8B-B14F-4D97-AF65-F5344CB8AC3E}">
        <p14:creationId xmlns:p14="http://schemas.microsoft.com/office/powerpoint/2010/main" val="1095138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461554-3660-7511-8447-082C3DDADFBA}"/>
              </a:ext>
            </a:extLst>
          </p:cNvPr>
          <p:cNvSpPr>
            <a:spLocks noGrp="1"/>
          </p:cNvSpPr>
          <p:nvPr>
            <p:ph type="title"/>
          </p:nvPr>
        </p:nvSpPr>
        <p:spPr/>
        <p:txBody>
          <a:bodyPr/>
          <a:lstStyle/>
          <a:p>
            <a:pPr algn="l"/>
            <a:r>
              <a:rPr lang="en-US" u="sng" dirty="0">
                <a:cs typeface="Calibri Light"/>
              </a:rPr>
              <a:t>OBJECTIVES</a:t>
            </a:r>
            <a:endParaRPr lang="en-US" u="sng" dirty="0"/>
          </a:p>
        </p:txBody>
      </p:sp>
      <p:sp>
        <p:nvSpPr>
          <p:cNvPr id="3" name="Content Placeholder 2">
            <a:extLst>
              <a:ext uri="{FF2B5EF4-FFF2-40B4-BE49-F238E27FC236}">
                <a16:creationId xmlns="" xmlns:a16="http://schemas.microsoft.com/office/drawing/2014/main" id="{37A5C1F1-D7A1-0195-ED74-FAC894104E98}"/>
              </a:ext>
            </a:extLst>
          </p:cNvPr>
          <p:cNvSpPr>
            <a:spLocks noGrp="1"/>
          </p:cNvSpPr>
          <p:nvPr>
            <p:ph idx="1"/>
          </p:nvPr>
        </p:nvSpPr>
        <p:spPr/>
        <p:txBody>
          <a:bodyPr vert="horz" lIns="91440" tIns="45720" rIns="91440" bIns="45720" rtlCol="0" anchor="t">
            <a:normAutofit/>
          </a:bodyPr>
          <a:lstStyle/>
          <a:p>
            <a:r>
              <a:rPr lang="en-US" dirty="0">
                <a:cs typeface="Calibri"/>
              </a:rPr>
              <a:t>Definitions </a:t>
            </a:r>
          </a:p>
          <a:p>
            <a:r>
              <a:rPr lang="en-US" dirty="0">
                <a:cs typeface="Calibri"/>
              </a:rPr>
              <a:t>Phishing campaign</a:t>
            </a:r>
          </a:p>
          <a:p>
            <a:r>
              <a:rPr lang="en-US" dirty="0">
                <a:cs typeface="Calibri"/>
              </a:rPr>
              <a:t>Evaluation metrics</a:t>
            </a:r>
          </a:p>
          <a:p>
            <a:r>
              <a:rPr lang="en-US" dirty="0">
                <a:cs typeface="Calibri"/>
              </a:rPr>
              <a:t>Detection</a:t>
            </a:r>
          </a:p>
          <a:p>
            <a:r>
              <a:rPr lang="en-US" dirty="0">
                <a:cs typeface="Calibri"/>
              </a:rPr>
              <a:t>Evaluation</a:t>
            </a:r>
          </a:p>
          <a:p>
            <a:pPr marL="0" indent="0">
              <a:buNone/>
            </a:pPr>
            <a:endParaRPr lang="en-US" dirty="0">
              <a:cs typeface="Calibri"/>
            </a:endParaRPr>
          </a:p>
        </p:txBody>
      </p:sp>
    </p:spTree>
    <p:extLst>
      <p:ext uri="{BB962C8B-B14F-4D97-AF65-F5344CB8AC3E}">
        <p14:creationId xmlns:p14="http://schemas.microsoft.com/office/powerpoint/2010/main" val="1608937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09A974-2C39-5402-7E4D-44FDDA70082F}"/>
              </a:ext>
            </a:extLst>
          </p:cNvPr>
          <p:cNvSpPr>
            <a:spLocks noGrp="1"/>
          </p:cNvSpPr>
          <p:nvPr>
            <p:ph type="title"/>
          </p:nvPr>
        </p:nvSpPr>
        <p:spPr>
          <a:xfrm>
            <a:off x="476250" y="635000"/>
            <a:ext cx="8229600" cy="1028700"/>
          </a:xfrm>
        </p:spPr>
        <p:txBody>
          <a:bodyPr>
            <a:noAutofit/>
          </a:bodyPr>
          <a:lstStyle/>
          <a:p>
            <a:pPr algn="l"/>
            <a:r>
              <a:rPr lang="en-US" sz="6000" u="sng" dirty="0">
                <a:cs typeface="Calibri Light"/>
              </a:rPr>
              <a:t>DEFINITIONS</a:t>
            </a:r>
            <a:br>
              <a:rPr lang="en-US" sz="6000" u="sng" dirty="0">
                <a:cs typeface="Calibri Light"/>
              </a:rPr>
            </a:br>
            <a:endParaRPr lang="en-US" sz="6000" u="sng" dirty="0"/>
          </a:p>
        </p:txBody>
      </p:sp>
      <p:sp>
        <p:nvSpPr>
          <p:cNvPr id="3" name="Content Placeholder 2">
            <a:extLst>
              <a:ext uri="{FF2B5EF4-FFF2-40B4-BE49-F238E27FC236}">
                <a16:creationId xmlns="" xmlns:a16="http://schemas.microsoft.com/office/drawing/2014/main" id="{A8B4C8BB-A586-070A-3F0F-6E9292F2E449}"/>
              </a:ext>
            </a:extLst>
          </p:cNvPr>
          <p:cNvSpPr>
            <a:spLocks noGrp="1"/>
          </p:cNvSpPr>
          <p:nvPr>
            <p:ph idx="1"/>
          </p:nvPr>
        </p:nvSpPr>
        <p:spPr>
          <a:xfrm>
            <a:off x="457200" y="1003301"/>
            <a:ext cx="8229600" cy="5122864"/>
          </a:xfrm>
        </p:spPr>
        <p:txBody>
          <a:bodyPr vert="horz" lIns="91440" tIns="45720" rIns="91440" bIns="45720" rtlCol="0" anchor="t">
            <a:normAutofit fontScale="85000" lnSpcReduction="10000"/>
          </a:bodyPr>
          <a:lstStyle/>
          <a:p>
            <a:r>
              <a:rPr lang="en-US" dirty="0">
                <a:cs typeface="Calibri"/>
              </a:rPr>
              <a:t>"Phishing is a fraudulent attempt, usually made through email, to steal your personal information".</a:t>
            </a:r>
          </a:p>
          <a:p>
            <a:r>
              <a:rPr lang="en-US" dirty="0">
                <a:cs typeface="Calibri"/>
              </a:rPr>
              <a:t>"We define a phishing page as any webpage that, without permission, alleges to act on behalf of a third party with the intention of confusing viewers into performing an action with which the viewer would only trust a true agent of the third party".</a:t>
            </a:r>
          </a:p>
          <a:p>
            <a:r>
              <a:rPr lang="en-US" dirty="0">
                <a:cs typeface="Calibri"/>
              </a:rPr>
              <a:t>Phishing is a type of computer attack that communicates socially engineered messages to humans via electronic communication channels in order to persuade them to perform certain actions for the attacker's benefit. </a:t>
            </a:r>
          </a:p>
        </p:txBody>
      </p:sp>
    </p:spTree>
    <p:extLst>
      <p:ext uri="{BB962C8B-B14F-4D97-AF65-F5344CB8AC3E}">
        <p14:creationId xmlns:p14="http://schemas.microsoft.com/office/powerpoint/2010/main" val="418614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53BEB3-63F2-4D5C-1B1A-8E5B2FEA68BA}"/>
              </a:ext>
            </a:extLst>
          </p:cNvPr>
          <p:cNvSpPr>
            <a:spLocks noGrp="1"/>
          </p:cNvSpPr>
          <p:nvPr>
            <p:ph type="title"/>
          </p:nvPr>
        </p:nvSpPr>
        <p:spPr/>
        <p:txBody>
          <a:bodyPr/>
          <a:lstStyle/>
          <a:p>
            <a:pPr algn="l"/>
            <a:r>
              <a:rPr lang="en-US" sz="6000" u="sng" dirty="0">
                <a:cs typeface="Calibri Light"/>
              </a:rPr>
              <a:t>PHISHING MOTIVES</a:t>
            </a:r>
            <a:endParaRPr lang="en-US" sz="6000" u="sng" dirty="0"/>
          </a:p>
        </p:txBody>
      </p:sp>
      <p:sp>
        <p:nvSpPr>
          <p:cNvPr id="3" name="Content Placeholder 2">
            <a:extLst>
              <a:ext uri="{FF2B5EF4-FFF2-40B4-BE49-F238E27FC236}">
                <a16:creationId xmlns="" xmlns:a16="http://schemas.microsoft.com/office/drawing/2014/main" id="{BEAC0882-7688-21D0-F88A-BB549651B357}"/>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The primary motives behind phishing attacks, from an attackers perspective, are:</a:t>
            </a:r>
          </a:p>
          <a:p>
            <a:r>
              <a:rPr lang="en-US" dirty="0">
                <a:cs typeface="Calibri"/>
              </a:rPr>
              <a:t>Financial gain: Phishers can use stolen banking credentials to their financial benefits.</a:t>
            </a:r>
          </a:p>
          <a:p>
            <a:r>
              <a:rPr lang="en-US" dirty="0">
                <a:cs typeface="Calibri"/>
              </a:rPr>
              <a:t>Identity hiding: Instead of using stolen identities directly, phishers might sale the identities to others whom might be criminals seeking ways to hide their identities and activities.</a:t>
            </a:r>
          </a:p>
          <a:p>
            <a:r>
              <a:rPr lang="en-US" dirty="0">
                <a:cs typeface="Calibri"/>
              </a:rPr>
              <a:t>Fame and Notoriety: Phishers might attack victims for the sake of peer recognition.</a:t>
            </a:r>
          </a:p>
        </p:txBody>
      </p:sp>
    </p:spTree>
    <p:extLst>
      <p:ext uri="{BB962C8B-B14F-4D97-AF65-F5344CB8AC3E}">
        <p14:creationId xmlns:p14="http://schemas.microsoft.com/office/powerpoint/2010/main" val="2318672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 descr="preencoded.png"/>
          <p:cNvPicPr>
            <a:picLocks noChangeAspect="1"/>
          </p:cNvPicPr>
          <p:nvPr/>
        </p:nvPicPr>
        <p:blipFill rotWithShape="1">
          <a:blip r:embed="rId2"/>
          <a:srcRect t="11509" b="8157"/>
          <a:stretch/>
        </p:blipFill>
        <p:spPr>
          <a:xfrm>
            <a:off x="809626" y="749301"/>
            <a:ext cx="7229474" cy="4965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625" y="749302"/>
            <a:ext cx="1400175" cy="428625"/>
          </a:xfrm>
          <a:prstGeom prst="rect">
            <a:avLst/>
          </a:prstGeom>
        </p:spPr>
      </p:pic>
      <p:sp>
        <p:nvSpPr>
          <p:cNvPr id="6" name="TextBox 5"/>
          <p:cNvSpPr txBox="1"/>
          <p:nvPr/>
        </p:nvSpPr>
        <p:spPr>
          <a:xfrm>
            <a:off x="5867399" y="427342"/>
            <a:ext cx="1194558" cy="338554"/>
          </a:xfrm>
          <a:prstGeom prst="rect">
            <a:avLst/>
          </a:prstGeom>
          <a:noFill/>
        </p:spPr>
        <p:txBody>
          <a:bodyPr wrap="none" rtlCol="0">
            <a:spAutoFit/>
          </a:bodyPr>
          <a:lstStyle/>
          <a:p>
            <a:r>
              <a:rPr lang="en-US" sz="1600" dirty="0" smtClean="0">
                <a:latin typeface="CommercialScript BT" pitchFamily="66" charset="0"/>
              </a:rPr>
              <a:t>Phishing site</a:t>
            </a:r>
            <a:endParaRPr lang="en-US" sz="1600" dirty="0">
              <a:latin typeface="CommercialScript BT" pitchFamily="66" charset="0"/>
            </a:endParaRPr>
          </a:p>
        </p:txBody>
      </p:sp>
    </p:spTree>
    <p:extLst>
      <p:ext uri="{BB962C8B-B14F-4D97-AF65-F5344CB8AC3E}">
        <p14:creationId xmlns:p14="http://schemas.microsoft.com/office/powerpoint/2010/main" val="1902281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225F06-2940-E8F4-E8C6-BE688A44AB86}"/>
              </a:ext>
            </a:extLst>
          </p:cNvPr>
          <p:cNvSpPr>
            <a:spLocks noGrp="1"/>
          </p:cNvSpPr>
          <p:nvPr>
            <p:ph type="title"/>
          </p:nvPr>
        </p:nvSpPr>
        <p:spPr/>
        <p:txBody>
          <a:bodyPr/>
          <a:lstStyle/>
          <a:p>
            <a:pPr algn="l"/>
            <a:r>
              <a:rPr lang="en-US" sz="6000" u="sng" dirty="0">
                <a:cs typeface="Calibri Light"/>
              </a:rPr>
              <a:t>IMPORTANCE</a:t>
            </a:r>
            <a:endParaRPr lang="en-US" sz="6000" u="sng" dirty="0"/>
          </a:p>
        </p:txBody>
      </p:sp>
      <p:sp>
        <p:nvSpPr>
          <p:cNvPr id="3" name="Content Placeholder 2">
            <a:extLst>
              <a:ext uri="{FF2B5EF4-FFF2-40B4-BE49-F238E27FC236}">
                <a16:creationId xmlns="" xmlns:a16="http://schemas.microsoft.com/office/drawing/2014/main" id="{9538DF9D-76C6-E584-F983-F9F8DCD801F1}"/>
              </a:ext>
            </a:extLst>
          </p:cNvPr>
          <p:cNvSpPr>
            <a:spLocks noGrp="1"/>
          </p:cNvSpPr>
          <p:nvPr>
            <p:ph idx="1"/>
          </p:nvPr>
        </p:nvSpPr>
        <p:spPr/>
        <p:txBody>
          <a:bodyPr vert="horz" lIns="91440" tIns="45720" rIns="91440" bIns="45720" rtlCol="0" anchor="t">
            <a:normAutofit/>
          </a:bodyPr>
          <a:lstStyle/>
          <a:p>
            <a:r>
              <a:rPr lang="en-US" dirty="0">
                <a:cs typeface="Calibri"/>
              </a:rPr>
              <a:t>According to APWG, phishing attacks where in a raise till August 2009 40,621 unique phishing reports were submitted to APWG.</a:t>
            </a:r>
          </a:p>
          <a:p>
            <a:r>
              <a:rPr lang="en-US" dirty="0">
                <a:cs typeface="Calibri"/>
              </a:rPr>
              <a:t>Drop in campaign due disappearance of </a:t>
            </a:r>
            <a:r>
              <a:rPr lang="en-US" dirty="0" err="1">
                <a:cs typeface="Calibri"/>
              </a:rPr>
              <a:t>Avanlanche</a:t>
            </a:r>
            <a:r>
              <a:rPr lang="en-US" dirty="0">
                <a:cs typeface="Calibri"/>
              </a:rPr>
              <a:t> gang.(2010-11)</a:t>
            </a:r>
          </a:p>
          <a:p>
            <a:r>
              <a:rPr lang="en-US" dirty="0" err="1">
                <a:cs typeface="Calibri"/>
              </a:rPr>
              <a:t>Avanlanche</a:t>
            </a:r>
            <a:r>
              <a:rPr lang="en-US" dirty="0">
                <a:cs typeface="Calibri"/>
              </a:rPr>
              <a:t> gang from traditional phishing </a:t>
            </a:r>
            <a:r>
              <a:rPr lang="en-US" dirty="0" err="1">
                <a:cs typeface="Calibri"/>
              </a:rPr>
              <a:t>compaigns</a:t>
            </a:r>
            <a:r>
              <a:rPr lang="en-US" dirty="0">
                <a:cs typeface="Calibri"/>
              </a:rPr>
              <a:t> into malware-based phishing </a:t>
            </a:r>
            <a:r>
              <a:rPr lang="en-US" dirty="0" err="1">
                <a:cs typeface="Calibri"/>
              </a:rPr>
              <a:t>compaigns</a:t>
            </a:r>
            <a:r>
              <a:rPr lang="en-US" dirty="0">
                <a:cs typeface="Calibri"/>
              </a:rPr>
              <a:t>.(raise)</a:t>
            </a:r>
          </a:p>
          <a:p>
            <a:pPr marL="0" indent="0">
              <a:buNone/>
            </a:pPr>
            <a:endParaRPr lang="en-US" dirty="0">
              <a:cs typeface="Calibri"/>
            </a:endParaRPr>
          </a:p>
        </p:txBody>
      </p:sp>
    </p:spTree>
    <p:extLst>
      <p:ext uri="{BB962C8B-B14F-4D97-AF65-F5344CB8AC3E}">
        <p14:creationId xmlns:p14="http://schemas.microsoft.com/office/powerpoint/2010/main" val="3677751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2"/>
          <a:srcRect t="15899" b="13588"/>
          <a:stretch/>
        </p:blipFill>
        <p:spPr>
          <a:xfrm>
            <a:off x="1704975" y="800100"/>
            <a:ext cx="5619750" cy="4495800"/>
          </a:xfrm>
          <a:prstGeom prst="rect">
            <a:avLst/>
          </a:prstGeom>
        </p:spPr>
      </p:pic>
    </p:spTree>
    <p:extLst>
      <p:ext uri="{BB962C8B-B14F-4D97-AF65-F5344CB8AC3E}">
        <p14:creationId xmlns:p14="http://schemas.microsoft.com/office/powerpoint/2010/main" val="3879962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606</Words>
  <Application>Microsoft Office PowerPoint</Application>
  <PresentationFormat>On-screen Show (4:3)</PresentationFormat>
  <Paragraphs>98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WEBPHISHING DETECTION</vt:lpstr>
      <vt:lpstr>content</vt:lpstr>
      <vt:lpstr>INTRODUCTION</vt:lpstr>
      <vt:lpstr>OBJECTIVES</vt:lpstr>
      <vt:lpstr>DEFINITIONS </vt:lpstr>
      <vt:lpstr>PHISHING MOTIVES</vt:lpstr>
      <vt:lpstr>PowerPoint Presentation</vt:lpstr>
      <vt:lpstr>IMPORTANCE</vt:lpstr>
      <vt:lpstr>PowerPoint Presentation</vt:lpstr>
      <vt:lpstr>MITIGATION OF PHISHING ATTACKS </vt:lpstr>
      <vt:lpstr>PowerPoint Presentation</vt:lpstr>
      <vt:lpstr>(1) DETECTION APPROACHES</vt:lpstr>
      <vt:lpstr>(2)OFFENSIVE DEFENCE APPROACH</vt:lpstr>
      <vt:lpstr>(3)CORROSION APPROACH</vt:lpstr>
      <vt:lpstr>(4)prevention approaches </vt:lpstr>
      <vt:lpstr>DETECTION OF PHISHING ATTACKS</vt:lpstr>
      <vt:lpstr>GOOGLE SAFE BROWSING API</vt:lpstr>
      <vt:lpstr>ALGORITHM 1 PROTOCOLV2SPEC PHISING DETECTION IN PSEUDO-CODE </vt:lpstr>
      <vt:lpstr>VISUAL SIMILARITY</vt:lpstr>
      <vt:lpstr>PowerPoint Presentation</vt:lpstr>
      <vt:lpstr>EVALUATION</vt:lpstr>
      <vt:lpstr>PowerPoint Presentation</vt:lpstr>
      <vt:lpstr>CONCLUSION</vt:lpstr>
      <vt:lpstr>REFERENCES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cp:revision>
  <dcterms:created xsi:type="dcterms:W3CDTF">2022-11-17T10:29:18Z</dcterms:created>
  <dcterms:modified xsi:type="dcterms:W3CDTF">2022-11-17T10:30:14Z</dcterms:modified>
</cp:coreProperties>
</file>