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5" d="100"/>
          <a:sy n="95" d="100"/>
        </p:scale>
        <p:origin x="-20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199BF-BA00-671A-FC11-56FC99B938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C145CA3-41B3-5040-D787-58790884A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B92ADC8-71A3-F3F8-C486-E3A73CDA39B3}"/>
              </a:ext>
            </a:extLst>
          </p:cNvPr>
          <p:cNvSpPr>
            <a:spLocks noGrp="1"/>
          </p:cNvSpPr>
          <p:nvPr>
            <p:ph type="dt" sz="half" idx="10"/>
          </p:nvPr>
        </p:nvSpPr>
        <p:spPr/>
        <p:txBody>
          <a:bodyPr/>
          <a:lstStyle/>
          <a:p>
            <a:fld id="{83284890-85D2-4D7B-8EF5-15A9C1DB8F42}" type="datetimeFigureOut">
              <a:rPr lang="en-US" smtClean="0"/>
              <a:t>10/19/2022</a:t>
            </a:fld>
            <a:endParaRPr lang="en-US" dirty="0"/>
          </a:p>
        </p:txBody>
      </p:sp>
      <p:sp>
        <p:nvSpPr>
          <p:cNvPr id="5" name="Footer Placeholder 4">
            <a:extLst>
              <a:ext uri="{FF2B5EF4-FFF2-40B4-BE49-F238E27FC236}">
                <a16:creationId xmlns:a16="http://schemas.microsoft.com/office/drawing/2014/main" xmlns="" id="{FF9CF09E-ED10-A797-25C3-C2B7FAFF06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49022A0-DE12-6866-F1CD-48B9D8A5C18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297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F7C24-ED46-2B67-495D-B1FE1D6302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D934574-8EB4-763D-2B22-89C0962F93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0C77392-4D8F-AA82-0FF4-66F7ADACA74E}"/>
              </a:ext>
            </a:extLst>
          </p:cNvPr>
          <p:cNvSpPr>
            <a:spLocks noGrp="1"/>
          </p:cNvSpPr>
          <p:nvPr>
            <p:ph type="dt" sz="half" idx="10"/>
          </p:nvPr>
        </p:nvSpPr>
        <p:spPr/>
        <p:txBody>
          <a:bodyPr/>
          <a:lstStyle/>
          <a:p>
            <a:fld id="{87157CC2-0FC8-4686-B024-99790E0F5162}" type="datetimeFigureOut">
              <a:rPr lang="en-US" smtClean="0"/>
              <a:t>10/19/2022</a:t>
            </a:fld>
            <a:endParaRPr lang="en-US" dirty="0"/>
          </a:p>
        </p:txBody>
      </p:sp>
      <p:sp>
        <p:nvSpPr>
          <p:cNvPr id="5" name="Footer Placeholder 4">
            <a:extLst>
              <a:ext uri="{FF2B5EF4-FFF2-40B4-BE49-F238E27FC236}">
                <a16:creationId xmlns:a16="http://schemas.microsoft.com/office/drawing/2014/main" xmlns="" id="{4B0A36C7-5CAB-9F5B-2A6D-8745C5B1D7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951716D-925A-4CA0-9368-81C29738464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202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7BC92EE-DE9B-4F09-08C1-796C4E6EFA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E756063-F171-8F67-DAC8-87C8771051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5A9BCE6-7CF0-7AF3-98D6-7491BC04B2A2}"/>
              </a:ext>
            </a:extLst>
          </p:cNvPr>
          <p:cNvSpPr>
            <a:spLocks noGrp="1"/>
          </p:cNvSpPr>
          <p:nvPr>
            <p:ph type="dt" sz="half" idx="10"/>
          </p:nvPr>
        </p:nvSpPr>
        <p:spPr/>
        <p:txBody>
          <a:bodyPr/>
          <a:lstStyle/>
          <a:p>
            <a:fld id="{F6764DA5-CD3D-4590-A511-FCD3BC7A793E}" type="datetimeFigureOut">
              <a:rPr lang="en-US" smtClean="0"/>
              <a:t>10/19/2022</a:t>
            </a:fld>
            <a:endParaRPr lang="en-US" dirty="0"/>
          </a:p>
        </p:txBody>
      </p:sp>
      <p:sp>
        <p:nvSpPr>
          <p:cNvPr id="5" name="Footer Placeholder 4">
            <a:extLst>
              <a:ext uri="{FF2B5EF4-FFF2-40B4-BE49-F238E27FC236}">
                <a16:creationId xmlns:a16="http://schemas.microsoft.com/office/drawing/2014/main" xmlns="" id="{B9EE8829-5F15-5834-3D47-B7F3C3E9B6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068BA68-1824-4C4E-07D6-020BF95566E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7849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9B8B2-BE27-A37C-23B7-A7ACC54814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C24C062-76FD-5D4E-CAC5-6FF201A89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E8C24C-52B6-7AB8-5BAC-72B516B77DD3}"/>
              </a:ext>
            </a:extLst>
          </p:cNvPr>
          <p:cNvSpPr>
            <a:spLocks noGrp="1"/>
          </p:cNvSpPr>
          <p:nvPr>
            <p:ph type="dt" sz="half" idx="10"/>
          </p:nvPr>
        </p:nvSpPr>
        <p:spPr/>
        <p:txBody>
          <a:bodyPr/>
          <a:lstStyle/>
          <a:p>
            <a:fld id="{82F5661D-6934-4B32-B92C-470368BF1EC6}" type="datetimeFigureOut">
              <a:rPr lang="en-US" smtClean="0"/>
              <a:t>10/19/2022</a:t>
            </a:fld>
            <a:endParaRPr lang="en-US" dirty="0"/>
          </a:p>
        </p:txBody>
      </p:sp>
      <p:sp>
        <p:nvSpPr>
          <p:cNvPr id="5" name="Footer Placeholder 4">
            <a:extLst>
              <a:ext uri="{FF2B5EF4-FFF2-40B4-BE49-F238E27FC236}">
                <a16:creationId xmlns:a16="http://schemas.microsoft.com/office/drawing/2014/main" xmlns="" id="{BDBB01EE-7CCD-3BA6-5AE1-65AC61388F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8727826-1CDB-A40B-BC3C-70ACFA4C35B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752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90DC62-20CF-4071-73BC-B28AF9E2F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F7167EB-62A1-5F17-A02D-FC173970C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348D68E-3A26-55A5-C5B0-F9B5750E3A2D}"/>
              </a:ext>
            </a:extLst>
          </p:cNvPr>
          <p:cNvSpPr>
            <a:spLocks noGrp="1"/>
          </p:cNvSpPr>
          <p:nvPr>
            <p:ph type="dt" sz="half" idx="10"/>
          </p:nvPr>
        </p:nvSpPr>
        <p:spPr/>
        <p:txBody>
          <a:bodyPr/>
          <a:lstStyle/>
          <a:p>
            <a:fld id="{C6F822A4-8DA6-4447-9B1F-C5DB58435268}" type="datetimeFigureOut">
              <a:rPr lang="en-US" smtClean="0"/>
              <a:t>10/19/2022</a:t>
            </a:fld>
            <a:endParaRPr lang="en-US" dirty="0"/>
          </a:p>
        </p:txBody>
      </p:sp>
      <p:sp>
        <p:nvSpPr>
          <p:cNvPr id="5" name="Footer Placeholder 4">
            <a:extLst>
              <a:ext uri="{FF2B5EF4-FFF2-40B4-BE49-F238E27FC236}">
                <a16:creationId xmlns:a16="http://schemas.microsoft.com/office/drawing/2014/main" xmlns="" id="{454B6E55-AB37-9FB7-4A45-A9DE09A05A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76F019A-ACE9-DD84-3AC1-ED41A3A5C8C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8011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FBA772-6CF6-02DE-432D-F0340287B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910FDA7-7B59-7A6A-204C-8054E2EFCE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57CD634-E5BB-618F-C20F-4051E103C6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3E118D7-1B38-EDB4-ED9F-2E36AF3EBA7C}"/>
              </a:ext>
            </a:extLst>
          </p:cNvPr>
          <p:cNvSpPr>
            <a:spLocks noGrp="1"/>
          </p:cNvSpPr>
          <p:nvPr>
            <p:ph type="dt" sz="half" idx="10"/>
          </p:nvPr>
        </p:nvSpPr>
        <p:spPr/>
        <p:txBody>
          <a:bodyPr/>
          <a:lstStyle/>
          <a:p>
            <a:fld id="{E548D31E-DCDA-41A7-9C67-C4B11B94D21D}" type="datetimeFigureOut">
              <a:rPr lang="en-US" smtClean="0"/>
              <a:t>10/19/2022</a:t>
            </a:fld>
            <a:endParaRPr lang="en-US" dirty="0"/>
          </a:p>
        </p:txBody>
      </p:sp>
      <p:sp>
        <p:nvSpPr>
          <p:cNvPr id="6" name="Footer Placeholder 5">
            <a:extLst>
              <a:ext uri="{FF2B5EF4-FFF2-40B4-BE49-F238E27FC236}">
                <a16:creationId xmlns:a16="http://schemas.microsoft.com/office/drawing/2014/main" xmlns="" id="{CD624FB1-B289-DB22-2F0C-67279869A3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30B173E-EDCE-6ABA-F73C-BD59CC3E0FE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708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29569F-D875-83DF-2662-7592559F5C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BA14AB5-FC91-7A85-B4D3-94E9A55B5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750DC9C-7C14-509E-9902-8147585B6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F3BC4F6-3296-55D2-FB16-3D7CB1316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88E3E-F170-FF94-669C-8AEBC46BFB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0BBF291-9DCD-764C-C33A-8104A4F07EC1}"/>
              </a:ext>
            </a:extLst>
          </p:cNvPr>
          <p:cNvSpPr>
            <a:spLocks noGrp="1"/>
          </p:cNvSpPr>
          <p:nvPr>
            <p:ph type="dt" sz="half" idx="10"/>
          </p:nvPr>
        </p:nvSpPr>
        <p:spPr/>
        <p:txBody>
          <a:bodyPr/>
          <a:lstStyle/>
          <a:p>
            <a:fld id="{9B3762C0-B258-48F1-ADE6-176B4174CCDD}" type="datetimeFigureOut">
              <a:rPr lang="en-US" smtClean="0"/>
              <a:t>10/19/2022</a:t>
            </a:fld>
            <a:endParaRPr lang="en-US" dirty="0"/>
          </a:p>
        </p:txBody>
      </p:sp>
      <p:sp>
        <p:nvSpPr>
          <p:cNvPr id="8" name="Footer Placeholder 7">
            <a:extLst>
              <a:ext uri="{FF2B5EF4-FFF2-40B4-BE49-F238E27FC236}">
                <a16:creationId xmlns:a16="http://schemas.microsoft.com/office/drawing/2014/main" xmlns="" id="{E4303865-8B51-592A-6EA7-730D2888018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1E848F27-2AFE-4192-D186-27A78048D5A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7763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45642-F3FD-7A4C-FF21-04A291EC12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7E65E03-321E-218A-6CEB-FA7AB2EC37ED}"/>
              </a:ext>
            </a:extLst>
          </p:cNvPr>
          <p:cNvSpPr>
            <a:spLocks noGrp="1"/>
          </p:cNvSpPr>
          <p:nvPr>
            <p:ph type="dt" sz="half" idx="10"/>
          </p:nvPr>
        </p:nvSpPr>
        <p:spPr/>
        <p:txBody>
          <a:bodyPr/>
          <a:lstStyle/>
          <a:p>
            <a:fld id="{677919A6-33EB-49BD-A62F-1FA56B9F9712}" type="datetimeFigureOut">
              <a:rPr lang="en-US" smtClean="0"/>
              <a:t>10/19/2022</a:t>
            </a:fld>
            <a:endParaRPr lang="en-US" dirty="0"/>
          </a:p>
        </p:txBody>
      </p:sp>
      <p:sp>
        <p:nvSpPr>
          <p:cNvPr id="4" name="Footer Placeholder 3">
            <a:extLst>
              <a:ext uri="{FF2B5EF4-FFF2-40B4-BE49-F238E27FC236}">
                <a16:creationId xmlns:a16="http://schemas.microsoft.com/office/drawing/2014/main" xmlns="" id="{6AA60C8D-4DC7-1D2F-88CD-170BFDA9CB6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C455D368-EE2F-519F-0494-1FF29649697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465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DF1474-F0B9-D14B-3BC1-5250D63239BF}"/>
              </a:ext>
            </a:extLst>
          </p:cNvPr>
          <p:cNvSpPr>
            <a:spLocks noGrp="1"/>
          </p:cNvSpPr>
          <p:nvPr>
            <p:ph type="dt" sz="half" idx="10"/>
          </p:nvPr>
        </p:nvSpPr>
        <p:spPr/>
        <p:txBody>
          <a:bodyPr/>
          <a:lstStyle/>
          <a:p>
            <a:fld id="{CA4E7D1B-D673-4CF6-8672-009D42ABD2A0}" type="datetimeFigureOut">
              <a:rPr lang="en-US" smtClean="0"/>
              <a:t>10/19/2022</a:t>
            </a:fld>
            <a:endParaRPr lang="en-US" dirty="0"/>
          </a:p>
        </p:txBody>
      </p:sp>
      <p:sp>
        <p:nvSpPr>
          <p:cNvPr id="3" name="Footer Placeholder 2">
            <a:extLst>
              <a:ext uri="{FF2B5EF4-FFF2-40B4-BE49-F238E27FC236}">
                <a16:creationId xmlns:a16="http://schemas.microsoft.com/office/drawing/2014/main" xmlns="" id="{66BEF206-422C-D42C-1F8A-41200FB20F9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21F67A5B-AC43-CAC3-D84F-1BF8315C214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8410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46E9F-8D2C-B28C-F50A-16A1F97FD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3F2A259-B153-55B1-AC2D-1FB31E431A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1327956-91BE-37E9-6735-3E0CE0B40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43EE3E0-F9BD-7E1C-8321-45FBF6A79ACD}"/>
              </a:ext>
            </a:extLst>
          </p:cNvPr>
          <p:cNvSpPr>
            <a:spLocks noGrp="1"/>
          </p:cNvSpPr>
          <p:nvPr>
            <p:ph type="dt" sz="half" idx="10"/>
          </p:nvPr>
        </p:nvSpPr>
        <p:spPr/>
        <p:txBody>
          <a:bodyPr/>
          <a:lstStyle/>
          <a:p>
            <a:fld id="{DA16AA21-1863-4931-97CB-99D0A168701B}" type="datetimeFigureOut">
              <a:rPr lang="en-US" smtClean="0"/>
              <a:t>10/19/2022</a:t>
            </a:fld>
            <a:endParaRPr lang="en-US" dirty="0"/>
          </a:p>
        </p:txBody>
      </p:sp>
      <p:sp>
        <p:nvSpPr>
          <p:cNvPr id="6" name="Footer Placeholder 5">
            <a:extLst>
              <a:ext uri="{FF2B5EF4-FFF2-40B4-BE49-F238E27FC236}">
                <a16:creationId xmlns:a16="http://schemas.microsoft.com/office/drawing/2014/main" xmlns="" id="{6FD7D417-E888-C86D-A64B-2922F0925A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7829126-7E84-433C-AF5C-12788294D95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757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A3579-365B-544D-FA1B-B0944A0D7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4B3C7AC-94AD-98F7-230C-14C96E815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892FCD9-7869-2815-7A8B-BE3374478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014FEFF-D7B4-BE6C-C354-C9CED44C6DB8}"/>
              </a:ext>
            </a:extLst>
          </p:cNvPr>
          <p:cNvSpPr>
            <a:spLocks noGrp="1"/>
          </p:cNvSpPr>
          <p:nvPr>
            <p:ph type="dt" sz="half" idx="10"/>
          </p:nvPr>
        </p:nvSpPr>
        <p:spPr/>
        <p:txBody>
          <a:bodyPr/>
          <a:lstStyle/>
          <a:p>
            <a:fld id="{3772C379-9A7C-4C87-A116-CBE9F58B04C5}" type="datetimeFigureOut">
              <a:rPr lang="en-US" smtClean="0"/>
              <a:t>10/19/2022</a:t>
            </a:fld>
            <a:endParaRPr lang="en-US" dirty="0"/>
          </a:p>
        </p:txBody>
      </p:sp>
      <p:sp>
        <p:nvSpPr>
          <p:cNvPr id="6" name="Footer Placeholder 5">
            <a:extLst>
              <a:ext uri="{FF2B5EF4-FFF2-40B4-BE49-F238E27FC236}">
                <a16:creationId xmlns:a16="http://schemas.microsoft.com/office/drawing/2014/main" xmlns="" id="{5ED25FBB-E8CE-12FE-197B-34DBCD4F1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3DA917F-4A6B-9852-3246-FD696DFC67D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479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FF07158-E5F8-BF42-5BC8-FE6E3E67E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C33C733-DB27-23E3-31FD-6FD462944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FEB26F3-7171-8C5A-5D3B-E7FBC6731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10/19/2022</a:t>
            </a:fld>
            <a:endParaRPr lang="en-US" dirty="0"/>
          </a:p>
        </p:txBody>
      </p:sp>
      <p:sp>
        <p:nvSpPr>
          <p:cNvPr id="5" name="Footer Placeholder 4">
            <a:extLst>
              <a:ext uri="{FF2B5EF4-FFF2-40B4-BE49-F238E27FC236}">
                <a16:creationId xmlns:a16="http://schemas.microsoft.com/office/drawing/2014/main" xmlns="" id="{B77CF67B-741B-D050-CCD2-9E8ABFC4E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2787C04-8030-A88C-C284-63ADA6A61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614356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PLASMA DONOR Application</a:t>
            </a:r>
            <a:endParaRPr lang="en-IN" sz="5400" dirty="0"/>
          </a:p>
        </p:txBody>
      </p:sp>
      <p:sp>
        <p:nvSpPr>
          <p:cNvPr id="3" name="Subtitle 2"/>
          <p:cNvSpPr>
            <a:spLocks noGrp="1"/>
          </p:cNvSpPr>
          <p:nvPr>
            <p:ph type="subTitle" idx="1"/>
          </p:nvPr>
        </p:nvSpPr>
        <p:spPr>
          <a:xfrm>
            <a:off x="914400" y="4649272"/>
            <a:ext cx="9144000" cy="1674255"/>
          </a:xfrm>
        </p:spPr>
        <p:txBody>
          <a:bodyPr/>
          <a:lstStyle/>
          <a:p>
            <a:r>
              <a:rPr lang="en-US" dirty="0"/>
              <a:t>Team Members:</a:t>
            </a:r>
            <a:endParaRPr lang="en-IN" dirty="0"/>
          </a:p>
          <a:p>
            <a:r>
              <a:rPr lang="en-US" dirty="0"/>
              <a:t>       1. </a:t>
            </a:r>
            <a:r>
              <a:rPr lang="en-US" dirty="0" err="1"/>
              <a:t>V</a:t>
            </a:r>
            <a:r>
              <a:rPr lang="en-US" dirty="0" err="1" smtClean="0"/>
              <a:t>adlamudi</a:t>
            </a:r>
            <a:r>
              <a:rPr lang="en-US" dirty="0" smtClean="0"/>
              <a:t> </a:t>
            </a:r>
            <a:r>
              <a:rPr lang="en-US" dirty="0" err="1" smtClean="0"/>
              <a:t>prathibha</a:t>
            </a:r>
            <a:r>
              <a:rPr lang="en-US" dirty="0" smtClean="0"/>
              <a:t> </a:t>
            </a:r>
            <a:r>
              <a:rPr lang="en-US" dirty="0" err="1" smtClean="0"/>
              <a:t>sivani</a:t>
            </a:r>
            <a:r>
              <a:rPr lang="en-US" dirty="0" smtClean="0"/>
              <a:t>                   </a:t>
            </a:r>
            <a:r>
              <a:rPr lang="en-US" dirty="0"/>
              <a:t>2. </a:t>
            </a:r>
            <a:r>
              <a:rPr lang="en-US" dirty="0" err="1" smtClean="0"/>
              <a:t>Sneha</a:t>
            </a:r>
            <a:r>
              <a:rPr lang="en-US" dirty="0" smtClean="0"/>
              <a:t> j</a:t>
            </a:r>
            <a:r>
              <a:rPr lang="en-US" dirty="0" smtClean="0"/>
              <a:t>      </a:t>
            </a:r>
            <a:endParaRPr lang="en-US" dirty="0"/>
          </a:p>
          <a:p>
            <a:r>
              <a:rPr lang="en-US" dirty="0"/>
              <a:t>       </a:t>
            </a:r>
            <a:r>
              <a:rPr lang="en-US" dirty="0" smtClean="0"/>
              <a:t>3.Dilli </a:t>
            </a:r>
            <a:r>
              <a:rPr lang="en-US" dirty="0" err="1" smtClean="0"/>
              <a:t>babu</a:t>
            </a:r>
            <a:r>
              <a:rPr lang="en-US" dirty="0" smtClean="0"/>
              <a:t>            4.Chandra </a:t>
            </a:r>
            <a:r>
              <a:rPr lang="en-US" dirty="0" err="1" smtClean="0"/>
              <a:t>shekhar</a:t>
            </a:r>
            <a:endParaRPr lang="en-IN" dirty="0"/>
          </a:p>
          <a:p>
            <a:endParaRPr lang="en-IN" dirty="0"/>
          </a:p>
        </p:txBody>
      </p:sp>
    </p:spTree>
    <p:extLst>
      <p:ext uri="{BB962C8B-B14F-4D97-AF65-F5344CB8AC3E}">
        <p14:creationId xmlns:p14="http://schemas.microsoft.com/office/powerpoint/2010/main" val="156697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2827492"/>
              </p:ext>
            </p:extLst>
          </p:nvPr>
        </p:nvGraphicFramePr>
        <p:xfrm>
          <a:off x="361637" y="266343"/>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xmlns="" val="20000"/>
                    </a:ext>
                  </a:extLst>
                </a:gridCol>
                <a:gridCol w="1728831">
                  <a:extLst>
                    <a:ext uri="{9D8B030D-6E8A-4147-A177-3AD203B41FA5}">
                      <a16:colId xmlns:a16="http://schemas.microsoft.com/office/drawing/2014/main" xmlns="" val="20001"/>
                    </a:ext>
                  </a:extLst>
                </a:gridCol>
                <a:gridCol w="1628786">
                  <a:extLst>
                    <a:ext uri="{9D8B030D-6E8A-4147-A177-3AD203B41FA5}">
                      <a16:colId xmlns:a16="http://schemas.microsoft.com/office/drawing/2014/main" xmlns="" val="20002"/>
                    </a:ext>
                  </a:extLst>
                </a:gridCol>
                <a:gridCol w="1234986">
                  <a:extLst>
                    <a:ext uri="{9D8B030D-6E8A-4147-A177-3AD203B41FA5}">
                      <a16:colId xmlns:a16="http://schemas.microsoft.com/office/drawing/2014/main" xmlns="" val="20003"/>
                    </a:ext>
                  </a:extLst>
                </a:gridCol>
                <a:gridCol w="6149199">
                  <a:extLst>
                    <a:ext uri="{9D8B030D-6E8A-4147-A177-3AD203B41FA5}">
                      <a16:colId xmlns:a16="http://schemas.microsoft.com/office/drawing/2014/main" xmlns=""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xmlns="" val="10000"/>
                  </a:ext>
                </a:extLst>
              </a:tr>
              <a:tr h="4167850">
                <a:tc>
                  <a:txBody>
                    <a:bodyPr/>
                    <a:lstStyle/>
                    <a:p>
                      <a:r>
                        <a:rPr lang="en-US" dirty="0"/>
                        <a:t>9</a:t>
                      </a:r>
                    </a:p>
                  </a:txBody>
                  <a:tcPr/>
                </a:tc>
                <a:tc>
                  <a:txBody>
                    <a:bodyPr/>
                    <a:lstStyle/>
                    <a:p>
                      <a:r>
                        <a:rPr lang="en-US" dirty="0"/>
                        <a:t>Blood Bank Donation And Management Using </a:t>
                      </a:r>
                      <a:r>
                        <a:rPr lang="en-US" dirty="0" err="1"/>
                        <a:t>Danjgo</a:t>
                      </a:r>
                      <a:endParaRPr lang="en-IN" dirty="0"/>
                    </a:p>
                  </a:txBody>
                  <a:tcPr/>
                </a:tc>
                <a:tc>
                  <a:txBody>
                    <a:bodyPr/>
                    <a:lstStyle/>
                    <a:p>
                      <a:r>
                        <a:rPr lang="en-IN" dirty="0"/>
                        <a:t>2022,</a:t>
                      </a:r>
                    </a:p>
                    <a:p>
                      <a:r>
                        <a:rPr lang="en-IN" dirty="0"/>
                        <a:t>International Journal for Research in Applied Science and Engineering Technology</a:t>
                      </a:r>
                    </a:p>
                  </a:txBody>
                  <a:tcPr/>
                </a:tc>
                <a:tc>
                  <a:txBody>
                    <a:bodyPr/>
                    <a:lstStyle/>
                    <a:p>
                      <a:r>
                        <a:rPr lang="en-IN" dirty="0" err="1"/>
                        <a:t>Shravani</a:t>
                      </a:r>
                      <a:r>
                        <a:rPr lang="en-IN" dirty="0"/>
                        <a:t> ,</a:t>
                      </a:r>
                    </a:p>
                    <a:p>
                      <a:r>
                        <a:rPr lang="en-IN" dirty="0" err="1"/>
                        <a:t>Raghaven-dra</a:t>
                      </a:r>
                      <a:r>
                        <a:rPr lang="en-IN" dirty="0"/>
                        <a:t> R</a:t>
                      </a:r>
                    </a:p>
                  </a:txBody>
                  <a:tcPr/>
                </a:tc>
                <a:tc>
                  <a:txBody>
                    <a:bodyPr/>
                    <a:lstStyle/>
                    <a:p>
                      <a:r>
                        <a:rPr lang="en-US" sz="1800" b="0" i="0" kern="1200" dirty="0">
                          <a:solidFill>
                            <a:schemeClr val="dk1"/>
                          </a:solidFill>
                          <a:effectLst/>
                          <a:latin typeface="+mn-lt"/>
                          <a:ea typeface="+mn-ea"/>
                          <a:cs typeface="+mn-cs"/>
                        </a:rPr>
                        <a:t>The main aim of developing this technique is to provide blood to the people that are in need of, The number of persons who are in need of blood are increasing in sizable amount day by Using this technique user can search blood type available within the city and  also can get contact number of the donor who has an equivalent blood type he needs. In order to help people who are in need of blood, this application are often used effectively for getting the small print of obtainable blood groups and user also can get contact number of the blood donors having an equivalent blood type and within an equivalent city. So if the blood group isn't available in the blood bank user can request the donor to donate the blood to him and save someone life.</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4385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7570751"/>
              </p:ext>
            </p:extLst>
          </p:nvPr>
        </p:nvGraphicFramePr>
        <p:xfrm>
          <a:off x="361637" y="266343"/>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xmlns="" val="20000"/>
                    </a:ext>
                  </a:extLst>
                </a:gridCol>
                <a:gridCol w="1728831">
                  <a:extLst>
                    <a:ext uri="{9D8B030D-6E8A-4147-A177-3AD203B41FA5}">
                      <a16:colId xmlns:a16="http://schemas.microsoft.com/office/drawing/2014/main" xmlns="" val="20001"/>
                    </a:ext>
                  </a:extLst>
                </a:gridCol>
                <a:gridCol w="1630017">
                  <a:extLst>
                    <a:ext uri="{9D8B030D-6E8A-4147-A177-3AD203B41FA5}">
                      <a16:colId xmlns:a16="http://schemas.microsoft.com/office/drawing/2014/main" xmlns="" val="20002"/>
                    </a:ext>
                  </a:extLst>
                </a:gridCol>
                <a:gridCol w="1417983">
                  <a:extLst>
                    <a:ext uri="{9D8B030D-6E8A-4147-A177-3AD203B41FA5}">
                      <a16:colId xmlns:a16="http://schemas.microsoft.com/office/drawing/2014/main" xmlns="" val="20003"/>
                    </a:ext>
                  </a:extLst>
                </a:gridCol>
                <a:gridCol w="5964971">
                  <a:extLst>
                    <a:ext uri="{9D8B030D-6E8A-4147-A177-3AD203B41FA5}">
                      <a16:colId xmlns:a16="http://schemas.microsoft.com/office/drawing/2014/main" xmlns=""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xmlns="" val="10000"/>
                  </a:ext>
                </a:extLst>
              </a:tr>
              <a:tr h="4167850">
                <a:tc>
                  <a:txBody>
                    <a:bodyPr/>
                    <a:lstStyle/>
                    <a:p>
                      <a:r>
                        <a:rPr lang="en-US" dirty="0"/>
                        <a:t>10</a:t>
                      </a:r>
                    </a:p>
                  </a:txBody>
                  <a:tcPr/>
                </a:tc>
                <a:tc>
                  <a:txBody>
                    <a:bodyPr/>
                    <a:lstStyle/>
                    <a:p>
                      <a:r>
                        <a:rPr lang="en-US" dirty="0"/>
                        <a:t> Web-based blood donation and Medical Monitoring System Integrating Cloud services and Mobile Application</a:t>
                      </a:r>
                      <a:endParaRPr lang="en-IN" dirty="0"/>
                    </a:p>
                  </a:txBody>
                  <a:tcPr/>
                </a:tc>
                <a:tc>
                  <a:txBody>
                    <a:bodyPr/>
                    <a:lstStyle/>
                    <a:p>
                      <a:r>
                        <a:rPr lang="en-IN" dirty="0"/>
                        <a:t>2020,</a:t>
                      </a:r>
                      <a:r>
                        <a:rPr lang="en-US" dirty="0"/>
                        <a:t> Journal of Physics: Conference Series </a:t>
                      </a:r>
                      <a:endParaRPr lang="en-IN" dirty="0"/>
                    </a:p>
                  </a:txBody>
                  <a:tcPr/>
                </a:tc>
                <a:tc>
                  <a:txBody>
                    <a:bodyPr/>
                    <a:lstStyle/>
                    <a:p>
                      <a:r>
                        <a:rPr lang="en-IN" dirty="0" err="1"/>
                        <a:t>Moh</a:t>
                      </a:r>
                      <a:r>
                        <a:rPr lang="en-IN" dirty="0"/>
                        <a:t>. Nabil  , R. Ihab , </a:t>
                      </a:r>
                    </a:p>
                    <a:p>
                      <a:r>
                        <a:rPr lang="en-IN" dirty="0"/>
                        <a:t>H. El Masr  , S. Said , </a:t>
                      </a:r>
                    </a:p>
                    <a:p>
                      <a:r>
                        <a:rPr lang="en-IN" dirty="0"/>
                        <a:t>S. Youssef </a:t>
                      </a:r>
                    </a:p>
                  </a:txBody>
                  <a:tcPr/>
                </a:tc>
                <a:tc>
                  <a:txBody>
                    <a:bodyPr/>
                    <a:lstStyle/>
                    <a:p>
                      <a:r>
                        <a:rPr lang="en-US" dirty="0"/>
                        <a:t>The proposed system is used by donors, patients and medical centers. It provides a way for remotely medical care and blood donors to show their desire to offer blood donation on system, there donation offers are viewed by medical centers. The main contribution of this research is to provide a way for donors, patients and blood banks to interconnect, manage information of registered donors, patients. This proposed system includes medical sensing, mobile application, a website which is hosted on a cloud hosting provider which acts as an interface for the users of the system and it also uses cloud for storing and processing user’s data. </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1932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60572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91136448"/>
              </p:ext>
            </p:extLst>
          </p:nvPr>
        </p:nvGraphicFramePr>
        <p:xfrm>
          <a:off x="347729" y="399244"/>
          <a:ext cx="11397803" cy="5705341"/>
        </p:xfrm>
        <a:graphic>
          <a:graphicData uri="http://schemas.openxmlformats.org/drawingml/2006/table">
            <a:tbl>
              <a:tblPr firstRow="1" bandRow="1">
                <a:tableStyleId>{5C22544A-7EE6-4342-B048-85BDC9FD1C3A}</a:tableStyleId>
              </a:tblPr>
              <a:tblGrid>
                <a:gridCol w="741945">
                  <a:extLst>
                    <a:ext uri="{9D8B030D-6E8A-4147-A177-3AD203B41FA5}">
                      <a16:colId xmlns:a16="http://schemas.microsoft.com/office/drawing/2014/main" xmlns="" val="20000"/>
                    </a:ext>
                  </a:extLst>
                </a:gridCol>
                <a:gridCol w="1795193">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gridCol w="1416676">
                  <a:extLst>
                    <a:ext uri="{9D8B030D-6E8A-4147-A177-3AD203B41FA5}">
                      <a16:colId xmlns:a16="http://schemas.microsoft.com/office/drawing/2014/main" xmlns="" val="20003"/>
                    </a:ext>
                  </a:extLst>
                </a:gridCol>
                <a:gridCol w="5615189">
                  <a:extLst>
                    <a:ext uri="{9D8B030D-6E8A-4147-A177-3AD203B41FA5}">
                      <a16:colId xmlns:a16="http://schemas.microsoft.com/office/drawing/2014/main" xmlns="" val="20004"/>
                    </a:ext>
                  </a:extLst>
                </a:gridCol>
              </a:tblGrid>
              <a:tr h="124278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xmlns="" val="10000"/>
                  </a:ext>
                </a:extLst>
              </a:tr>
              <a:tr h="4462555">
                <a:tc>
                  <a:txBody>
                    <a:bodyPr/>
                    <a:lstStyle/>
                    <a:p>
                      <a:r>
                        <a:rPr lang="en-US" dirty="0"/>
                        <a:t>1.</a:t>
                      </a:r>
                    </a:p>
                  </a:txBody>
                  <a:tcPr/>
                </a:tc>
                <a:tc>
                  <a:txBody>
                    <a:bodyPr/>
                    <a:lstStyle/>
                    <a:p>
                      <a:r>
                        <a:rPr lang="en-US" dirty="0"/>
                        <a:t>INSTANT PLASMA DONOR RECIPIENT CONNECTOR WEB APPLICATION</a:t>
                      </a:r>
                      <a:endParaRPr lang="en-IN" dirty="0"/>
                    </a:p>
                  </a:txBody>
                  <a:tcPr/>
                </a:tc>
                <a:tc>
                  <a:txBody>
                    <a:bodyPr/>
                    <a:lstStyle/>
                    <a:p>
                      <a:r>
                        <a:rPr lang="en-US" sz="1800" b="0" i="0" kern="1200" dirty="0">
                          <a:solidFill>
                            <a:schemeClr val="dk1"/>
                          </a:solidFill>
                          <a:effectLst/>
                          <a:latin typeface="+mn-lt"/>
                          <a:ea typeface="+mn-ea"/>
                          <a:cs typeface="+mn-cs"/>
                        </a:rPr>
                        <a:t>2022,</a:t>
                      </a:r>
                    </a:p>
                    <a:p>
                      <a:r>
                        <a:rPr lang="en-US" sz="1800" b="0" i="0" kern="1200" dirty="0">
                          <a:solidFill>
                            <a:schemeClr val="dk1"/>
                          </a:solidFill>
                          <a:effectLst/>
                          <a:latin typeface="+mn-lt"/>
                          <a:ea typeface="+mn-ea"/>
                          <a:cs typeface="+mn-cs"/>
                        </a:rPr>
                        <a:t>International Research Journal of Modernization in Engineering Technology and Science</a:t>
                      </a:r>
                      <a:endParaRPr lang="en-IN" dirty="0"/>
                    </a:p>
                  </a:txBody>
                  <a:tcPr/>
                </a:tc>
                <a:tc>
                  <a:txBody>
                    <a:bodyPr/>
                    <a:lstStyle/>
                    <a:p>
                      <a:r>
                        <a:rPr lang="en-IN" dirty="0" err="1"/>
                        <a:t>Abhijeet</a:t>
                      </a:r>
                      <a:r>
                        <a:rPr lang="en-IN" dirty="0"/>
                        <a:t> Gaikwad, </a:t>
                      </a:r>
                      <a:r>
                        <a:rPr lang="en-IN" dirty="0" err="1"/>
                        <a:t>Nilofar</a:t>
                      </a:r>
                      <a:r>
                        <a:rPr lang="en-IN" dirty="0"/>
                        <a:t> </a:t>
                      </a:r>
                      <a:r>
                        <a:rPr lang="en-IN" dirty="0" err="1"/>
                        <a:t>Mulla</a:t>
                      </a:r>
                      <a:r>
                        <a:rPr lang="en-IN" dirty="0"/>
                        <a:t>, </a:t>
                      </a:r>
                      <a:r>
                        <a:rPr lang="en-IN" dirty="0" err="1"/>
                        <a:t>Tejashri</a:t>
                      </a:r>
                      <a:r>
                        <a:rPr lang="en-IN" dirty="0"/>
                        <a:t> </a:t>
                      </a:r>
                      <a:r>
                        <a:rPr lang="en-IN" dirty="0" err="1"/>
                        <a:t>Wagaj</a:t>
                      </a:r>
                      <a:r>
                        <a:rPr lang="en-IN" dirty="0"/>
                        <a:t>, </a:t>
                      </a:r>
                      <a:r>
                        <a:rPr lang="en-IN" dirty="0" err="1"/>
                        <a:t>Raviraj</a:t>
                      </a:r>
                      <a:r>
                        <a:rPr lang="en-IN" dirty="0"/>
                        <a:t> </a:t>
                      </a:r>
                      <a:r>
                        <a:rPr lang="en-IN" dirty="0" err="1"/>
                        <a:t>Ingale,Prof</a:t>
                      </a:r>
                      <a:r>
                        <a:rPr lang="en-IN" dirty="0"/>
                        <a:t> </a:t>
                      </a:r>
                      <a:r>
                        <a:rPr lang="en-IN" dirty="0" err="1"/>
                        <a:t>Brijendra</a:t>
                      </a:r>
                      <a:r>
                        <a:rPr lang="en-IN" dirty="0"/>
                        <a:t> Gupta &amp; </a:t>
                      </a:r>
                      <a:r>
                        <a:rPr lang="en-IN" dirty="0" err="1"/>
                        <a:t>Prof.</a:t>
                      </a:r>
                      <a:endParaRPr lang="en-IN" dirty="0"/>
                    </a:p>
                    <a:p>
                      <a:r>
                        <a:rPr lang="en-IN" dirty="0"/>
                        <a:t>Kamal Reddy</a:t>
                      </a:r>
                    </a:p>
                  </a:txBody>
                  <a:tcPr/>
                </a:tc>
                <a:tc>
                  <a:txBody>
                    <a:bodyPr/>
                    <a:lstStyle/>
                    <a:p>
                      <a:r>
                        <a:rPr lang="en-US" sz="1800" dirty="0"/>
                        <a:t>The scientific way in which we can help reduce mortality or help people affected by</a:t>
                      </a:r>
                    </a:p>
                    <a:p>
                      <a:r>
                        <a:rPr lang="en-US" sz="1800" dirty="0"/>
                        <a:t>COVID19 by donating plasma from recovered patients. In the absence of an approved antiviral</a:t>
                      </a:r>
                      <a:r>
                        <a:rPr lang="en-US" sz="1800" baseline="0" dirty="0"/>
                        <a:t> </a:t>
                      </a:r>
                      <a:r>
                        <a:rPr lang="en-US" sz="1800" dirty="0"/>
                        <a:t>treatment plan for a fatal COVID19 infection, plasma therapy is an experimental approach to</a:t>
                      </a:r>
                      <a:r>
                        <a:rPr lang="en-US" sz="1800" baseline="0" dirty="0"/>
                        <a:t> </a:t>
                      </a:r>
                      <a:r>
                        <a:rPr lang="en-US" sz="1800" dirty="0"/>
                        <a:t>treat COVID19-positive patients and help them recover faster. In the recommendation system, the donor who wants to donate plasma can donate by uploading</a:t>
                      </a:r>
                      <a:r>
                        <a:rPr lang="en-US" sz="1800" baseline="0" dirty="0"/>
                        <a:t> </a:t>
                      </a:r>
                      <a:r>
                        <a:rPr lang="en-US" sz="1800" dirty="0"/>
                        <a:t>their COVID19 certificate and the blood bank can see the donors who have uploaded the</a:t>
                      </a:r>
                      <a:r>
                        <a:rPr lang="en-US" sz="1800" baseline="0" dirty="0"/>
                        <a:t> </a:t>
                      </a:r>
                      <a:r>
                        <a:rPr lang="en-US" sz="1800" dirty="0"/>
                        <a:t>certificate and they can make a request to the donor and the hospital can register/login and search</a:t>
                      </a:r>
                      <a:r>
                        <a:rPr lang="en-US" sz="1800" baseline="0" dirty="0"/>
                        <a:t> </a:t>
                      </a:r>
                      <a:r>
                        <a:rPr lang="en-US" sz="1800" dirty="0"/>
                        <a:t>for  plasma from a blood bank and they can request a blood bank and obtain</a:t>
                      </a:r>
                      <a:r>
                        <a:rPr lang="en-US" sz="1800" baseline="0" dirty="0"/>
                        <a:t> </a:t>
                      </a:r>
                      <a:r>
                        <a:rPr lang="en-US" sz="1800" dirty="0"/>
                        <a:t>plasma from the blood bank.</a:t>
                      </a:r>
                      <a:endParaRPr lang="en-IN" sz="18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2882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08048699"/>
              </p:ext>
            </p:extLst>
          </p:nvPr>
        </p:nvGraphicFramePr>
        <p:xfrm>
          <a:off x="322999" y="317857"/>
          <a:ext cx="11628594" cy="5683697"/>
        </p:xfrm>
        <a:graphic>
          <a:graphicData uri="http://schemas.openxmlformats.org/drawingml/2006/table">
            <a:tbl>
              <a:tblPr firstRow="1" bandRow="1">
                <a:tableStyleId>{5C22544A-7EE6-4342-B048-85BDC9FD1C3A}</a:tableStyleId>
              </a:tblPr>
              <a:tblGrid>
                <a:gridCol w="837027">
                  <a:extLst>
                    <a:ext uri="{9D8B030D-6E8A-4147-A177-3AD203B41FA5}">
                      <a16:colId xmlns:a16="http://schemas.microsoft.com/office/drawing/2014/main" xmlns="" val="20000"/>
                    </a:ext>
                  </a:extLst>
                </a:gridCol>
                <a:gridCol w="1740575">
                  <a:extLst>
                    <a:ext uri="{9D8B030D-6E8A-4147-A177-3AD203B41FA5}">
                      <a16:colId xmlns:a16="http://schemas.microsoft.com/office/drawing/2014/main" xmlns="" val="20001"/>
                    </a:ext>
                  </a:extLst>
                </a:gridCol>
                <a:gridCol w="1624538">
                  <a:extLst>
                    <a:ext uri="{9D8B030D-6E8A-4147-A177-3AD203B41FA5}">
                      <a16:colId xmlns:a16="http://schemas.microsoft.com/office/drawing/2014/main" xmlns="" val="20002"/>
                    </a:ext>
                  </a:extLst>
                </a:gridCol>
                <a:gridCol w="1353780">
                  <a:extLst>
                    <a:ext uri="{9D8B030D-6E8A-4147-A177-3AD203B41FA5}">
                      <a16:colId xmlns:a16="http://schemas.microsoft.com/office/drawing/2014/main" xmlns="" val="20003"/>
                    </a:ext>
                  </a:extLst>
                </a:gridCol>
                <a:gridCol w="6072674">
                  <a:extLst>
                    <a:ext uri="{9D8B030D-6E8A-4147-A177-3AD203B41FA5}">
                      <a16:colId xmlns:a16="http://schemas.microsoft.com/office/drawing/2014/main" xmlns="" val="20004"/>
                    </a:ext>
                  </a:extLst>
                </a:gridCol>
              </a:tblGrid>
              <a:tr h="134886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xmlns="" val="10000"/>
                  </a:ext>
                </a:extLst>
              </a:tr>
              <a:tr h="4334831">
                <a:tc>
                  <a:txBody>
                    <a:bodyPr/>
                    <a:lstStyle/>
                    <a:p>
                      <a:r>
                        <a:rPr lang="en-US" dirty="0"/>
                        <a:t>2.</a:t>
                      </a:r>
                    </a:p>
                  </a:txBody>
                  <a:tcPr/>
                </a:tc>
                <a:tc>
                  <a:txBody>
                    <a:bodyPr/>
                    <a:lstStyle/>
                    <a:p>
                      <a:r>
                        <a:rPr lang="en-IN" dirty="0"/>
                        <a:t>Smart Blood Finder</a:t>
                      </a:r>
                    </a:p>
                  </a:txBody>
                  <a:tcPr/>
                </a:tc>
                <a:tc>
                  <a:txBody>
                    <a:bodyPr/>
                    <a:lstStyle/>
                    <a:p>
                      <a:r>
                        <a:rPr lang="en-IN" dirty="0"/>
                        <a:t>2017,</a:t>
                      </a:r>
                    </a:p>
                    <a:p>
                      <a:r>
                        <a:rPr lang="en-IN" dirty="0"/>
                        <a:t>International Journal</a:t>
                      </a:r>
                      <a:r>
                        <a:rPr lang="en-IN" baseline="0" dirty="0"/>
                        <a:t> of Trend in Scientific Research and Development</a:t>
                      </a:r>
                      <a:r>
                        <a:rPr lang="en-IN" dirty="0"/>
                        <a:t> </a:t>
                      </a:r>
                    </a:p>
                  </a:txBody>
                  <a:tcPr/>
                </a:tc>
                <a:tc>
                  <a:txBody>
                    <a:bodyPr/>
                    <a:lstStyle/>
                    <a:p>
                      <a:r>
                        <a:rPr lang="en-IN" dirty="0" err="1"/>
                        <a:t>Abhijeet</a:t>
                      </a:r>
                      <a:r>
                        <a:rPr lang="en-IN" dirty="0"/>
                        <a:t> Gaikwad, </a:t>
                      </a:r>
                      <a:r>
                        <a:rPr lang="en-IN" dirty="0" err="1"/>
                        <a:t>Nilofar</a:t>
                      </a:r>
                      <a:r>
                        <a:rPr lang="en-IN" dirty="0"/>
                        <a:t> </a:t>
                      </a:r>
                      <a:r>
                        <a:rPr lang="en-IN" dirty="0" err="1"/>
                        <a:t>Mulla</a:t>
                      </a:r>
                      <a:r>
                        <a:rPr lang="en-IN" dirty="0"/>
                        <a:t>, </a:t>
                      </a:r>
                      <a:r>
                        <a:rPr lang="en-IN" dirty="0" err="1"/>
                        <a:t>Tejashri</a:t>
                      </a:r>
                      <a:r>
                        <a:rPr lang="en-IN" dirty="0"/>
                        <a:t> </a:t>
                      </a:r>
                      <a:r>
                        <a:rPr lang="en-IN" dirty="0" err="1"/>
                        <a:t>Wagaj</a:t>
                      </a:r>
                      <a:r>
                        <a:rPr lang="en-IN" dirty="0"/>
                        <a:t>, </a:t>
                      </a:r>
                      <a:r>
                        <a:rPr lang="en-IN" dirty="0" err="1"/>
                        <a:t>Raviraj</a:t>
                      </a:r>
                      <a:r>
                        <a:rPr lang="en-IN" dirty="0"/>
                        <a:t> </a:t>
                      </a:r>
                      <a:r>
                        <a:rPr lang="en-IN" dirty="0" err="1"/>
                        <a:t>Ingale,Prof</a:t>
                      </a:r>
                      <a:r>
                        <a:rPr lang="en-IN" dirty="0"/>
                        <a:t> </a:t>
                      </a:r>
                      <a:r>
                        <a:rPr lang="en-IN" dirty="0" err="1"/>
                        <a:t>Brijendra</a:t>
                      </a:r>
                      <a:r>
                        <a:rPr lang="en-IN" dirty="0"/>
                        <a:t> Gupta &amp; </a:t>
                      </a:r>
                      <a:r>
                        <a:rPr lang="en-IN" dirty="0" err="1"/>
                        <a:t>Prof.</a:t>
                      </a:r>
                      <a:endParaRPr lang="en-IN" dirty="0"/>
                    </a:p>
                    <a:p>
                      <a:r>
                        <a:rPr lang="en-IN" dirty="0"/>
                        <a:t>Kamal Reddy</a:t>
                      </a:r>
                    </a:p>
                  </a:txBody>
                  <a:tcPr/>
                </a:tc>
                <a:tc>
                  <a:txBody>
                    <a:bodyPr/>
                    <a:lstStyle/>
                    <a:p>
                      <a:r>
                        <a:rPr lang="en-US" dirty="0"/>
                        <a:t>The major problem faced by the main blood providers and the need is the availability of</a:t>
                      </a:r>
                    </a:p>
                    <a:p>
                      <a:r>
                        <a:rPr lang="en-US" dirty="0"/>
                        <a:t>donors at the right time. We hereby took a step forward to build a system to create a network of</a:t>
                      </a:r>
                    </a:p>
                    <a:p>
                      <a:r>
                        <a:rPr lang="en-US" dirty="0"/>
                        <a:t>people who can help each other in need. We propose an application where the Blood banks can</a:t>
                      </a:r>
                    </a:p>
                    <a:p>
                      <a:r>
                        <a:rPr lang="en-US" dirty="0"/>
                        <a:t>timely update the Blood Stock availability and donor and register themselves to the donor and</a:t>
                      </a:r>
                    </a:p>
                    <a:p>
                      <a:r>
                        <a:rPr lang="en-US" dirty="0"/>
                        <a:t>the user can find blood availability nearby him/her at the urgent time of a blood requirement,</a:t>
                      </a:r>
                    </a:p>
                    <a:p>
                      <a:r>
                        <a:rPr lang="en-US" dirty="0"/>
                        <a:t>users can quickly check for blood banks, hospitals or donor as per requirement matching a</a:t>
                      </a:r>
                    </a:p>
                    <a:p>
                      <a:r>
                        <a:rPr lang="en-US" dirty="0"/>
                        <a:t>particular or related and reach out to them through the App.</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8219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1863358"/>
              </p:ext>
            </p:extLst>
          </p:nvPr>
        </p:nvGraphicFramePr>
        <p:xfrm>
          <a:off x="322999" y="408010"/>
          <a:ext cx="11512685" cy="5155412"/>
        </p:xfrm>
        <a:graphic>
          <a:graphicData uri="http://schemas.openxmlformats.org/drawingml/2006/table">
            <a:tbl>
              <a:tblPr firstRow="1" bandRow="1">
                <a:tableStyleId>{5C22544A-7EE6-4342-B048-85BDC9FD1C3A}</a:tableStyleId>
              </a:tblPr>
              <a:tblGrid>
                <a:gridCol w="720190">
                  <a:extLst>
                    <a:ext uri="{9D8B030D-6E8A-4147-A177-3AD203B41FA5}">
                      <a16:colId xmlns:a16="http://schemas.microsoft.com/office/drawing/2014/main" xmlns="" val="20000"/>
                    </a:ext>
                  </a:extLst>
                </a:gridCol>
                <a:gridCol w="1738648">
                  <a:extLst>
                    <a:ext uri="{9D8B030D-6E8A-4147-A177-3AD203B41FA5}">
                      <a16:colId xmlns:a16="http://schemas.microsoft.com/office/drawing/2014/main" xmlns="" val="20001"/>
                    </a:ext>
                  </a:extLst>
                </a:gridCol>
                <a:gridCol w="1622738">
                  <a:extLst>
                    <a:ext uri="{9D8B030D-6E8A-4147-A177-3AD203B41FA5}">
                      <a16:colId xmlns:a16="http://schemas.microsoft.com/office/drawing/2014/main" xmlns="" val="20002"/>
                    </a:ext>
                  </a:extLst>
                </a:gridCol>
                <a:gridCol w="1378039">
                  <a:extLst>
                    <a:ext uri="{9D8B030D-6E8A-4147-A177-3AD203B41FA5}">
                      <a16:colId xmlns:a16="http://schemas.microsoft.com/office/drawing/2014/main" xmlns="" val="20003"/>
                    </a:ext>
                  </a:extLst>
                </a:gridCol>
                <a:gridCol w="6053070">
                  <a:extLst>
                    <a:ext uri="{9D8B030D-6E8A-4147-A177-3AD203B41FA5}">
                      <a16:colId xmlns:a16="http://schemas.microsoft.com/office/drawing/2014/main" xmlns="" val="20004"/>
                    </a:ext>
                  </a:extLst>
                </a:gridCol>
              </a:tblGrid>
              <a:tr h="1223492">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xmlns="" val="10000"/>
                  </a:ext>
                </a:extLst>
              </a:tr>
              <a:tr h="2770553">
                <a:tc>
                  <a:txBody>
                    <a:bodyPr/>
                    <a:lstStyle/>
                    <a:p>
                      <a:r>
                        <a:rPr lang="en-US" dirty="0"/>
                        <a:t>3</a:t>
                      </a:r>
                    </a:p>
                  </a:txBody>
                  <a:tcPr/>
                </a:tc>
                <a:tc>
                  <a:txBody>
                    <a:bodyPr/>
                    <a:lstStyle/>
                    <a:p>
                      <a:r>
                        <a:rPr lang="en-US" dirty="0"/>
                        <a:t>Android Blood Donor Life Saving Application in Cloud Computing</a:t>
                      </a:r>
                      <a:endParaRPr lang="en-IN" dirty="0"/>
                    </a:p>
                  </a:txBody>
                  <a:tcPr/>
                </a:tc>
                <a:tc>
                  <a:txBody>
                    <a:bodyPr/>
                    <a:lstStyle/>
                    <a:p>
                      <a:r>
                        <a:rPr lang="en-IN" dirty="0"/>
                        <a:t>2014,</a:t>
                      </a:r>
                    </a:p>
                    <a:p>
                      <a:r>
                        <a:rPr lang="en-IN" dirty="0"/>
                        <a:t>American Journal</a:t>
                      </a:r>
                      <a:r>
                        <a:rPr lang="en-IN" baseline="0" dirty="0"/>
                        <a:t> of Engineering Research</a:t>
                      </a:r>
                      <a:endParaRPr lang="en-IN" dirty="0"/>
                    </a:p>
                  </a:txBody>
                  <a:tcPr/>
                </a:tc>
                <a:tc>
                  <a:txBody>
                    <a:bodyPr/>
                    <a:lstStyle/>
                    <a:p>
                      <a:r>
                        <a:rPr lang="en-IN" dirty="0" err="1"/>
                        <a:t>T.Hilda</a:t>
                      </a:r>
                      <a:r>
                        <a:rPr lang="en-IN" dirty="0"/>
                        <a:t> </a:t>
                      </a:r>
                      <a:r>
                        <a:rPr lang="en-IN" dirty="0" err="1"/>
                        <a:t>Jenipha</a:t>
                      </a:r>
                      <a:r>
                        <a:rPr lang="en-IN" dirty="0"/>
                        <a:t>,</a:t>
                      </a:r>
                    </a:p>
                    <a:p>
                      <a:r>
                        <a:rPr lang="en-IN" dirty="0" err="1"/>
                        <a:t>R.Backiyal-akshmi</a:t>
                      </a:r>
                      <a:endParaRPr lang="en-IN" dirty="0"/>
                    </a:p>
                  </a:txBody>
                  <a:tcPr/>
                </a:tc>
                <a:tc>
                  <a:txBody>
                    <a:bodyPr/>
                    <a:lstStyle/>
                    <a:p>
                      <a:r>
                        <a:rPr lang="en-US" dirty="0"/>
                        <a:t>Blood Donor App provides a list of donors in</a:t>
                      </a:r>
                    </a:p>
                    <a:p>
                      <a:r>
                        <a:rPr lang="en-US" dirty="0"/>
                        <a:t>your city/area. Use this app in case of emergency. A large number of blood donors are attracted</a:t>
                      </a:r>
                      <a:r>
                        <a:rPr lang="en-US" baseline="0" dirty="0"/>
                        <a:t> </a:t>
                      </a:r>
                      <a:r>
                        <a:rPr lang="en-US" dirty="0"/>
                        <a:t>using an Android application. Cloud- based services can prove important in emergency blood</a:t>
                      </a:r>
                      <a:r>
                        <a:rPr lang="en-US" baseline="0" dirty="0"/>
                        <a:t> </a:t>
                      </a:r>
                      <a:r>
                        <a:rPr lang="en-US" dirty="0"/>
                        <a:t>delivery since they can enable central and immediate access to donors' data and location from</a:t>
                      </a:r>
                      <a:r>
                        <a:rPr lang="en-US" baseline="0" dirty="0"/>
                        <a:t> </a:t>
                      </a:r>
                      <a:r>
                        <a:rPr lang="en-US" dirty="0"/>
                        <a:t>anywhere. Since almost everyone carries a mobile phone with him, it ensures instant location</a:t>
                      </a:r>
                      <a:r>
                        <a:rPr lang="en-US" baseline="0" dirty="0"/>
                        <a:t> </a:t>
                      </a:r>
                      <a:r>
                        <a:rPr lang="en-US" dirty="0"/>
                        <a:t>tracking and communication. The location-based app, operational on android platform, will help</a:t>
                      </a:r>
                      <a:r>
                        <a:rPr lang="en-US" baseline="0" dirty="0"/>
                        <a:t> </a:t>
                      </a:r>
                      <a:r>
                        <a:rPr lang="en-US" dirty="0"/>
                        <a:t>users easily find donors of matching blood groups in their location and access their mobile</a:t>
                      </a:r>
                      <a:r>
                        <a:rPr lang="en-US" baseline="0" dirty="0"/>
                        <a:t> </a:t>
                      </a:r>
                      <a:r>
                        <a:rPr lang="en-US" dirty="0"/>
                        <a:t>numbers for instant help. Only a registered person, with willingness to donate blood, will be able</a:t>
                      </a:r>
                      <a:r>
                        <a:rPr lang="en-US" baseline="0" dirty="0"/>
                        <a:t> </a:t>
                      </a:r>
                      <a:r>
                        <a:rPr lang="en-US" dirty="0"/>
                        <a:t>to access the service.</a:t>
                      </a:r>
                    </a:p>
                    <a:p>
                      <a:endParaRPr 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24676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10768162"/>
              </p:ext>
            </p:extLst>
          </p:nvPr>
        </p:nvGraphicFramePr>
        <p:xfrm>
          <a:off x="245727" y="279221"/>
          <a:ext cx="11499805" cy="5748092"/>
        </p:xfrm>
        <a:graphic>
          <a:graphicData uri="http://schemas.openxmlformats.org/drawingml/2006/table">
            <a:tbl>
              <a:tblPr firstRow="1" bandRow="1">
                <a:tableStyleId>{5C22544A-7EE6-4342-B048-85BDC9FD1C3A}</a:tableStyleId>
              </a:tblPr>
              <a:tblGrid>
                <a:gridCol w="719384">
                  <a:extLst>
                    <a:ext uri="{9D8B030D-6E8A-4147-A177-3AD203B41FA5}">
                      <a16:colId xmlns:a16="http://schemas.microsoft.com/office/drawing/2014/main" xmlns="" val="20000"/>
                    </a:ext>
                  </a:extLst>
                </a:gridCol>
                <a:gridCol w="1736703">
                  <a:extLst>
                    <a:ext uri="{9D8B030D-6E8A-4147-A177-3AD203B41FA5}">
                      <a16:colId xmlns:a16="http://schemas.microsoft.com/office/drawing/2014/main" xmlns="" val="20001"/>
                    </a:ext>
                  </a:extLst>
                </a:gridCol>
                <a:gridCol w="1620923">
                  <a:extLst>
                    <a:ext uri="{9D8B030D-6E8A-4147-A177-3AD203B41FA5}">
                      <a16:colId xmlns:a16="http://schemas.microsoft.com/office/drawing/2014/main" xmlns="" val="20002"/>
                    </a:ext>
                  </a:extLst>
                </a:gridCol>
                <a:gridCol w="1434119">
                  <a:extLst>
                    <a:ext uri="{9D8B030D-6E8A-4147-A177-3AD203B41FA5}">
                      <a16:colId xmlns:a16="http://schemas.microsoft.com/office/drawing/2014/main" xmlns="" val="20003"/>
                    </a:ext>
                  </a:extLst>
                </a:gridCol>
                <a:gridCol w="5988676">
                  <a:extLst>
                    <a:ext uri="{9D8B030D-6E8A-4147-A177-3AD203B41FA5}">
                      <a16:colId xmlns:a16="http://schemas.microsoft.com/office/drawing/2014/main" xmlns="" val="20004"/>
                    </a:ext>
                  </a:extLst>
                </a:gridCol>
              </a:tblGrid>
              <a:tr h="1295229">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xmlns="" val="10000"/>
                  </a:ext>
                </a:extLst>
              </a:tr>
              <a:tr h="4452863">
                <a:tc>
                  <a:txBody>
                    <a:bodyPr/>
                    <a:lstStyle/>
                    <a:p>
                      <a:r>
                        <a:rPr lang="en-US" dirty="0"/>
                        <a:t>4</a:t>
                      </a:r>
                    </a:p>
                  </a:txBody>
                  <a:tcPr/>
                </a:tc>
                <a:tc>
                  <a:txBody>
                    <a:bodyPr/>
                    <a:lstStyle/>
                    <a:p>
                      <a:r>
                        <a:rPr lang="en-US" dirty="0"/>
                        <a:t>Online Blood Bank Management System using Android Application</a:t>
                      </a:r>
                      <a:endParaRPr lang="en-IN" dirty="0"/>
                    </a:p>
                  </a:txBody>
                  <a:tcPr/>
                </a:tc>
                <a:tc>
                  <a:txBody>
                    <a:bodyPr/>
                    <a:lstStyle/>
                    <a:p>
                      <a:r>
                        <a:rPr lang="en-US" sz="1800" b="0" i="0" kern="1200" dirty="0">
                          <a:solidFill>
                            <a:schemeClr val="dk1"/>
                          </a:solidFill>
                          <a:effectLst/>
                          <a:latin typeface="+mn-lt"/>
                          <a:ea typeface="+mn-ea"/>
                          <a:cs typeface="+mn-cs"/>
                        </a:rPr>
                        <a:t>2020,</a:t>
                      </a:r>
                    </a:p>
                    <a:p>
                      <a:r>
                        <a:rPr lang="en-US" sz="1800" b="0" i="0" kern="1200" dirty="0">
                          <a:solidFill>
                            <a:schemeClr val="dk1"/>
                          </a:solidFill>
                          <a:effectLst/>
                          <a:latin typeface="+mn-lt"/>
                          <a:ea typeface="+mn-ea"/>
                          <a:cs typeface="+mn-cs"/>
                        </a:rPr>
                        <a:t>3rd International Conference on Advances in Science &amp; Technology (ICAST) </a:t>
                      </a:r>
                    </a:p>
                    <a:p>
                      <a:r>
                        <a:rPr lang="en-US" dirty="0"/>
                        <a:t/>
                      </a:r>
                      <a:br>
                        <a:rPr lang="en-US" dirty="0"/>
                      </a:br>
                      <a:endParaRPr lang="en-IN" dirty="0"/>
                    </a:p>
                  </a:txBody>
                  <a:tcPr/>
                </a:tc>
                <a:tc>
                  <a:txBody>
                    <a:bodyPr/>
                    <a:lstStyle/>
                    <a:p>
                      <a:r>
                        <a:rPr lang="en-IN" dirty="0" err="1"/>
                        <a:t>Manali</a:t>
                      </a:r>
                      <a:r>
                        <a:rPr lang="en-IN" dirty="0"/>
                        <a:t> Mange,</a:t>
                      </a:r>
                    </a:p>
                    <a:p>
                      <a:r>
                        <a:rPr lang="en-IN" dirty="0"/>
                        <a:t>Bilal N</a:t>
                      </a:r>
                    </a:p>
                    <a:p>
                      <a:r>
                        <a:rPr lang="en-IN" dirty="0"/>
                        <a:t>Shaikh </a:t>
                      </a:r>
                    </a:p>
                    <a:p>
                      <a:r>
                        <a:rPr lang="en-IN" dirty="0"/>
                        <a:t>Mohammad</a:t>
                      </a:r>
                    </a:p>
                  </a:txBody>
                  <a:tcPr/>
                </a:tc>
                <a:tc>
                  <a:txBody>
                    <a:bodyPr/>
                    <a:lstStyle/>
                    <a:p>
                      <a:r>
                        <a:rPr lang="en-US" dirty="0"/>
                        <a:t> This project is developed with an aim where users can view the knowledge of</a:t>
                      </a:r>
                      <a:r>
                        <a:rPr lang="en-US" baseline="0" dirty="0"/>
                        <a:t> </a:t>
                      </a:r>
                      <a:r>
                        <a:rPr lang="en-US" dirty="0"/>
                        <a:t>nearby hospitals, blood banks and also the three important perspectives which includes the</a:t>
                      </a:r>
                      <a:r>
                        <a:rPr lang="en-US" baseline="0" dirty="0"/>
                        <a:t> </a:t>
                      </a:r>
                      <a:r>
                        <a:rPr lang="en-US" dirty="0"/>
                        <a:t>hospital, blood bank and patient/donor. In this system we've provided security with</a:t>
                      </a:r>
                      <a:r>
                        <a:rPr lang="en-US" baseline="0" dirty="0"/>
                        <a:t> </a:t>
                      </a:r>
                      <a:r>
                        <a:rPr lang="en-US" dirty="0"/>
                        <a:t>authentication where users have to login if already registered or as a brand-new user must</a:t>
                      </a:r>
                      <a:r>
                        <a:rPr lang="en-US" baseline="0" dirty="0"/>
                        <a:t> </a:t>
                      </a:r>
                      <a:r>
                        <a:rPr lang="en-US" dirty="0"/>
                        <a:t>register per their form of perspective. This project requires internet connection so as to fulfill the</a:t>
                      </a:r>
                      <a:r>
                        <a:rPr lang="en-US" baseline="0" dirty="0"/>
                        <a:t> </a:t>
                      </a:r>
                      <a:r>
                        <a:rPr lang="en-US" dirty="0"/>
                        <a:t>necessities. The system will confirm that just in case of need, the blood is made available to the</a:t>
                      </a:r>
                      <a:r>
                        <a:rPr lang="en-US" baseline="0" dirty="0"/>
                        <a:t> </a:t>
                      </a:r>
                      <a:r>
                        <a:rPr lang="en-US" dirty="0"/>
                        <a:t>patient. This paper is targeted on Online Blood Donation Management System which is an</a:t>
                      </a:r>
                    </a:p>
                    <a:p>
                      <a:r>
                        <a:rPr lang="en-US" dirty="0"/>
                        <a:t>android application with supporting mobile application aimed to function a communication tool</a:t>
                      </a:r>
                    </a:p>
                    <a:p>
                      <a:r>
                        <a:rPr lang="en-US" dirty="0"/>
                        <a:t>between patients (who need blood) and donor</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7072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9595274"/>
              </p:ext>
            </p:extLst>
          </p:nvPr>
        </p:nvGraphicFramePr>
        <p:xfrm>
          <a:off x="374516" y="408010"/>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xmlns="" val="20000"/>
                    </a:ext>
                  </a:extLst>
                </a:gridCol>
                <a:gridCol w="1723834">
                  <a:extLst>
                    <a:ext uri="{9D8B030D-6E8A-4147-A177-3AD203B41FA5}">
                      <a16:colId xmlns:a16="http://schemas.microsoft.com/office/drawing/2014/main" xmlns="" val="20001"/>
                    </a:ext>
                  </a:extLst>
                </a:gridCol>
                <a:gridCol w="1633783">
                  <a:extLst>
                    <a:ext uri="{9D8B030D-6E8A-4147-A177-3AD203B41FA5}">
                      <a16:colId xmlns:a16="http://schemas.microsoft.com/office/drawing/2014/main" xmlns="" val="20002"/>
                    </a:ext>
                  </a:extLst>
                </a:gridCol>
                <a:gridCol w="1234986">
                  <a:extLst>
                    <a:ext uri="{9D8B030D-6E8A-4147-A177-3AD203B41FA5}">
                      <a16:colId xmlns:a16="http://schemas.microsoft.com/office/drawing/2014/main" xmlns="" val="20003"/>
                    </a:ext>
                  </a:extLst>
                </a:gridCol>
                <a:gridCol w="6149199">
                  <a:extLst>
                    <a:ext uri="{9D8B030D-6E8A-4147-A177-3AD203B41FA5}">
                      <a16:colId xmlns:a16="http://schemas.microsoft.com/office/drawing/2014/main" xmlns=""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xmlns="" val="10000"/>
                  </a:ext>
                </a:extLst>
              </a:tr>
              <a:tr h="4167850">
                <a:tc>
                  <a:txBody>
                    <a:bodyPr/>
                    <a:lstStyle/>
                    <a:p>
                      <a:r>
                        <a:rPr lang="en-US" dirty="0"/>
                        <a:t>5.</a:t>
                      </a:r>
                    </a:p>
                  </a:txBody>
                  <a:tcPr/>
                </a:tc>
                <a:tc>
                  <a:txBody>
                    <a:bodyPr/>
                    <a:lstStyle/>
                    <a:p>
                      <a:r>
                        <a:rPr lang="en-IN" dirty="0"/>
                        <a:t>Android Blood Bank</a:t>
                      </a:r>
                    </a:p>
                  </a:txBody>
                  <a:tcPr/>
                </a:tc>
                <a:tc>
                  <a:txBody>
                    <a:bodyPr/>
                    <a:lstStyle/>
                    <a:p>
                      <a:r>
                        <a:rPr lang="en-IN" dirty="0"/>
                        <a:t>2018,</a:t>
                      </a:r>
                    </a:p>
                    <a:p>
                      <a:r>
                        <a:rPr lang="en-IN" dirty="0"/>
                        <a:t>International</a:t>
                      </a:r>
                      <a:r>
                        <a:rPr lang="en-IN" baseline="0" dirty="0"/>
                        <a:t> Journal of Advanced Scientific Research &amp; Development</a:t>
                      </a:r>
                      <a:endParaRPr lang="en-IN" dirty="0"/>
                    </a:p>
                  </a:txBody>
                  <a:tcPr/>
                </a:tc>
                <a:tc>
                  <a:txBody>
                    <a:bodyPr/>
                    <a:lstStyle/>
                    <a:p>
                      <a:r>
                        <a:rPr lang="en-IN" dirty="0"/>
                        <a:t>Waseem Sultan,</a:t>
                      </a:r>
                    </a:p>
                    <a:p>
                      <a:r>
                        <a:rPr lang="en-IN" dirty="0" err="1"/>
                        <a:t>Aadi</a:t>
                      </a:r>
                      <a:r>
                        <a:rPr lang="en-IN" dirty="0"/>
                        <a:t> Ahmed </a:t>
                      </a:r>
                      <a:r>
                        <a:rPr lang="en-IN" dirty="0" err="1"/>
                        <a:t>Shabbir</a:t>
                      </a:r>
                      <a:r>
                        <a:rPr lang="en-IN" dirty="0"/>
                        <a:t> Shaikh, Pratik Prakash </a:t>
                      </a:r>
                      <a:r>
                        <a:rPr lang="en-IN" dirty="0" err="1"/>
                        <a:t>Shinde</a:t>
                      </a:r>
                      <a:r>
                        <a:rPr lang="en-IN" dirty="0"/>
                        <a:t>,</a:t>
                      </a:r>
                    </a:p>
                    <a:p>
                      <a:r>
                        <a:rPr lang="en-IN" dirty="0" err="1"/>
                        <a:t>Savalarm</a:t>
                      </a:r>
                      <a:r>
                        <a:rPr lang="en-IN" dirty="0"/>
                        <a:t> </a:t>
                      </a:r>
                      <a:r>
                        <a:rPr lang="en-IN" dirty="0" err="1"/>
                        <a:t>Ravindra</a:t>
                      </a:r>
                      <a:r>
                        <a:rPr lang="en-IN" dirty="0"/>
                        <a:t>-</a:t>
                      </a:r>
                    </a:p>
                    <a:p>
                      <a:r>
                        <a:rPr lang="en-IN" dirty="0" err="1"/>
                        <a:t>Redkar</a:t>
                      </a:r>
                      <a:endParaRPr lang="en-IN" dirty="0"/>
                    </a:p>
                  </a:txBody>
                  <a:tcPr/>
                </a:tc>
                <a:tc>
                  <a:txBody>
                    <a:bodyPr/>
                    <a:lstStyle/>
                    <a:p>
                      <a:r>
                        <a:rPr lang="en-US" dirty="0"/>
                        <a:t>The purpose of this project is to fulfill the blood requests of people in need of it by time. To</a:t>
                      </a:r>
                    </a:p>
                    <a:p>
                      <a:r>
                        <a:rPr lang="en-US" dirty="0"/>
                        <a:t>achieve this we will be having a promising Android application in which one can easily request</a:t>
                      </a:r>
                    </a:p>
                    <a:p>
                      <a:r>
                        <a:rPr lang="en-US" dirty="0"/>
                        <a:t>for blood. One can even donate blood through it. A person in need of blood can easily search for</a:t>
                      </a:r>
                    </a:p>
                    <a:p>
                      <a:r>
                        <a:rPr lang="en-US" dirty="0"/>
                        <a:t>voluntary blood donors near him as well as locate and contact nearby hospitals, blood banks,</a:t>
                      </a:r>
                    </a:p>
                    <a:p>
                      <a:r>
                        <a:rPr lang="en-US" dirty="0"/>
                        <a:t>healthcare centers and NGOs to check for availability of the same. Here both, the donor and the</a:t>
                      </a:r>
                    </a:p>
                    <a:p>
                      <a:r>
                        <a:rPr lang="en-US" dirty="0"/>
                        <a:t>recipient are brought on to a common platform. There will be no communication barrier between</a:t>
                      </a:r>
                    </a:p>
                    <a:p>
                      <a:r>
                        <a:rPr lang="en-US" dirty="0"/>
                        <a:t>them. The recipient can easily get to know the details and can contact the required donor. </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4220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31558948"/>
              </p:ext>
            </p:extLst>
          </p:nvPr>
        </p:nvGraphicFramePr>
        <p:xfrm>
          <a:off x="284363" y="317858"/>
          <a:ext cx="11474047" cy="554228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xmlns="" val="20000"/>
                    </a:ext>
                  </a:extLst>
                </a:gridCol>
                <a:gridCol w="1723834">
                  <a:extLst>
                    <a:ext uri="{9D8B030D-6E8A-4147-A177-3AD203B41FA5}">
                      <a16:colId xmlns:a16="http://schemas.microsoft.com/office/drawing/2014/main" xmlns="" val="20001"/>
                    </a:ext>
                  </a:extLst>
                </a:gridCol>
                <a:gridCol w="1633783">
                  <a:extLst>
                    <a:ext uri="{9D8B030D-6E8A-4147-A177-3AD203B41FA5}">
                      <a16:colId xmlns:a16="http://schemas.microsoft.com/office/drawing/2014/main" xmlns="" val="20002"/>
                    </a:ext>
                  </a:extLst>
                </a:gridCol>
                <a:gridCol w="1234986">
                  <a:extLst>
                    <a:ext uri="{9D8B030D-6E8A-4147-A177-3AD203B41FA5}">
                      <a16:colId xmlns:a16="http://schemas.microsoft.com/office/drawing/2014/main" xmlns="" val="20003"/>
                    </a:ext>
                  </a:extLst>
                </a:gridCol>
                <a:gridCol w="6149199">
                  <a:extLst>
                    <a:ext uri="{9D8B030D-6E8A-4147-A177-3AD203B41FA5}">
                      <a16:colId xmlns:a16="http://schemas.microsoft.com/office/drawing/2014/main" xmlns=""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xmlns="" val="10000"/>
                  </a:ext>
                </a:extLst>
              </a:tr>
              <a:tr h="4167850">
                <a:tc>
                  <a:txBody>
                    <a:bodyPr/>
                    <a:lstStyle/>
                    <a:p>
                      <a:r>
                        <a:rPr lang="en-US" dirty="0"/>
                        <a:t>6</a:t>
                      </a:r>
                    </a:p>
                  </a:txBody>
                  <a:tcPr/>
                </a:tc>
                <a:tc>
                  <a:txBody>
                    <a:bodyPr/>
                    <a:lstStyle/>
                    <a:p>
                      <a:r>
                        <a:rPr lang="en-US" dirty="0"/>
                        <a:t>AN ANDROID APPLICATION FOR VOLUNTEER BLOOD DONORS</a:t>
                      </a:r>
                      <a:endParaRPr lang="en-IN" dirty="0"/>
                    </a:p>
                  </a:txBody>
                  <a:tcPr/>
                </a:tc>
                <a:tc>
                  <a:txBody>
                    <a:bodyPr/>
                    <a:lstStyle/>
                    <a:p>
                      <a:r>
                        <a:rPr lang="en-US" sz="1800" b="0" i="0" kern="1200" dirty="0">
                          <a:solidFill>
                            <a:schemeClr val="dk1"/>
                          </a:solidFill>
                          <a:effectLst/>
                          <a:latin typeface="+mn-lt"/>
                          <a:ea typeface="+mn-ea"/>
                          <a:cs typeface="+mn-cs"/>
                        </a:rPr>
                        <a:t>2015,</a:t>
                      </a:r>
                    </a:p>
                    <a:p>
                      <a:r>
                        <a:rPr lang="en-US" sz="1800" b="0" i="0" kern="1200" dirty="0">
                          <a:solidFill>
                            <a:schemeClr val="dk1"/>
                          </a:solidFill>
                          <a:effectLst/>
                          <a:latin typeface="+mn-lt"/>
                          <a:ea typeface="+mn-ea"/>
                          <a:cs typeface="+mn-cs"/>
                        </a:rPr>
                        <a:t>Fifth International Conference on Computational Science, Engineering and Information Technology </a:t>
                      </a:r>
                      <a:endParaRPr lang="en-IN" dirty="0"/>
                    </a:p>
                  </a:txBody>
                  <a:tcPr/>
                </a:tc>
                <a:tc>
                  <a:txBody>
                    <a:bodyPr/>
                    <a:lstStyle/>
                    <a:p>
                      <a:r>
                        <a:rPr lang="en-IN" dirty="0"/>
                        <a:t>Sultan </a:t>
                      </a:r>
                      <a:r>
                        <a:rPr lang="en-IN" dirty="0" err="1"/>
                        <a:t>Turhan</a:t>
                      </a:r>
                      <a:endParaRPr lang="en-IN" dirty="0"/>
                    </a:p>
                  </a:txBody>
                  <a:tcPr/>
                </a:tc>
                <a:tc>
                  <a:txBody>
                    <a:bodyPr/>
                    <a:lstStyle/>
                    <a:p>
                      <a:r>
                        <a:rPr lang="en-US" dirty="0"/>
                        <a:t>There is an expectation that the blood will always be there when it is really needed. Blood</a:t>
                      </a:r>
                      <a:r>
                        <a:rPr lang="en-US" baseline="0" dirty="0"/>
                        <a:t> </a:t>
                      </a:r>
                      <a:r>
                        <a:rPr lang="en-US" dirty="0"/>
                        <a:t>donor volunteers constitute the main supply source in an effective blood supply chain</a:t>
                      </a:r>
                      <a:r>
                        <a:rPr lang="en-US" baseline="0" dirty="0"/>
                        <a:t> </a:t>
                      </a:r>
                      <a:r>
                        <a:rPr lang="en-US" dirty="0"/>
                        <a:t>management. They feed blood stocks through their donation. In an emergency situation, if the</a:t>
                      </a:r>
                      <a:r>
                        <a:rPr lang="en-US" baseline="0" dirty="0"/>
                        <a:t> </a:t>
                      </a:r>
                      <a:r>
                        <a:rPr lang="en-US" dirty="0"/>
                        <a:t>stocks are insufficient, the only source of blood supply will be the people who come to the health</a:t>
                      </a:r>
                      <a:r>
                        <a:rPr lang="en-US" baseline="0" dirty="0"/>
                        <a:t> </a:t>
                      </a:r>
                      <a:r>
                        <a:rPr lang="en-US" dirty="0"/>
                        <a:t>center and donate the blood on a voluntary basis. It is certain that time is a very important</a:t>
                      </a:r>
                      <a:r>
                        <a:rPr lang="en-US" baseline="0" dirty="0"/>
                        <a:t> </a:t>
                      </a:r>
                      <a:r>
                        <a:rPr lang="en-US" dirty="0"/>
                        <a:t>component in such a situation. For this reason, the health care center should call the nearest</a:t>
                      </a:r>
                      <a:r>
                        <a:rPr lang="en-US" baseline="0" dirty="0"/>
                        <a:t> </a:t>
                      </a:r>
                      <a:r>
                        <a:rPr lang="en-US" dirty="0"/>
                        <a:t>available donor in order to ensure to get the service as quickly as possible. Android</a:t>
                      </a:r>
                      <a:r>
                        <a:rPr lang="en-US" baseline="0" dirty="0"/>
                        <a:t> </a:t>
                      </a:r>
                      <a:r>
                        <a:rPr lang="en-US" dirty="0"/>
                        <a:t>application is developed to facilitate the identification of the nearest available blood donor</a:t>
                      </a:r>
                      <a:r>
                        <a:rPr lang="en-US" baseline="0" dirty="0"/>
                        <a:t> </a:t>
                      </a:r>
                      <a:r>
                        <a:rPr lang="en-US" dirty="0"/>
                        <a:t>volunteer and the communication with him/her in the emergency situations where the blood can’t</a:t>
                      </a:r>
                      <a:r>
                        <a:rPr lang="en-US" baseline="0" dirty="0"/>
                        <a:t> </a:t>
                      </a:r>
                      <a:r>
                        <a:rPr lang="en-US" dirty="0"/>
                        <a:t>be supplied through the blood banks’ stocks. </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81240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5716862"/>
              </p:ext>
            </p:extLst>
          </p:nvPr>
        </p:nvGraphicFramePr>
        <p:xfrm>
          <a:off x="297243" y="356495"/>
          <a:ext cx="11474047" cy="574773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xmlns="" val="20000"/>
                    </a:ext>
                  </a:extLst>
                </a:gridCol>
                <a:gridCol w="1469013">
                  <a:extLst>
                    <a:ext uri="{9D8B030D-6E8A-4147-A177-3AD203B41FA5}">
                      <a16:colId xmlns:a16="http://schemas.microsoft.com/office/drawing/2014/main" xmlns="" val="20001"/>
                    </a:ext>
                  </a:extLst>
                </a:gridCol>
                <a:gridCol w="1558344">
                  <a:extLst>
                    <a:ext uri="{9D8B030D-6E8A-4147-A177-3AD203B41FA5}">
                      <a16:colId xmlns:a16="http://schemas.microsoft.com/office/drawing/2014/main" xmlns="" val="20002"/>
                    </a:ext>
                  </a:extLst>
                </a:gridCol>
                <a:gridCol w="1519707">
                  <a:extLst>
                    <a:ext uri="{9D8B030D-6E8A-4147-A177-3AD203B41FA5}">
                      <a16:colId xmlns:a16="http://schemas.microsoft.com/office/drawing/2014/main" xmlns="" val="20003"/>
                    </a:ext>
                  </a:extLst>
                </a:gridCol>
                <a:gridCol w="6194738">
                  <a:extLst>
                    <a:ext uri="{9D8B030D-6E8A-4147-A177-3AD203B41FA5}">
                      <a16:colId xmlns:a16="http://schemas.microsoft.com/office/drawing/2014/main" xmlns=""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a:t>
                      </a:r>
                    </a:p>
                    <a:p>
                      <a:pPr marL="12700">
                        <a:lnSpc>
                          <a:spcPct val="100000"/>
                        </a:lnSpc>
                        <a:spcBef>
                          <a:spcPts val="100"/>
                        </a:spcBef>
                      </a:pPr>
                      <a:r>
                        <a:rPr lang="en-IN" sz="1800" b="1" spc="-5" dirty="0">
                          <a:latin typeface="Times New Roman"/>
                          <a:cs typeface="Times New Roman"/>
                        </a:rPr>
                        <a:t>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spc="-5"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xmlns="" val="10000"/>
                  </a:ext>
                </a:extLst>
              </a:tr>
              <a:tr h="4167850">
                <a:tc>
                  <a:txBody>
                    <a:bodyPr/>
                    <a:lstStyle/>
                    <a:p>
                      <a:r>
                        <a:rPr lang="en-US" dirty="0"/>
                        <a:t>7</a:t>
                      </a:r>
                    </a:p>
                  </a:txBody>
                  <a:tcPr/>
                </a:tc>
                <a:tc>
                  <a:txBody>
                    <a:bodyPr/>
                    <a:lstStyle/>
                    <a:p>
                      <a:r>
                        <a:rPr lang="en-US" dirty="0"/>
                        <a:t>Real-time cloud system for managing blood units and convalescent plasma for COVID-19</a:t>
                      </a:r>
                    </a:p>
                    <a:p>
                      <a:r>
                        <a:rPr lang="en-US" dirty="0"/>
                        <a:t>patients</a:t>
                      </a:r>
                      <a:endParaRPr lang="en-IN" dirty="0"/>
                    </a:p>
                  </a:txBody>
                  <a:tcPr/>
                </a:tc>
                <a:tc>
                  <a:txBody>
                    <a:bodyPr/>
                    <a:lstStyle/>
                    <a:p>
                      <a:r>
                        <a:rPr lang="en-US" sz="1800" b="0" i="0" kern="1200" dirty="0">
                          <a:solidFill>
                            <a:schemeClr val="dk1"/>
                          </a:solidFill>
                          <a:effectLst/>
                          <a:latin typeface="+mn-lt"/>
                          <a:ea typeface="+mn-ea"/>
                          <a:cs typeface="+mn-cs"/>
                        </a:rPr>
                        <a:t>2021,</a:t>
                      </a:r>
                    </a:p>
                    <a:p>
                      <a:r>
                        <a:rPr lang="en-US" sz="1800" b="0" i="0" kern="1200" dirty="0">
                          <a:solidFill>
                            <a:schemeClr val="dk1"/>
                          </a:solidFill>
                          <a:effectLst/>
                          <a:latin typeface="+mn-lt"/>
                          <a:ea typeface="+mn-ea"/>
                          <a:cs typeface="+mn-cs"/>
                        </a:rPr>
                        <a:t>International Journal of Electrical and Computer Engineering </a:t>
                      </a:r>
                    </a:p>
                    <a:p>
                      <a:r>
                        <a:rPr lang="en-US" dirty="0"/>
                        <a:t/>
                      </a:r>
                      <a:br>
                        <a:rPr lang="en-US" dirty="0"/>
                      </a:br>
                      <a:endParaRPr lang="en-IN" dirty="0"/>
                    </a:p>
                  </a:txBody>
                  <a:tcPr/>
                </a:tc>
                <a:tc>
                  <a:txBody>
                    <a:bodyPr/>
                    <a:lstStyle/>
                    <a:p>
                      <a:r>
                        <a:rPr lang="en-IN" dirty="0" err="1"/>
                        <a:t>Dhuha</a:t>
                      </a:r>
                      <a:r>
                        <a:rPr lang="en-IN" dirty="0"/>
                        <a:t> Basheer Abdullah, Mohammed </a:t>
                      </a:r>
                      <a:r>
                        <a:rPr lang="en-IN" dirty="0" err="1"/>
                        <a:t>Dherar</a:t>
                      </a:r>
                      <a:r>
                        <a:rPr lang="en-IN" dirty="0"/>
                        <a:t> </a:t>
                      </a:r>
                      <a:r>
                        <a:rPr lang="en-IN" dirty="0" err="1"/>
                        <a:t>Younus</a:t>
                      </a:r>
                      <a:endParaRPr lang="en-IN" dirty="0"/>
                    </a:p>
                  </a:txBody>
                  <a:tcPr/>
                </a:tc>
                <a:tc>
                  <a:txBody>
                    <a:bodyPr/>
                    <a:lstStyle/>
                    <a:p>
                      <a:r>
                        <a:rPr lang="en-US" dirty="0"/>
                        <a:t>In health care systems, blood management services are essential to saving</a:t>
                      </a:r>
                      <a:r>
                        <a:rPr lang="en-US" baseline="0" dirty="0"/>
                        <a:t> </a:t>
                      </a:r>
                      <a:r>
                        <a:rPr lang="en-US" dirty="0"/>
                        <a:t>lives. In such systems, when a unit of blood is required, if the system is not</a:t>
                      </a:r>
                    </a:p>
                    <a:p>
                      <a:r>
                        <a:rPr lang="en-US" dirty="0"/>
                        <a:t>able to provide it on time, sometimes this may lead to patient death,</a:t>
                      </a:r>
                      <a:r>
                        <a:rPr lang="en-US" baseline="0" dirty="0"/>
                        <a:t> </a:t>
                      </a:r>
                      <a:r>
                        <a:rPr lang="en-US" dirty="0"/>
                        <a:t>especially in critical cases. This system will allocate blood units depends on the deadline</a:t>
                      </a:r>
                    </a:p>
                    <a:p>
                      <a:r>
                        <a:rPr lang="en-US" dirty="0"/>
                        <a:t>and the severity of the case that needs blood, in addition to the types, quantities, and position of available blood units. Where, this system eliminated the need for human intervention in managing blood units, in addition to offering the ability to easily develop the system to deal with new urgent requirements, which need new methods of managing blood units; </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7165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84012063"/>
              </p:ext>
            </p:extLst>
          </p:nvPr>
        </p:nvGraphicFramePr>
        <p:xfrm>
          <a:off x="361637" y="266343"/>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xmlns="" val="20000"/>
                    </a:ext>
                  </a:extLst>
                </a:gridCol>
                <a:gridCol w="1723834">
                  <a:extLst>
                    <a:ext uri="{9D8B030D-6E8A-4147-A177-3AD203B41FA5}">
                      <a16:colId xmlns:a16="http://schemas.microsoft.com/office/drawing/2014/main" xmlns="" val="20001"/>
                    </a:ext>
                  </a:extLst>
                </a:gridCol>
                <a:gridCol w="1633783">
                  <a:extLst>
                    <a:ext uri="{9D8B030D-6E8A-4147-A177-3AD203B41FA5}">
                      <a16:colId xmlns:a16="http://schemas.microsoft.com/office/drawing/2014/main" xmlns="" val="20002"/>
                    </a:ext>
                  </a:extLst>
                </a:gridCol>
                <a:gridCol w="1234986">
                  <a:extLst>
                    <a:ext uri="{9D8B030D-6E8A-4147-A177-3AD203B41FA5}">
                      <a16:colId xmlns:a16="http://schemas.microsoft.com/office/drawing/2014/main" xmlns="" val="20003"/>
                    </a:ext>
                  </a:extLst>
                </a:gridCol>
                <a:gridCol w="6149199">
                  <a:extLst>
                    <a:ext uri="{9D8B030D-6E8A-4147-A177-3AD203B41FA5}">
                      <a16:colId xmlns:a16="http://schemas.microsoft.com/office/drawing/2014/main" xmlns=""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xmlns="" val="10000"/>
                  </a:ext>
                </a:extLst>
              </a:tr>
              <a:tr h="4167850">
                <a:tc>
                  <a:txBody>
                    <a:bodyPr/>
                    <a:lstStyle/>
                    <a:p>
                      <a:r>
                        <a:rPr lang="en-US" dirty="0"/>
                        <a:t>8</a:t>
                      </a:r>
                    </a:p>
                  </a:txBody>
                  <a:tcPr/>
                </a:tc>
                <a:tc>
                  <a:txBody>
                    <a:bodyPr/>
                    <a:lstStyle/>
                    <a:p>
                      <a:r>
                        <a:rPr lang="en-US" dirty="0"/>
                        <a:t>Lifesaver E-Blood Donation App Using Cloud</a:t>
                      </a:r>
                      <a:endParaRPr lang="en-IN" dirty="0"/>
                    </a:p>
                  </a:txBody>
                  <a:tcPr/>
                </a:tc>
                <a:tc>
                  <a:txBody>
                    <a:bodyPr/>
                    <a:lstStyle/>
                    <a:p>
                      <a:r>
                        <a:rPr lang="en-IN" dirty="0"/>
                        <a:t>2020,</a:t>
                      </a:r>
                    </a:p>
                    <a:p>
                      <a:r>
                        <a:rPr lang="en-IN" dirty="0"/>
                        <a:t>International Research Journal of Engineering and Technology</a:t>
                      </a:r>
                    </a:p>
                  </a:txBody>
                  <a:tcPr/>
                </a:tc>
                <a:tc>
                  <a:txBody>
                    <a:bodyPr/>
                    <a:lstStyle/>
                    <a:p>
                      <a:r>
                        <a:rPr lang="en-IN" dirty="0" err="1"/>
                        <a:t>Rishab</a:t>
                      </a:r>
                      <a:r>
                        <a:rPr lang="en-IN" dirty="0"/>
                        <a:t> </a:t>
                      </a:r>
                      <a:r>
                        <a:rPr lang="en-IN" dirty="0" err="1"/>
                        <a:t>Chakrabarti</a:t>
                      </a:r>
                      <a:r>
                        <a:rPr lang="en-IN" dirty="0"/>
                        <a:t>, Asha </a:t>
                      </a:r>
                      <a:r>
                        <a:rPr lang="en-IN" dirty="0" err="1"/>
                        <a:t>Darade</a:t>
                      </a:r>
                      <a:r>
                        <a:rPr lang="en-IN" dirty="0"/>
                        <a:t>, Neha </a:t>
                      </a:r>
                      <a:r>
                        <a:rPr lang="en-IN" dirty="0" err="1"/>
                        <a:t>Jadhav</a:t>
                      </a:r>
                      <a:r>
                        <a:rPr lang="en-IN" dirty="0"/>
                        <a:t>, </a:t>
                      </a:r>
                      <a:r>
                        <a:rPr lang="en-IN" dirty="0" err="1"/>
                        <a:t>Prof.</a:t>
                      </a:r>
                      <a:r>
                        <a:rPr lang="en-IN" dirty="0"/>
                        <a:t> S. M. </a:t>
                      </a:r>
                      <a:r>
                        <a:rPr lang="en-IN" dirty="0" err="1"/>
                        <a:t>Chitalkar</a:t>
                      </a:r>
                      <a:endParaRPr lang="en-IN" dirty="0"/>
                    </a:p>
                  </a:txBody>
                  <a:tcPr/>
                </a:tc>
                <a:tc>
                  <a:txBody>
                    <a:bodyPr/>
                    <a:lstStyle/>
                    <a:p>
                      <a:r>
                        <a:rPr lang="en-US" dirty="0"/>
                        <a:t>A blood bank database is created by collection of details from various sources like Blood banks,</a:t>
                      </a:r>
                      <a:r>
                        <a:rPr lang="en-US" baseline="0" dirty="0"/>
                        <a:t> </a:t>
                      </a:r>
                      <a:r>
                        <a:rPr lang="en-US" dirty="0"/>
                        <a:t>NSS, NGO's, hospitals and through web interface. The data collected will be maintained in a</a:t>
                      </a:r>
                      <a:r>
                        <a:rPr lang="en-US" baseline="0" dirty="0"/>
                        <a:t> </a:t>
                      </a:r>
                      <a:r>
                        <a:rPr lang="en-US" dirty="0"/>
                        <a:t>central server. This central server will be associated with a Toll-free number that can be used to</a:t>
                      </a:r>
                      <a:r>
                        <a:rPr lang="en-US" baseline="0" dirty="0"/>
                        <a:t> </a:t>
                      </a:r>
                      <a:r>
                        <a:rPr lang="en-US" dirty="0"/>
                        <a:t>connect to it. An algorithm will be defined based on the various parameters that need to be</a:t>
                      </a:r>
                      <a:r>
                        <a:rPr lang="en-US" baseline="0" dirty="0"/>
                        <a:t> </a:t>
                      </a:r>
                      <a:r>
                        <a:rPr lang="en-US" dirty="0"/>
                        <a:t>accounted for, before blood transfer is done. The willingness of the donor and the closeness of</a:t>
                      </a:r>
                      <a:r>
                        <a:rPr lang="en-US" baseline="0" dirty="0"/>
                        <a:t> </a:t>
                      </a:r>
                      <a:r>
                        <a:rPr lang="en-US" dirty="0"/>
                        <a:t>the donor to the place from where the call is coming are also accounted for in defining this</a:t>
                      </a:r>
                      <a:r>
                        <a:rPr lang="en-US" baseline="0" dirty="0"/>
                        <a:t> </a:t>
                      </a:r>
                      <a:r>
                        <a:rPr lang="en-US" dirty="0"/>
                        <a:t>algorithm. From the server the call</a:t>
                      </a:r>
                    </a:p>
                    <a:p>
                      <a:r>
                        <a:rPr lang="en-US" dirty="0"/>
                        <a:t>from the required person is routed to the eligible donor's </a:t>
                      </a:r>
                      <a:r>
                        <a:rPr lang="en-US" dirty="0" err="1"/>
                        <a:t>numberIf</a:t>
                      </a:r>
                      <a:r>
                        <a:rPr lang="en-US" dirty="0"/>
                        <a:t> requested</a:t>
                      </a:r>
                      <a:r>
                        <a:rPr lang="en-US" baseline="0" dirty="0"/>
                        <a:t> </a:t>
                      </a:r>
                      <a:r>
                        <a:rPr lang="en-US" dirty="0"/>
                        <a:t>stock is not available in the blood bank then the blood bank sends notification to all donors. If</a:t>
                      </a:r>
                      <a:r>
                        <a:rPr lang="en-US" baseline="0" dirty="0"/>
                        <a:t> </a:t>
                      </a:r>
                      <a:r>
                        <a:rPr lang="en-US" dirty="0"/>
                        <a:t>anyone is able to donate then he will reply to the blood bank</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973088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1835</Words>
  <Application>Microsoft Office PowerPoint</Application>
  <PresentationFormat>Custom</PresentationFormat>
  <Paragraphs>169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PLASMA DONOR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1.INSTANT PLASMA DONOR RECIPIENT CONNECTOR WEB APPLICATION</dc:title>
  <dc:creator>JADGPS</dc:creator>
  <cp:lastModifiedBy>ismail - [2010]</cp:lastModifiedBy>
  <cp:revision>19</cp:revision>
  <dcterms:created xsi:type="dcterms:W3CDTF">2022-09-15T04:43:38Z</dcterms:created>
  <dcterms:modified xsi:type="dcterms:W3CDTF">2022-10-19T08:02:04Z</dcterms:modified>
</cp:coreProperties>
</file>