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72477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381192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F553F82-9D20-4B17-934F-3D7047A78CD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0715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2043062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F553F82-9D20-4B17-934F-3D7047A78CD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2885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75024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2682571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304988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305239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20012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99329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222587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273639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342255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379490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EA9E6-9F86-43C8-A3DA-CFFBD35BEF40}"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F553F82-9D20-4B17-934F-3D7047A78CDB}" type="slidenum">
              <a:rPr lang="en-US" smtClean="0"/>
              <a:pPr/>
              <a:t>‹#›</a:t>
            </a:fld>
            <a:endParaRPr lang="en-US"/>
          </a:p>
        </p:txBody>
      </p:sp>
    </p:spTree>
    <p:extLst>
      <p:ext uri="{BB962C8B-B14F-4D97-AF65-F5344CB8AC3E}">
        <p14:creationId xmlns:p14="http://schemas.microsoft.com/office/powerpoint/2010/main" val="182567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B6EA9E6-9F86-43C8-A3DA-CFFBD35BEF40}" type="datetimeFigureOut">
              <a:rPr lang="en-US" smtClean="0"/>
              <a:pPr/>
              <a:t>11/19/2022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F553F82-9D20-4B17-934F-3D7047A78CDB}" type="slidenum">
              <a:rPr lang="en-US" smtClean="0"/>
              <a:pPr/>
              <a:t>‹#›</a:t>
            </a:fld>
            <a:endParaRPr lang="en-US"/>
          </a:p>
        </p:txBody>
      </p:sp>
    </p:spTree>
    <p:extLst>
      <p:ext uri="{BB962C8B-B14F-4D97-AF65-F5344CB8AC3E}">
        <p14:creationId xmlns:p14="http://schemas.microsoft.com/office/powerpoint/2010/main" val="2888607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20775"/>
            <a:ext cx="7772400" cy="1470025"/>
          </a:xfrm>
        </p:spPr>
        <p:txBody>
          <a:bodyPr>
            <a:normAutofit/>
          </a:bodyPr>
          <a:lstStyle/>
          <a:p>
            <a:pPr algn="ctr"/>
            <a:r>
              <a:rPr lang="en-US" sz="4000" b="1" dirty="0" smtClean="0">
                <a:latin typeface="Times New Roman" pitchFamily="18" charset="0"/>
                <a:cs typeface="Times New Roman" pitchFamily="18" charset="0"/>
              </a:rPr>
              <a:t>CRUDE OIL PRICE PREDICTION</a:t>
            </a:r>
            <a:endParaRPr lang="en-US" sz="4000" b="1" dirty="0">
              <a:latin typeface="Times New Roman" pitchFamily="18" charset="0"/>
              <a:cs typeface="Times New Roman" pitchFamily="18" charset="0"/>
            </a:endParaRPr>
          </a:p>
        </p:txBody>
      </p:sp>
      <p:sp>
        <p:nvSpPr>
          <p:cNvPr id="4" name="TextBox 3"/>
          <p:cNvSpPr txBox="1"/>
          <p:nvPr/>
        </p:nvSpPr>
        <p:spPr>
          <a:xfrm>
            <a:off x="2209800" y="3505200"/>
            <a:ext cx="5715000" cy="2031325"/>
          </a:xfrm>
          <a:prstGeom prst="rect">
            <a:avLst/>
          </a:prstGeom>
          <a:noFill/>
        </p:spPr>
        <p:txBody>
          <a:bodyPr wrap="square" rtlCol="0">
            <a:spAutoFit/>
          </a:bodyPr>
          <a:lstStyle/>
          <a:p>
            <a:r>
              <a:rPr lang="en-US" dirty="0" smtClean="0"/>
              <a:t>TEAM ID : PNT2022TMID25098</a:t>
            </a:r>
          </a:p>
          <a:p>
            <a:endParaRPr lang="en-US" dirty="0"/>
          </a:p>
          <a:p>
            <a:r>
              <a:rPr lang="en-US" u="sng" dirty="0" smtClean="0"/>
              <a:t>TEAM MEMBERS</a:t>
            </a:r>
            <a:r>
              <a:rPr lang="en-US" dirty="0" smtClean="0"/>
              <a:t> :</a:t>
            </a:r>
          </a:p>
          <a:p>
            <a:r>
              <a:rPr lang="en-US" dirty="0"/>
              <a:t> </a:t>
            </a:r>
            <a:r>
              <a:rPr lang="en-US" dirty="0" smtClean="0"/>
              <a:t>         1. HARISH V (210519205015)</a:t>
            </a:r>
          </a:p>
          <a:p>
            <a:r>
              <a:rPr lang="en-US" dirty="0"/>
              <a:t> </a:t>
            </a:r>
            <a:r>
              <a:rPr lang="en-US" dirty="0" smtClean="0"/>
              <a:t>         2. JAYACHANDRAN K (210519205016)</a:t>
            </a:r>
          </a:p>
          <a:p>
            <a:r>
              <a:rPr lang="en-US" dirty="0"/>
              <a:t> </a:t>
            </a:r>
            <a:r>
              <a:rPr lang="en-US" dirty="0" smtClean="0"/>
              <a:t>         3.  MOHAMED IMRAN R (210519205031)</a:t>
            </a:r>
          </a:p>
          <a:p>
            <a:r>
              <a:rPr lang="en-US" dirty="0"/>
              <a:t> </a:t>
            </a:r>
            <a:r>
              <a:rPr lang="en-US" dirty="0" smtClean="0"/>
              <a:t>         4. RONALD JIM ROY S (210519205041)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690" y="457855"/>
            <a:ext cx="6589199" cy="1280890"/>
          </a:xfrm>
        </p:spPr>
        <p:txBody>
          <a:bodyPr>
            <a:normAutofit/>
          </a:bodyPr>
          <a:lstStyle/>
          <a:p>
            <a:r>
              <a:rPr lang="en-US" b="1" u="sng" dirty="0" smtClean="0">
                <a:latin typeface="Times New Roman" panose="02020603050405020304" pitchFamily="18" charset="0"/>
                <a:cs typeface="Times New Roman" panose="02020603050405020304" pitchFamily="18" charset="0"/>
              </a:rPr>
              <a:t>Software  Requirements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08778"/>
            <a:ext cx="6591985" cy="3777622"/>
          </a:xfrm>
        </p:spPr>
        <p:txBody>
          <a:bodyPr>
            <a:normAutofit/>
          </a:bodyPr>
          <a:lstStyle/>
          <a:p>
            <a:r>
              <a:rPr lang="en-US" sz="2800" dirty="0" smtClean="0">
                <a:latin typeface="Times New Roman" panose="02020603050405020304" pitchFamily="18" charset="0"/>
                <a:cs typeface="Times New Roman" panose="02020603050405020304" pitchFamily="18" charset="0"/>
              </a:rPr>
              <a:t> OS: </a:t>
            </a:r>
            <a:r>
              <a:rPr lang="en-US" sz="2800" dirty="0" smtClean="0">
                <a:latin typeface="Times New Roman" panose="02020603050405020304" pitchFamily="18" charset="0"/>
                <a:cs typeface="Times New Roman" panose="02020603050405020304" pitchFamily="18" charset="0"/>
              </a:rPr>
              <a:t>Windows</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Python  IDE: Python  2.7.x  and  </a:t>
            </a:r>
            <a:r>
              <a:rPr lang="en-US" sz="2800" dirty="0" smtClean="0">
                <a:latin typeface="Times New Roman" panose="02020603050405020304" pitchFamily="18" charset="0"/>
                <a:cs typeface="Times New Roman" panose="02020603050405020304" pitchFamily="18" charset="0"/>
              </a:rPr>
              <a:t>above</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Pycharm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601" y="395510"/>
            <a:ext cx="6589199" cy="1280890"/>
          </a:xfrm>
        </p:spPr>
        <p:txBody>
          <a:bodyPr/>
          <a:lstStyle/>
          <a:p>
            <a:r>
              <a:rPr lang="en-US" b="1" u="sng" dirty="0" smtClean="0">
                <a:latin typeface="Times New Roman" panose="02020603050405020304" pitchFamily="18" charset="0"/>
                <a:cs typeface="Times New Roman" panose="02020603050405020304" pitchFamily="18" charset="0"/>
              </a:rPr>
              <a:t>CONCLUTION</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1752600"/>
            <a:ext cx="6591985" cy="3777622"/>
          </a:xfrm>
        </p:spPr>
        <p:txBody>
          <a:bodyPr>
            <a:noAutofit/>
          </a:bodyPr>
          <a:lstStyle/>
          <a:p>
            <a:r>
              <a:rPr lang="en-US" sz="2800" dirty="0" smtClean="0">
                <a:latin typeface="Times New Roman" panose="02020603050405020304" pitchFamily="18" charset="0"/>
                <a:cs typeface="Times New Roman" panose="02020603050405020304" pitchFamily="18" charset="0"/>
              </a:rPr>
              <a:t>The main purpose of this paper is to develop the time series collection of crude oil data set.</a:t>
            </a:r>
          </a:p>
          <a:p>
            <a:r>
              <a:rPr lang="en-US" sz="2800" dirty="0" smtClean="0">
                <a:latin typeface="Times New Roman" panose="02020603050405020304" pitchFamily="18" charset="0"/>
                <a:cs typeface="Times New Roman" panose="02020603050405020304" pitchFamily="18" charset="0"/>
              </a:rPr>
              <a:t>Use to predict future values based on data</a:t>
            </a:r>
          </a:p>
          <a:p>
            <a:r>
              <a:rPr lang="en-US" sz="2800" dirty="0" smtClean="0">
                <a:latin typeface="Times New Roman" panose="02020603050405020304" pitchFamily="18" charset="0"/>
                <a:cs typeface="Times New Roman" panose="02020603050405020304" pitchFamily="18" charset="0"/>
              </a:rPr>
              <a:t>Analyze, classify and predict time series data, using machine </a:t>
            </a:r>
            <a:r>
              <a:rPr lang="en-US" sz="2800" dirty="0" err="1" smtClean="0">
                <a:latin typeface="Times New Roman" panose="02020603050405020304" pitchFamily="18" charset="0"/>
                <a:cs typeface="Times New Roman" panose="02020603050405020304" pitchFamily="18" charset="0"/>
              </a:rPr>
              <a:t>learing</a:t>
            </a:r>
            <a:r>
              <a:rPr lang="en-US" sz="2800" dirty="0" smtClean="0">
                <a:latin typeface="Times New Roman" panose="02020603050405020304" pitchFamily="18" charset="0"/>
                <a:cs typeface="Times New Roman" panose="02020603050405020304" pitchFamily="18" charset="0"/>
              </a:rPr>
              <a:t> model (FB PROPHET)</a:t>
            </a:r>
          </a:p>
          <a:p>
            <a:r>
              <a:rPr lang="en-US" sz="2800" dirty="0" smtClean="0">
                <a:latin typeface="Times New Roman" panose="02020603050405020304" pitchFamily="18" charset="0"/>
                <a:cs typeface="Times New Roman" panose="02020603050405020304" pitchFamily="18" charset="0"/>
              </a:rPr>
              <a:t>Algorithm makes a series of oil price prediction using the set of values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01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601" y="409365"/>
            <a:ext cx="6589199" cy="1280890"/>
          </a:xfrm>
        </p:spPr>
        <p:txBody>
          <a:bodyPr/>
          <a:lstStyle/>
          <a:p>
            <a:r>
              <a:rPr lang="en-US" b="1" u="sng" dirty="0" smtClean="0">
                <a:latin typeface="Times New Roman" panose="02020603050405020304" pitchFamily="18" charset="0"/>
                <a:cs typeface="Times New Roman" panose="02020603050405020304" pitchFamily="18" charset="0"/>
              </a:rPr>
              <a:t>FUTURE SCOPE</a:t>
            </a:r>
            <a:r>
              <a:rPr lang="en-US" b="1" dirty="0" smtClean="0">
                <a:latin typeface="Times New Roman" panose="02020603050405020304" pitchFamily="18" charset="0"/>
                <a:cs typeface="Times New Roman" panose="02020603050405020304" pitchFamily="18" charset="0"/>
              </a:rPr>
              <a:t>:</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1784978"/>
            <a:ext cx="6591985" cy="3777622"/>
          </a:xfrm>
        </p:spPr>
        <p:txBody>
          <a:bodyPr>
            <a:normAutofit/>
          </a:bodyPr>
          <a:lstStyle/>
          <a:p>
            <a:r>
              <a:rPr lang="en-US" sz="2800" dirty="0" smtClean="0">
                <a:latin typeface="Times New Roman" panose="02020603050405020304" pitchFamily="18" charset="0"/>
                <a:cs typeface="Times New Roman" panose="02020603050405020304" pitchFamily="18" charset="0"/>
              </a:rPr>
              <a:t>Project can be implemented with the real time functionalities that are necessary</a:t>
            </a:r>
          </a:p>
          <a:p>
            <a:r>
              <a:rPr lang="en-US" sz="2800" dirty="0" smtClean="0">
                <a:latin typeface="Times New Roman" panose="02020603050405020304" pitchFamily="18" charset="0"/>
                <a:cs typeface="Times New Roman" panose="02020603050405020304" pitchFamily="18" charset="0"/>
              </a:rPr>
              <a:t>Prediction value can be increase in much better, accurate and error free.</a:t>
            </a:r>
          </a:p>
          <a:p>
            <a:r>
              <a:rPr lang="en-US" sz="2800" dirty="0" smtClean="0">
                <a:latin typeface="Times New Roman" panose="02020603050405020304" pitchFamily="18" charset="0"/>
                <a:cs typeface="Times New Roman" panose="02020603050405020304" pitchFamily="18" charset="0"/>
              </a:rPr>
              <a:t>Its is enhanced with the real time data.</a:t>
            </a:r>
          </a:p>
        </p:txBody>
      </p:sp>
    </p:spTree>
    <p:extLst>
      <p:ext uri="{BB962C8B-B14F-4D97-AF65-F5344CB8AC3E}">
        <p14:creationId xmlns:p14="http://schemas.microsoft.com/office/powerpoint/2010/main" val="303808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normAutofit/>
          </a:bodyPr>
          <a:lstStyle/>
          <a:p>
            <a:r>
              <a:rPr lang="en-US" sz="3200" b="1" u="sng" dirty="0" smtClean="0">
                <a:latin typeface="Times New Roman" pitchFamily="18" charset="0"/>
                <a:cs typeface="Times New Roman" pitchFamily="18" charset="0"/>
              </a:rPr>
              <a:t>ABSTRACT</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rmAutofit lnSpcReduction="10000"/>
          </a:bodyPr>
          <a:lstStyle/>
          <a:p>
            <a:r>
              <a:rPr lang="en-US" sz="2400" dirty="0" smtClean="0">
                <a:latin typeface="Times New Roman" pitchFamily="18" charset="0"/>
                <a:cs typeface="Times New Roman" pitchFamily="18" charset="0"/>
              </a:rPr>
              <a:t>Crude  oil  is  the  World’s  leading  fuel,  and  its  prices  have  big  impact  on  the  global  environment,  economy  as  well  as   oil  exploration  and  exploitation  activities.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perfect  forecast  provides  insight  into  the  implications  of  an  action  or  inaction  and   serves  as  a  metric  to  judge  one’s  ability  to   influence  future  events.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Fluctuating  oil  prices  also  play  an  important  role  in the  global  economy.  The  fall  in  oil  prices  would  result  in  a  modest  boost  to  global  economic  activity.</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01" y="0"/>
            <a:ext cx="6589199" cy="1280890"/>
          </a:xfrm>
        </p:spPr>
        <p:txBody>
          <a:bodyPr>
            <a:normAutofit/>
          </a:bodyPr>
          <a:lstStyle/>
          <a:p>
            <a:r>
              <a:rPr lang="en-US" sz="3200" b="1" dirty="0" smtClean="0">
                <a:latin typeface="+mn-lt"/>
              </a:rPr>
              <a:t>  </a:t>
            </a:r>
            <a:r>
              <a:rPr lang="en-US" sz="3200" b="1" u="sng" dirty="0" smtClean="0">
                <a:latin typeface="+mn-lt"/>
              </a:rPr>
              <a:t>OBJECTIVE</a:t>
            </a:r>
            <a:endParaRPr lang="en-US" sz="3200" b="1" u="sng" dirty="0">
              <a:latin typeface="+mn-lt"/>
            </a:endParaRPr>
          </a:p>
        </p:txBody>
      </p:sp>
      <p:sp>
        <p:nvSpPr>
          <p:cNvPr id="3" name="Content Placeholder 2"/>
          <p:cNvSpPr>
            <a:spLocks noGrp="1"/>
          </p:cNvSpPr>
          <p:nvPr>
            <p:ph idx="1"/>
          </p:nvPr>
        </p:nvSpPr>
        <p:spPr>
          <a:xfrm>
            <a:off x="1180415" y="1295400"/>
            <a:ext cx="6591985" cy="3777622"/>
          </a:xfrm>
        </p:spPr>
        <p:txBody>
          <a:bodyPr>
            <a:normAutofit/>
          </a:bodyPr>
          <a:lstStyle/>
          <a:p>
            <a:pPr fontAlgn="base"/>
            <a:r>
              <a:rPr lang="en-US" dirty="0" smtClean="0"/>
              <a:t> Know fundamental concepts and techniques of time series forecasting and LSTM</a:t>
            </a:r>
          </a:p>
          <a:p>
            <a:pPr fontAlgn="base"/>
            <a:endParaRPr lang="en-US" dirty="0" smtClean="0"/>
          </a:p>
          <a:p>
            <a:pPr fontAlgn="base"/>
            <a:r>
              <a:rPr lang="en-US" dirty="0" smtClean="0"/>
              <a:t>Gain a broad understanding of time series data</a:t>
            </a:r>
          </a:p>
          <a:p>
            <a:pPr fontAlgn="base">
              <a:buNone/>
            </a:pPr>
            <a:r>
              <a:rPr lang="en-US" dirty="0" smtClean="0"/>
              <a:t>.</a:t>
            </a:r>
          </a:p>
          <a:p>
            <a:pPr fontAlgn="base"/>
            <a:r>
              <a:rPr lang="en-US" dirty="0" smtClean="0"/>
              <a:t>Know how to split the data for time series forecasting.</a:t>
            </a:r>
          </a:p>
          <a:p>
            <a:pPr fontAlgn="base">
              <a:buNone/>
            </a:pPr>
            <a:endParaRPr lang="en-US" dirty="0" smtClean="0"/>
          </a:p>
          <a:p>
            <a:pPr fontAlgn="base"/>
            <a:r>
              <a:rPr lang="en-US" dirty="0" smtClean="0"/>
              <a:t>Know how to build a web application using the Flask framework.</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u="sng" dirty="0" smtClean="0">
                <a:latin typeface="Times New Roman" pitchFamily="18" charset="0"/>
                <a:cs typeface="Times New Roman" pitchFamily="18" charset="0"/>
              </a:rPr>
              <a:t>Existing</a:t>
            </a:r>
            <a:r>
              <a:rPr lang="en-US" sz="3200" b="1" u="sng" dirty="0" smtClean="0">
                <a:latin typeface="Times New Roman" pitchFamily="18" charset="0"/>
                <a:cs typeface="Times New Roman" pitchFamily="18" charset="0"/>
              </a:rPr>
              <a:t> </a:t>
            </a:r>
            <a:r>
              <a:rPr lang="en-US" sz="3200" b="1" u="sng" dirty="0" smtClean="0">
                <a:latin typeface="Times New Roman" pitchFamily="18" charset="0"/>
                <a:cs typeface="Times New Roman" pitchFamily="18" charset="0"/>
              </a:rPr>
              <a:t>System</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19200"/>
            <a:ext cx="8077200" cy="5791200"/>
          </a:xfrm>
        </p:spPr>
        <p:txBody>
          <a:bodyPr>
            <a:normAutofit/>
          </a:bodyPr>
          <a:lstStyle/>
          <a:p>
            <a:r>
              <a:rPr lang="en-US" sz="2400" dirty="0" smtClean="0">
                <a:latin typeface="Times New Roman" pitchFamily="18" charset="0"/>
                <a:cs typeface="Times New Roman" pitchFamily="18" charset="0"/>
              </a:rPr>
              <a:t>The  prediction  of  the  Crude  oil  rates  based  on  the  previous  data  and  prices  as  the  feature  list  are  inputs  and   targets  list  are  predicted  values.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implementation  was  on  the  Linear  Regression  Model  which  is  feasible  to  some  extend  for  the  prediction  of  the  crude  oil  prices.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implrmentation  is  on  predicting  the  crude  oil  prices  for  the  days  using  Linear Regression  Python  Machine  Algorithm  and  plotting  the  graph  based  on  the  prediction.</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200" b="1" u="sng" dirty="0" smtClean="0">
                <a:latin typeface="Times New Roman" pitchFamily="18" charset="0"/>
                <a:cs typeface="Times New Roman" pitchFamily="18" charset="0"/>
              </a:rPr>
              <a:t>Disadvantages</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7637"/>
            <a:ext cx="8229600" cy="4525963"/>
          </a:xfrm>
        </p:spPr>
        <p:txBody>
          <a:bodyPr>
            <a:normAutofit fontScale="92500" lnSpcReduction="10000"/>
          </a:bodyPr>
          <a:lstStyle/>
          <a:p>
            <a:r>
              <a:rPr lang="en-US" sz="2400" dirty="0" smtClean="0">
                <a:latin typeface="Times New Roman" pitchFamily="18" charset="0"/>
                <a:cs typeface="Times New Roman" pitchFamily="18" charset="0"/>
              </a:rPr>
              <a:t>Using  Linear  Regression  algorithm  gives  less  appropriate  prediction  compared  to  SVR  Algorithm  in  the  model  in  the  project.</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As  well  the  feature  list and  target  list  fitted  into  the  algorithm  gives  less  predicting  prices  compared  to the  SVR.</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Comparatively  Linaer   Regression  performs  poorly  when  there  are  non-linear  techniques. They  are  not  naturally  flexible  enough  to  capture  more  complex  patterns,  and  adding  the  right  interaction  terms  or  polynomials  can  be  tricky  or  time-consuming.</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153400" cy="1066800"/>
          </a:xfrm>
        </p:spPr>
        <p:txBody>
          <a:bodyPr>
            <a:normAutofit/>
          </a:bodyPr>
          <a:lstStyle/>
          <a:p>
            <a:r>
              <a:rPr lang="en-US" sz="3200" b="1" u="sng" dirty="0" smtClean="0">
                <a:latin typeface="Times New Roman" pitchFamily="18" charset="0"/>
                <a:cs typeface="Times New Roman" pitchFamily="18" charset="0"/>
              </a:rPr>
              <a:t>Proposed  System</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686800" cy="5334000"/>
          </a:xfrm>
        </p:spPr>
        <p:txBody>
          <a:bodyPr>
            <a:normAutofit lnSpcReduction="10000"/>
          </a:bodyPr>
          <a:lstStyle/>
          <a:p>
            <a:r>
              <a:rPr lang="en-US" sz="2400" dirty="0" smtClean="0">
                <a:latin typeface="Times New Roman" pitchFamily="18" charset="0"/>
                <a:cs typeface="Times New Roman" pitchFamily="18" charset="0"/>
              </a:rPr>
              <a:t>We  have  implemented    SVR   algorithm  of  Machine  Learning  using  Python.  The  predictions  are  most  approximate  with  SVR  Algorithms  as  they  Linear  or  Gaussian.</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the  proposed  system  we  have  taken  the  datasets  which  has  the  price  and  days  based  on  the  dataset  we  have  made  feature  list  and  target  list  is  price  values  and  feature  list  is  the  days.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After  the  analysis  of  data  is  done  we  have fitted  both  feature  list  and  target  list  using  Python  Machine  Learning  SVN  Algorithm  and  predicted  the  values  for  1,30  and  365  from  the  last  day  of  the  dataset  values.</a:t>
            </a:r>
          </a:p>
          <a:p>
            <a:endParaRPr lang="en-US" sz="24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8077200" cy="1066800"/>
          </a:xfrm>
        </p:spPr>
        <p:txBody>
          <a:bodyPr>
            <a:normAutofit/>
          </a:bodyPr>
          <a:lstStyle/>
          <a:p>
            <a:r>
              <a:rPr lang="en-US" b="1" u="sng" dirty="0" smtClean="0">
                <a:latin typeface="Times New Roman" pitchFamily="18" charset="0"/>
                <a:cs typeface="Times New Roman" pitchFamily="18" charset="0"/>
              </a:rPr>
              <a:t>Project  Architecture</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305800" cy="5486400"/>
          </a:xfrm>
        </p:spPr>
        <p:txBody>
          <a:bodyPr/>
          <a:lstStyle/>
          <a:p>
            <a:endParaRPr lang="en-US" dirty="0"/>
          </a:p>
        </p:txBody>
      </p:sp>
      <p:sp>
        <p:nvSpPr>
          <p:cNvPr id="4" name="Rectangle 3"/>
          <p:cNvSpPr/>
          <p:nvPr/>
        </p:nvSpPr>
        <p:spPr>
          <a:xfrm>
            <a:off x="685800" y="21336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itchFamily="18" charset="0"/>
                <a:cs typeface="Times New Roman" pitchFamily="18" charset="0"/>
              </a:rPr>
              <a:t>Feature_list</a:t>
            </a:r>
            <a:endParaRPr lang="en-US" sz="2400" dirty="0">
              <a:latin typeface="Times New Roman" pitchFamily="18" charset="0"/>
              <a:cs typeface="Times New Roman" pitchFamily="18" charset="0"/>
            </a:endParaRPr>
          </a:p>
        </p:txBody>
      </p:sp>
      <p:sp>
        <p:nvSpPr>
          <p:cNvPr id="5" name="Rectangle 4"/>
          <p:cNvSpPr/>
          <p:nvPr/>
        </p:nvSpPr>
        <p:spPr>
          <a:xfrm>
            <a:off x="685800" y="4572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itchFamily="18" charset="0"/>
                <a:cs typeface="Times New Roman" pitchFamily="18" charset="0"/>
              </a:rPr>
              <a:t>Target_list</a:t>
            </a:r>
            <a:endParaRPr lang="en-US" sz="2400" dirty="0">
              <a:latin typeface="Times New Roman" pitchFamily="18" charset="0"/>
              <a:cs typeface="Times New Roman" pitchFamily="18" charset="0"/>
            </a:endParaRPr>
          </a:p>
        </p:txBody>
      </p:sp>
      <p:sp>
        <p:nvSpPr>
          <p:cNvPr id="6" name="Rectangle 5"/>
          <p:cNvSpPr/>
          <p:nvPr/>
        </p:nvSpPr>
        <p:spPr>
          <a:xfrm>
            <a:off x="3657600" y="33528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itchFamily="18" charset="0"/>
                <a:cs typeface="Times New Roman" pitchFamily="18" charset="0"/>
              </a:rPr>
              <a:t>Algorithm</a:t>
            </a:r>
          </a:p>
          <a:p>
            <a:pPr algn="ctr"/>
            <a:r>
              <a:rPr lang="en-US" sz="2400" dirty="0" smtClean="0">
                <a:latin typeface="Times New Roman" pitchFamily="18" charset="0"/>
                <a:cs typeface="Times New Roman" pitchFamily="18" charset="0"/>
              </a:rPr>
              <a:t>SVR</a:t>
            </a:r>
            <a:endParaRPr lang="en-US" sz="2400" dirty="0">
              <a:latin typeface="Times New Roman" pitchFamily="18" charset="0"/>
              <a:cs typeface="Times New Roman" pitchFamily="18" charset="0"/>
            </a:endParaRPr>
          </a:p>
        </p:txBody>
      </p:sp>
      <p:sp>
        <p:nvSpPr>
          <p:cNvPr id="7" name="Rectangle 6"/>
          <p:cNvSpPr/>
          <p:nvPr/>
        </p:nvSpPr>
        <p:spPr>
          <a:xfrm>
            <a:off x="6324600" y="33528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itchFamily="18" charset="0"/>
                <a:cs typeface="Times New Roman" pitchFamily="18" charset="0"/>
              </a:rPr>
              <a:t>Prediction</a:t>
            </a:r>
            <a:endParaRPr lang="en-US" sz="2400" dirty="0">
              <a:latin typeface="Times New Roman" pitchFamily="18" charset="0"/>
              <a:cs typeface="Times New Roman" pitchFamily="18" charset="0"/>
            </a:endParaRPr>
          </a:p>
        </p:txBody>
      </p:sp>
      <p:cxnSp>
        <p:nvCxnSpPr>
          <p:cNvPr id="9" name="Straight Connector 8"/>
          <p:cNvCxnSpPr/>
          <p:nvPr/>
        </p:nvCxnSpPr>
        <p:spPr>
          <a:xfrm>
            <a:off x="2667000" y="3048000"/>
            <a:ext cx="11430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3"/>
            <a:endCxn id="6" idx="1"/>
          </p:cNvCxnSpPr>
          <p:nvPr/>
        </p:nvCxnSpPr>
        <p:spPr>
          <a:xfrm flipV="1">
            <a:off x="2743200" y="3810000"/>
            <a:ext cx="9144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3"/>
          </p:cNvCxnSpPr>
          <p:nvPr/>
        </p:nvCxnSpPr>
        <p:spPr>
          <a:xfrm>
            <a:off x="5638800" y="3810000"/>
            <a:ext cx="838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8153400" cy="914400"/>
          </a:xfrm>
        </p:spPr>
        <p:txBody>
          <a:bodyPr>
            <a:normAutofit/>
          </a:bodyPr>
          <a:lstStyle/>
          <a:p>
            <a:r>
              <a:rPr lang="en-US" b="1" u="sng" dirty="0" smtClean="0">
                <a:latin typeface="Times New Roman" panose="02020603050405020304" pitchFamily="18" charset="0"/>
                <a:cs typeface="Times New Roman" panose="02020603050405020304" pitchFamily="18" charset="0"/>
              </a:rPr>
              <a:t>Advantages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447800"/>
            <a:ext cx="8305800" cy="5029200"/>
          </a:xfrm>
        </p:spPr>
        <p:txBody>
          <a:bodyPr>
            <a:noAutofit/>
          </a:bodyPr>
          <a:lstStyle/>
          <a:p>
            <a:r>
              <a:rPr lang="en-US" sz="2800" dirty="0" smtClean="0">
                <a:latin typeface="Times New Roman" panose="02020603050405020304" pitchFamily="18" charset="0"/>
                <a:cs typeface="Times New Roman" panose="02020603050405020304" pitchFamily="18" charset="0"/>
              </a:rPr>
              <a:t>SVMs are  a  new  promising  non-linear,  non-parametric  classification  technique,  which  already  showed  good  results  in  the  medical  diagnostics,  optical  character  recognition,  electricload  forecasting  and  other  fields</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It  has  a  regularization  parameter,  which  makes  the  user  think  about  the  user  think  about  the  problem  via  engineering  the  kernel</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Thirdly  an  SVM  is  defined  by  a  convex  optimization  problem   for  which  there  is  efficient  methods</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buNone/>
            </a:pP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690" y="378548"/>
            <a:ext cx="8153400" cy="792162"/>
          </a:xfrm>
        </p:spPr>
        <p:txBody>
          <a:bodyPr>
            <a:normAutofit/>
          </a:bodyPr>
          <a:lstStyle/>
          <a:p>
            <a:r>
              <a:rPr lang="en-US" b="1" u="sng" dirty="0" smtClean="0">
                <a:latin typeface="Times New Roman" panose="02020603050405020304" pitchFamily="18" charset="0"/>
                <a:cs typeface="Times New Roman" panose="02020603050405020304" pitchFamily="18" charset="0"/>
              </a:rPr>
              <a:t>Hardware  Requirements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4000"/>
            <a:ext cx="8229600" cy="4373563"/>
          </a:xfrm>
        </p:spPr>
        <p:txBody>
          <a:bodyPr>
            <a:normAutofit/>
          </a:bodyPr>
          <a:lstStyle/>
          <a:p>
            <a:r>
              <a:rPr lang="en-US" sz="2800" dirty="0" smtClean="0">
                <a:latin typeface="Times New Roman" panose="02020603050405020304" pitchFamily="18" charset="0"/>
                <a:cs typeface="Times New Roman" panose="02020603050405020304" pitchFamily="18" charset="0"/>
              </a:rPr>
              <a:t>  RAM:  4GB  and  </a:t>
            </a:r>
            <a:r>
              <a:rPr lang="en-US" sz="2800" dirty="0" smtClean="0">
                <a:latin typeface="Times New Roman" panose="02020603050405020304" pitchFamily="18" charset="0"/>
                <a:cs typeface="Times New Roman" panose="02020603050405020304" pitchFamily="18" charset="0"/>
              </a:rPr>
              <a:t>Higher</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Processor:  Intel  B  and  </a:t>
            </a:r>
            <a:r>
              <a:rPr lang="en-US" sz="2800" dirty="0" smtClean="0">
                <a:latin typeface="Times New Roman" panose="02020603050405020304" pitchFamily="18" charset="0"/>
                <a:cs typeface="Times New Roman" panose="02020603050405020304" pitchFamily="18" charset="0"/>
              </a:rPr>
              <a:t>above</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Hard Disk:  500GB:  Minimum</a:t>
            </a:r>
          </a:p>
          <a:p>
            <a:pPr marL="0" indent="0">
              <a:buNone/>
            </a:pP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a:buNone/>
            </a:pP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1401</TotalTime>
  <Words>649</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CRUDE OIL PRICE PREDICTION</vt:lpstr>
      <vt:lpstr>ABSTRACT</vt:lpstr>
      <vt:lpstr>  OBJECTIVE</vt:lpstr>
      <vt:lpstr>Existing System</vt:lpstr>
      <vt:lpstr>Disadvantages</vt:lpstr>
      <vt:lpstr>Proposed  System</vt:lpstr>
      <vt:lpstr>Project  Architecture</vt:lpstr>
      <vt:lpstr>Advantages</vt:lpstr>
      <vt:lpstr>Hardware  Requirements</vt:lpstr>
      <vt:lpstr>Software  Requirements</vt:lpstr>
      <vt:lpstr>CONCLUTION</vt:lpstr>
      <vt:lpstr>FUTURE 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CRUDE OIL PRICE PREDICTION</dc:title>
  <dc:creator>Admin</dc:creator>
  <cp:lastModifiedBy>Windows User</cp:lastModifiedBy>
  <cp:revision>26</cp:revision>
  <dcterms:created xsi:type="dcterms:W3CDTF">2022-11-18T03:26:13Z</dcterms:created>
  <dcterms:modified xsi:type="dcterms:W3CDTF">2022-11-20T04:18:43Z</dcterms:modified>
</cp:coreProperties>
</file>