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44" y="-3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0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44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97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0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5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7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3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9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1CC6-A684-4CCC-875D-42E89EE49FC7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73E0-E65E-4657-B9BD-B82E45334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8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1F096D-A195-4810-A4F7-47B6882EE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7640"/>
              </p:ext>
            </p:extLst>
          </p:nvPr>
        </p:nvGraphicFramePr>
        <p:xfrm>
          <a:off x="35560" y="147319"/>
          <a:ext cx="6774178" cy="963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713">
                  <a:extLst>
                    <a:ext uri="{9D8B030D-6E8A-4147-A177-3AD203B41FA5}">
                      <a16:colId xmlns:a16="http://schemas.microsoft.com/office/drawing/2014/main" val="1117826553"/>
                    </a:ext>
                  </a:extLst>
                </a:gridCol>
                <a:gridCol w="1025098">
                  <a:extLst>
                    <a:ext uri="{9D8B030D-6E8A-4147-A177-3AD203B41FA5}">
                      <a16:colId xmlns:a16="http://schemas.microsoft.com/office/drawing/2014/main" val="1704564106"/>
                    </a:ext>
                  </a:extLst>
                </a:gridCol>
                <a:gridCol w="1188752">
                  <a:extLst>
                    <a:ext uri="{9D8B030D-6E8A-4147-A177-3AD203B41FA5}">
                      <a16:colId xmlns:a16="http://schemas.microsoft.com/office/drawing/2014/main" val="892555706"/>
                    </a:ext>
                  </a:extLst>
                </a:gridCol>
                <a:gridCol w="1249755">
                  <a:extLst>
                    <a:ext uri="{9D8B030D-6E8A-4147-A177-3AD203B41FA5}">
                      <a16:colId xmlns:a16="http://schemas.microsoft.com/office/drawing/2014/main" val="1809796715"/>
                    </a:ext>
                  </a:extLst>
                </a:gridCol>
                <a:gridCol w="1178340">
                  <a:extLst>
                    <a:ext uri="{9D8B030D-6E8A-4147-A177-3AD203B41FA5}">
                      <a16:colId xmlns:a16="http://schemas.microsoft.com/office/drawing/2014/main" val="974720230"/>
                    </a:ext>
                  </a:extLst>
                </a:gridCol>
                <a:gridCol w="1086520">
                  <a:extLst>
                    <a:ext uri="{9D8B030D-6E8A-4147-A177-3AD203B41FA5}">
                      <a16:colId xmlns:a16="http://schemas.microsoft.com/office/drawing/2014/main" val="2542253370"/>
                    </a:ext>
                  </a:extLst>
                </a:gridCol>
              </a:tblGrid>
              <a:tr h="842278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  <a:p>
                      <a:r>
                        <a:rPr lang="en-IN" dirty="0"/>
                        <a:t>&amp;</a:t>
                      </a:r>
                    </a:p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PROBLEM</a:t>
                      </a:r>
                    </a:p>
                    <a:p>
                      <a:r>
                        <a:rPr lang="en-IN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DIS-</a:t>
                      </a:r>
                      <a:r>
                        <a:rPr lang="en-IN" sz="1200" dirty="0"/>
                        <a:t>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45182"/>
                  </a:ext>
                </a:extLst>
              </a:tr>
              <a:tr h="2335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Waste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 </a:t>
                      </a:r>
                      <a:r>
                        <a:rPr lang="en-I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 A. L.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Gayanthika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G. K. C. D.</a:t>
                      </a: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Maduranga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A. I. S. Silva, S. D. H. S. </a:t>
                      </a: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Wikramarathne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R. M. I.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Few waste treatment options are available to manage waste and so they are more 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expensive than landfill costs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garbage dustbin, </a:t>
                      </a:r>
                      <a:r>
                        <a:rPr lang="en-IN" sz="1300" u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microcontroller,monitoring</a:t>
                      </a:r>
                      <a:r>
                        <a:rPr lang="en-IN" sz="13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sensor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It helps administration to generate extra revenue by advertisements on smart devices.</a:t>
                      </a:r>
                      <a:endParaRPr lang="en-IN" sz="13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Sensor nodes used in the dustbins have limited memory size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IN" sz="13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646"/>
                  </a:ext>
                </a:extLst>
              </a:tr>
              <a:tr h="284641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Based Smart Dustbin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 </a:t>
                      </a:r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Telugu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Maddileti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Harish Kurakula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Here we propose a smart dustbin that operates automatically to help solve this issue using IOT and sensor based circuitry.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 dustbin, GSM, </a:t>
                      </a:r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</a:t>
                      </a:r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module, waste management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dustbin automatically opens the lid of the dustbin upon detection of human hand and waste without being able to touch the dustbin which is very hygienic.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technologies used in the system such as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have shorter range and lower data speed. 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83441"/>
                  </a:ext>
                </a:extLst>
              </a:tr>
              <a:tr h="36070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Intelligent Bins in Transport Systems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 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Ms.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Akhila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Joseph, Ms. Anjali, Ms.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Suhaila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B.M and Mr. Mahesh B.L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Aiming at the problem that it was difficult to popularize accurate garbage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sorting and delivery, a kind of intelligent garbage bin that is more intelligent, efficient, and functional.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Lumping of the garbage, microcontroller, the single directional cylinder, smart dustbin.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Implementing BI can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help companies identify ways to increase profit, track their performance, optimize operations, compare data with competitors, and more.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reduces man power requirements which results into increase in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unemployments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unskilled people.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5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43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5927F6-90AD-4694-9D06-FCC60A6F4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57329"/>
              </p:ext>
            </p:extLst>
          </p:nvPr>
        </p:nvGraphicFramePr>
        <p:xfrm>
          <a:off x="50800" y="72180"/>
          <a:ext cx="6766557" cy="973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30">
                  <a:extLst>
                    <a:ext uri="{9D8B030D-6E8A-4147-A177-3AD203B41FA5}">
                      <a16:colId xmlns:a16="http://schemas.microsoft.com/office/drawing/2014/main" val="2282128363"/>
                    </a:ext>
                  </a:extLst>
                </a:gridCol>
                <a:gridCol w="1103327">
                  <a:extLst>
                    <a:ext uri="{9D8B030D-6E8A-4147-A177-3AD203B41FA5}">
                      <a16:colId xmlns:a16="http://schemas.microsoft.com/office/drawing/2014/main" val="917923768"/>
                    </a:ext>
                  </a:extLst>
                </a:gridCol>
                <a:gridCol w="1158871">
                  <a:extLst>
                    <a:ext uri="{9D8B030D-6E8A-4147-A177-3AD203B41FA5}">
                      <a16:colId xmlns:a16="http://schemas.microsoft.com/office/drawing/2014/main" val="421546206"/>
                    </a:ext>
                  </a:extLst>
                </a:gridCol>
                <a:gridCol w="1125839">
                  <a:extLst>
                    <a:ext uri="{9D8B030D-6E8A-4147-A177-3AD203B41FA5}">
                      <a16:colId xmlns:a16="http://schemas.microsoft.com/office/drawing/2014/main" val="2221962741"/>
                    </a:ext>
                  </a:extLst>
                </a:gridCol>
                <a:gridCol w="1198097">
                  <a:extLst>
                    <a:ext uri="{9D8B030D-6E8A-4147-A177-3AD203B41FA5}">
                      <a16:colId xmlns:a16="http://schemas.microsoft.com/office/drawing/2014/main" val="558572788"/>
                    </a:ext>
                  </a:extLst>
                </a:gridCol>
                <a:gridCol w="1114993">
                  <a:extLst>
                    <a:ext uri="{9D8B030D-6E8A-4147-A177-3AD203B41FA5}">
                      <a16:colId xmlns:a16="http://schemas.microsoft.com/office/drawing/2014/main" val="1124281963"/>
                    </a:ext>
                  </a:extLst>
                </a:gridCol>
              </a:tblGrid>
              <a:tr h="702716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  <a:p>
                      <a:r>
                        <a:rPr lang="en-IN" dirty="0"/>
                        <a:t>&amp;</a:t>
                      </a:r>
                    </a:p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PROBLEM</a:t>
                      </a:r>
                    </a:p>
                    <a:p>
                      <a:r>
                        <a:rPr lang="en-IN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DIS-</a:t>
                      </a:r>
                    </a:p>
                    <a:p>
                      <a:r>
                        <a:rPr lang="en-IN" sz="1200" dirty="0"/>
                        <a:t>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09684"/>
                  </a:ext>
                </a:extLst>
              </a:tr>
              <a:tr h="2651204">
                <a:tc>
                  <a:txBody>
                    <a:bodyPr/>
                    <a:lstStyle/>
                    <a:p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SOLID WASTE</a:t>
                      </a:r>
                    </a:p>
                    <a:p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 </a:t>
                      </a:r>
                    </a:p>
                    <a:p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</a:t>
                      </a:r>
                    </a:p>
                    <a:p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Year: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Md. Shafiqul </a:t>
                      </a:r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Islam,M</a:t>
                      </a:r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 A. Hannan,</a:t>
                      </a:r>
                    </a:p>
                    <a:p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Maher</a:t>
                      </a:r>
                    </a:p>
                    <a:p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Arebey</a:t>
                      </a:r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HasanBasri</a:t>
                      </a:r>
                      <a:endParaRPr lang="en-IN" sz="13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a System Based on Arm 7 for collecting the garbage from a particular area – the area whose public Garbage Bins are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overflowing with prior concern. 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UNO, GSM module, Ultrasonic sensors,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Emonitoring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Embedded system, Waste management, Wi-Fi module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houses intelligent safety sensor which stops compaction cycle when it detects hand of human being.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SSDs 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will be more expensive than conventional complex disk systems.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08199"/>
                  </a:ext>
                </a:extLst>
              </a:tr>
              <a:tr h="3052661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</a:t>
                      </a:r>
                    </a:p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TRASH CANS</a:t>
                      </a:r>
                    </a:p>
                    <a:p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 </a:t>
                      </a:r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Srinivasan P,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Thiyaneswaran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B, Jaya Priya P, Dharani B, and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Kiruthiga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Bin-e says it has been working for more than a year on the smart trash can, which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recognises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categorises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sorts and stores the rubbish as and when it is deposited.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Ultrasonic Sensor, PIR Sensor, Servo Motor, DC motor.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will be easy to keep your home clean and healthy. This can be used outdoors and indoors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Some people have had problems with children falling in garbage cans. So, you should monitor your kids ensuring they are safe around garbage cans.</a:t>
                      </a:r>
                      <a:b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1716"/>
                  </a:ext>
                </a:extLst>
              </a:tr>
              <a:tr h="3276959">
                <a:tc>
                  <a:txBody>
                    <a:bodyPr/>
                    <a:lstStyle/>
                    <a:p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 DUSTBIN USING ARDUINO</a:t>
                      </a:r>
                    </a:p>
                    <a:p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Year: </a:t>
                      </a:r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Mamta</a:t>
                      </a:r>
                      <a:endParaRPr lang="en-IN" sz="13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Pandey , Anamika</a:t>
                      </a:r>
                    </a:p>
                    <a:p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Gowala</a:t>
                      </a:r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MrinalJyoti</a:t>
                      </a:r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Goswami, </a:t>
                      </a:r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Chinmoy</a:t>
                      </a:r>
                      <a:endParaRPr lang="en-IN" sz="13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Saikia</a:t>
                      </a:r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Dr.</a:t>
                      </a:r>
                      <a:endParaRPr lang="en-IN" sz="13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Dibyajyoti</a:t>
                      </a:r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Bord</a:t>
                      </a:r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 problem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not all dustbins are filled at the same rate and the dump vehicle waste time checking each and every dustbin.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</a:t>
                      </a:r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micro-controller, IOT, </a:t>
                      </a:r>
                    </a:p>
                    <a:p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circuitry.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Smaller size as of dust particles</a:t>
                      </a:r>
                      <a:b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• Light in weight</a:t>
                      </a:r>
                      <a:b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• Lower cost</a:t>
                      </a:r>
                      <a:b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• It helps in reducing time for the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farmers due to better fertilization management.</a:t>
                      </a:r>
                      <a:b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• The privacy is the major concern which needs to be handle properly.</a:t>
                      </a:r>
                      <a:b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• Higher cost due to availability of high cost sensors used in the smart dust design.</a:t>
                      </a:r>
                      <a:b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8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5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61C0D2-59DA-4D6F-9471-153E3BEBD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43580"/>
              </p:ext>
            </p:extLst>
          </p:nvPr>
        </p:nvGraphicFramePr>
        <p:xfrm>
          <a:off x="44450" y="91441"/>
          <a:ext cx="6762750" cy="977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28">
                  <a:extLst>
                    <a:ext uri="{9D8B030D-6E8A-4147-A177-3AD203B41FA5}">
                      <a16:colId xmlns:a16="http://schemas.microsoft.com/office/drawing/2014/main" val="1759370279"/>
                    </a:ext>
                  </a:extLst>
                </a:gridCol>
                <a:gridCol w="1074879">
                  <a:extLst>
                    <a:ext uri="{9D8B030D-6E8A-4147-A177-3AD203B41FA5}">
                      <a16:colId xmlns:a16="http://schemas.microsoft.com/office/drawing/2014/main" val="1495354830"/>
                    </a:ext>
                  </a:extLst>
                </a:gridCol>
                <a:gridCol w="1080201">
                  <a:extLst>
                    <a:ext uri="{9D8B030D-6E8A-4147-A177-3AD203B41FA5}">
                      <a16:colId xmlns:a16="http://schemas.microsoft.com/office/drawing/2014/main" val="4030148420"/>
                    </a:ext>
                  </a:extLst>
                </a:gridCol>
                <a:gridCol w="1154698">
                  <a:extLst>
                    <a:ext uri="{9D8B030D-6E8A-4147-A177-3AD203B41FA5}">
                      <a16:colId xmlns:a16="http://schemas.microsoft.com/office/drawing/2014/main" val="977455391"/>
                    </a:ext>
                  </a:extLst>
                </a:gridCol>
                <a:gridCol w="1216619">
                  <a:extLst>
                    <a:ext uri="{9D8B030D-6E8A-4147-A177-3AD203B41FA5}">
                      <a16:colId xmlns:a16="http://schemas.microsoft.com/office/drawing/2014/main" val="1207739218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599798777"/>
                    </a:ext>
                  </a:extLst>
                </a:gridCol>
              </a:tblGrid>
              <a:tr h="7515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+mn-lt"/>
                          <a:cs typeface="Times New Roman" panose="02020603050405020304" pitchFamily="18" charset="0"/>
                        </a:rPr>
                        <a:t>TITLE</a:t>
                      </a:r>
                    </a:p>
                    <a:p>
                      <a:r>
                        <a:rPr lang="en-IN" sz="1300" dirty="0">
                          <a:latin typeface="+mn-lt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r>
                        <a:rPr lang="en-IN" sz="1300" dirty="0">
                          <a:latin typeface="+mn-lt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PROBLEM</a:t>
                      </a:r>
                    </a:p>
                    <a:p>
                      <a:r>
                        <a:rPr lang="en-IN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DIS-</a:t>
                      </a:r>
                    </a:p>
                    <a:p>
                      <a:r>
                        <a:rPr lang="en-IN" sz="1200" dirty="0"/>
                        <a:t>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8167"/>
                  </a:ext>
                </a:extLst>
              </a:tr>
              <a:tr h="31063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DUSTBIN FOR ECONOMIC GROWTH</a:t>
                      </a:r>
                    </a:p>
                    <a:p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U.Nadaraju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Ritu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Mishra,</a:t>
                      </a:r>
                    </a:p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Chaitanya</a:t>
                      </a:r>
                    </a:p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implement a smart bin built on a micro-</a:t>
                      </a: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 based platform Arduino Uno board which is interfaced with GSM modem and Ultrasonic sensor.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Arduino,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GSM,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PIR sensor,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Ultrasonic sensor,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 motor.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Improving safety, efficiency, and compliance,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Reducing system and infra-structure costs,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Increasing productivity.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One of the major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disadvantageof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SmartDust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is the privacy issue for organizations using it. Detecting even the most subtle changes.</a:t>
                      </a:r>
                      <a:endParaRPr lang="en-IN" sz="13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84467"/>
                  </a:ext>
                </a:extLst>
              </a:tr>
              <a:tr h="2789073">
                <a:tc>
                  <a:txBody>
                    <a:bodyPr/>
                    <a:lstStyle/>
                    <a:p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GARBAGE DUSTBIN</a:t>
                      </a:r>
                    </a:p>
                    <a:p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 </a:t>
                      </a:r>
                      <a:r>
                        <a:rPr lang="en-I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Shephali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Rakhunde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Shreya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Ghavghave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Shraddha Jagtap, Priyanka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Chimegaokar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Mr. J.Y.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Hande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dispose the waste by using the help of these sensors’ authorities can get about the bin is over flowing by the information given by sensor.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</a:t>
                      </a:r>
                    </a:p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garbage dustbin, micro-controller, monitoring, sensors, vending machine.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Our system provides greater accessibility to the dustbin 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It will save fuel and time using appropriate route planning.</a:t>
                      </a:r>
                      <a:endParaRPr lang="en-IN" sz="13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process is not always cost-effective 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Garbage segregation is very difficult. The practices are not done uniformly.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86490"/>
                  </a:ext>
                </a:extLst>
              </a:tr>
              <a:tr h="3123095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based Smart City Bin</a:t>
                      </a:r>
                    </a:p>
                    <a:p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 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Roshni Bhandari ,</a:t>
                      </a:r>
                    </a:p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 Nidhi ,</a:t>
                      </a:r>
                    </a:p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Rathod Swapnil,</a:t>
                      </a:r>
                    </a:p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Desai </a:t>
                      </a:r>
                    </a:p>
                    <a:p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Dhruvi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</a:p>
                    <a:p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Kotadiya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Harsh.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burgeoning of IoT has paved the way for enhancements in many aspects of life. One issue that needs to be improved is the handling of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garbage collection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UNO, GSM module, Ultrasonic sensors, monitoring, Embedded system, Waste management, Wi-Fi module.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can assist in the smarter control of homes and cities via mobile phones. It enhances security and offers personal protection.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 lose control of our lives—our lives will be fully controlled and reliant on technology.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8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99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BE2A81-E0A3-4F95-B145-F26D91A4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98741"/>
              </p:ext>
            </p:extLst>
          </p:nvPr>
        </p:nvGraphicFramePr>
        <p:xfrm>
          <a:off x="50800" y="50800"/>
          <a:ext cx="6762749" cy="384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334">
                  <a:extLst>
                    <a:ext uri="{9D8B030D-6E8A-4147-A177-3AD203B41FA5}">
                      <a16:colId xmlns:a16="http://schemas.microsoft.com/office/drawing/2014/main" val="468336555"/>
                    </a:ext>
                  </a:extLst>
                </a:gridCol>
                <a:gridCol w="1172525">
                  <a:extLst>
                    <a:ext uri="{9D8B030D-6E8A-4147-A177-3AD203B41FA5}">
                      <a16:colId xmlns:a16="http://schemas.microsoft.com/office/drawing/2014/main" val="3574053170"/>
                    </a:ext>
                  </a:extLst>
                </a:gridCol>
                <a:gridCol w="1136367">
                  <a:extLst>
                    <a:ext uri="{9D8B030D-6E8A-4147-A177-3AD203B41FA5}">
                      <a16:colId xmlns:a16="http://schemas.microsoft.com/office/drawing/2014/main" val="1668980815"/>
                    </a:ext>
                  </a:extLst>
                </a:gridCol>
                <a:gridCol w="1136367">
                  <a:extLst>
                    <a:ext uri="{9D8B030D-6E8A-4147-A177-3AD203B41FA5}">
                      <a16:colId xmlns:a16="http://schemas.microsoft.com/office/drawing/2014/main" val="1953482250"/>
                    </a:ext>
                  </a:extLst>
                </a:gridCol>
                <a:gridCol w="1185031">
                  <a:extLst>
                    <a:ext uri="{9D8B030D-6E8A-4147-A177-3AD203B41FA5}">
                      <a16:colId xmlns:a16="http://schemas.microsoft.com/office/drawing/2014/main" val="183059226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138455840"/>
                    </a:ext>
                  </a:extLst>
                </a:gridCol>
              </a:tblGrid>
              <a:tr h="948662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n-lt"/>
                          <a:cs typeface="Times New Roman" panose="02020603050405020304" pitchFamily="18" charset="0"/>
                        </a:rPr>
                        <a:t>TITLE</a:t>
                      </a:r>
                    </a:p>
                    <a:p>
                      <a:r>
                        <a:rPr lang="en-IN" sz="1400" dirty="0">
                          <a:latin typeface="+mn-lt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r>
                        <a:rPr lang="en-IN" sz="1400" dirty="0">
                          <a:latin typeface="+mn-lt"/>
                          <a:cs typeface="Times New Roman" panose="02020603050405020304" pitchFamily="18" charset="0"/>
                        </a:rPr>
                        <a:t>YEAR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AUTHOR(S)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PROBLEM</a:t>
                      </a:r>
                    </a:p>
                    <a:p>
                      <a:r>
                        <a:rPr lang="en-IN" dirty="0"/>
                        <a:t>STATEMENT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TECHNIQUES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ADVANTAGES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DIS-</a:t>
                      </a:r>
                    </a:p>
                    <a:p>
                      <a:r>
                        <a:rPr lang="en-IN" sz="1200" dirty="0"/>
                        <a:t>ADVANTAGES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43437"/>
                  </a:ext>
                </a:extLst>
              </a:tr>
              <a:tr h="289997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 Garbage Monitoring System using IOT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Year: </a:t>
                      </a:r>
                      <a:r>
                        <a:rPr lang="en-IN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K. </a:t>
                      </a:r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Maheshwaran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P. S. </a:t>
                      </a:r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Alexpandian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A. Anton, V. </a:t>
                      </a:r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Subramaniyan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S. Satheesh Kumar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system a dry waste a wet waste separately for that we are using a moisture sensor if that sensor detected then the cap will open for dry waste.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Ultrasonic sensor,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Ardunio</a:t>
                      </a: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board, 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WI-FI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module, bread</a:t>
                      </a:r>
                    </a:p>
                    <a:p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board,power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supply.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Less time and fuel consumption as the trucks go only to the filled containers. Decreased noise, traffic flow and air pollution as a result of less trucks on the roads.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major concern surrounding Smart Dust technology is its capabilities to breach human privacy in innumerable ways.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05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6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1158</Words>
  <Application>Microsoft Office PowerPoint</Application>
  <PresentationFormat>A4 Paper (210x297 mm)</PresentationFormat>
  <Paragraphs>166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rubesh s</dc:creator>
  <cp:lastModifiedBy>rubesh s</cp:lastModifiedBy>
  <cp:revision>28</cp:revision>
  <dcterms:created xsi:type="dcterms:W3CDTF">2022-09-18T01:50:00Z</dcterms:created>
  <dcterms:modified xsi:type="dcterms:W3CDTF">2022-09-18T06:55:18Z</dcterms:modified>
</cp:coreProperties>
</file>