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0"/>
  </p:notesMasterIdLst>
  <p:handoutMasterIdLst>
    <p:handoutMasterId r:id="rId11"/>
  </p:handoutMasterIdLst>
  <p:sldIdLst>
    <p:sldId id="260" r:id="rId5"/>
    <p:sldId id="277" r:id="rId6"/>
    <p:sldId id="278" r:id="rId7"/>
    <p:sldId id="279" r:id="rId8"/>
    <p:sldId id="28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033" autoAdjust="0"/>
  </p:normalViewPr>
  <p:slideViewPr>
    <p:cSldViewPr snapToGrid="0" snapToObjects="1">
      <p:cViewPr varScale="1">
        <p:scale>
          <a:sx n="86" d="100"/>
          <a:sy n="86" d="100"/>
        </p:scale>
        <p:origin x="514" y="7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teja" userId="acd4f35134196b2d" providerId="LiveId" clId="{EC85BCA1-3ADA-4CBC-8D98-2135E068C48F}"/>
    <pc:docChg chg="undo custSel modSld">
      <pc:chgData name="Sai teja" userId="acd4f35134196b2d" providerId="LiveId" clId="{EC85BCA1-3ADA-4CBC-8D98-2135E068C48F}" dt="2021-04-07T18:25:32.512" v="15" actId="1076"/>
      <pc:docMkLst>
        <pc:docMk/>
      </pc:docMkLst>
      <pc:sldChg chg="modSp mod">
        <pc:chgData name="Sai teja" userId="acd4f35134196b2d" providerId="LiveId" clId="{EC85BCA1-3ADA-4CBC-8D98-2135E068C48F}" dt="2021-04-07T18:22:28.655" v="3" actId="1076"/>
        <pc:sldMkLst>
          <pc:docMk/>
          <pc:sldMk cId="3319027316" sldId="275"/>
        </pc:sldMkLst>
        <pc:graphicFrameChg chg="mod modGraphic">
          <ac:chgData name="Sai teja" userId="acd4f35134196b2d" providerId="LiveId" clId="{EC85BCA1-3ADA-4CBC-8D98-2135E068C48F}" dt="2021-04-07T18:22:28.655" v="3" actId="1076"/>
          <ac:graphicFrameMkLst>
            <pc:docMk/>
            <pc:sldMk cId="3319027316" sldId="275"/>
            <ac:graphicFrameMk id="16" creationId="{6DB84808-21BD-4434-AB96-25D30C7AD21E}"/>
          </ac:graphicFrameMkLst>
        </pc:graphicFrameChg>
      </pc:sldChg>
      <pc:sldChg chg="addSp delSp modSp mod">
        <pc:chgData name="Sai teja" userId="acd4f35134196b2d" providerId="LiveId" clId="{EC85BCA1-3ADA-4CBC-8D98-2135E068C48F}" dt="2021-04-07T18:25:32.512" v="15" actId="1076"/>
        <pc:sldMkLst>
          <pc:docMk/>
          <pc:sldMk cId="3538596473" sldId="283"/>
        </pc:sldMkLst>
        <pc:picChg chg="del mod">
          <ac:chgData name="Sai teja" userId="acd4f35134196b2d" providerId="LiveId" clId="{EC85BCA1-3ADA-4CBC-8D98-2135E068C48F}" dt="2021-04-07T18:25:05.370" v="5" actId="478"/>
          <ac:picMkLst>
            <pc:docMk/>
            <pc:sldMk cId="3538596473" sldId="283"/>
            <ac:picMk id="3" creationId="{35FA86DF-B2D3-4BFF-95FD-66ACB0A94B2E}"/>
          </ac:picMkLst>
        </pc:picChg>
        <pc:picChg chg="add mod">
          <ac:chgData name="Sai teja" userId="acd4f35134196b2d" providerId="LiveId" clId="{EC85BCA1-3ADA-4CBC-8D98-2135E068C48F}" dt="2021-04-07T18:25:32.512" v="15" actId="1076"/>
          <ac:picMkLst>
            <pc:docMk/>
            <pc:sldMk cId="3538596473" sldId="283"/>
            <ac:picMk id="4" creationId="{E7842A05-BF68-44E6-91A5-4A69EE993E1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3/3/2022</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3/3/2022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724031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3/3/2022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3/3/2022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3/3/2022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3/3/2022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3/3/2022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697638" y="1109997"/>
            <a:ext cx="8554473" cy="1456267"/>
          </a:xfrm>
        </p:spPr>
        <p:txBody>
          <a:bodyPr>
            <a:normAutofit/>
          </a:bodyPr>
          <a:lstStyle/>
          <a:p>
            <a:r>
              <a:rPr lang="en-US" sz="4000" b="1" i="1" u="sng" dirty="0">
                <a:solidFill>
                  <a:schemeClr val="accent6">
                    <a:lumMod val="40000"/>
                    <a:lumOff val="60000"/>
                  </a:schemeClr>
                </a:solidFill>
              </a:rPr>
              <a:t>Objective</a:t>
            </a:r>
            <a:r>
              <a:rPr lang="en-US" sz="4400" b="1" i="1" u="sng" dirty="0">
                <a:solidFill>
                  <a:schemeClr val="accent6">
                    <a:lumMod val="40000"/>
                    <a:lumOff val="60000"/>
                  </a:schemeClr>
                </a:solidFill>
              </a:rPr>
              <a:t> :</a:t>
            </a:r>
          </a:p>
        </p:txBody>
      </p:sp>
      <p:sp>
        <p:nvSpPr>
          <p:cNvPr id="7" name="Content Placeholder 6">
            <a:extLst>
              <a:ext uri="{FF2B5EF4-FFF2-40B4-BE49-F238E27FC236}">
                <a16:creationId xmlns:a16="http://schemas.microsoft.com/office/drawing/2014/main" id="{D63B8005-4854-46BE-97C6-42FF59FB70B4}"/>
              </a:ext>
            </a:extLst>
          </p:cNvPr>
          <p:cNvSpPr>
            <a:spLocks noGrp="1"/>
          </p:cNvSpPr>
          <p:nvPr>
            <p:ph idx="1"/>
          </p:nvPr>
        </p:nvSpPr>
        <p:spPr>
          <a:xfrm>
            <a:off x="685801" y="2142067"/>
            <a:ext cx="6869429" cy="3481493"/>
          </a:xfrm>
        </p:spPr>
        <p:txBody>
          <a:bodyPr>
            <a:normAutofit/>
          </a:bodyPr>
          <a:lstStyle/>
          <a:p>
            <a:r>
              <a:rPr lang="en-IN" sz="2000" b="1" dirty="0">
                <a:effectLst/>
                <a:ea typeface="Calibri" panose="020F0502020204030204" pitchFamily="34" charset="0"/>
                <a:cs typeface="Times New Roman" panose="02020603050405020304" pitchFamily="18" charset="0"/>
              </a:rPr>
              <a:t>The main objective of this invention is to propose a smart device for biomedical waste segregation, the waste being produced especially in hospitals and in health care </a:t>
            </a:r>
            <a:r>
              <a:rPr lang="en-IN" sz="2000" b="1" dirty="0" err="1">
                <a:effectLst/>
                <a:ea typeface="Calibri" panose="020F0502020204030204" pitchFamily="34" charset="0"/>
                <a:cs typeface="Times New Roman" panose="02020603050405020304" pitchFamily="18" charset="0"/>
              </a:rPr>
              <a:t>centers</a:t>
            </a:r>
            <a:r>
              <a:rPr lang="en-IN" sz="2000" b="1" dirty="0">
                <a:effectLst/>
                <a:ea typeface="Calibri" panose="020F0502020204030204" pitchFamily="34" charset="0"/>
                <a:cs typeface="Times New Roman" panose="02020603050405020304" pitchFamily="18" charset="0"/>
              </a:rPr>
              <a:t> which produce hazardous waste and safe disposal of the same based on IoT.</a:t>
            </a:r>
            <a:r>
              <a:rPr lang="en-US" sz="2000" b="1" dirty="0">
                <a:effectLst/>
                <a:ea typeface="Calibri" panose="020F0502020204030204" pitchFamily="34" charset="0"/>
                <a:cs typeface="Times New Roman" panose="02020603050405020304" pitchFamily="18" charset="0"/>
              </a:rPr>
              <a:t> To reduce the impact of the covid-19 pandemic on the current waste management system and to promote cities that give a decent quality of life to its citizen a clean and sustainable environment using sensor systems technology is proposed.</a:t>
            </a:r>
            <a:endParaRPr lang="en-IN" sz="2000" b="1" dirty="0">
              <a:effectLst/>
              <a:ea typeface="Calibri" panose="020F0502020204030204" pitchFamily="34" charset="0"/>
              <a:cs typeface="Times New Roman" panose="02020603050405020304" pitchFamily="18" charset="0"/>
            </a:endParaRPr>
          </a:p>
          <a:p>
            <a:endParaRPr lang="en-IN" sz="2000" b="1" dirty="0"/>
          </a:p>
        </p:txBody>
      </p:sp>
      <p:grpSp>
        <p:nvGrpSpPr>
          <p:cNvPr id="8" name="Group 7">
            <a:extLst>
              <a:ext uri="{FF2B5EF4-FFF2-40B4-BE49-F238E27FC236}">
                <a16:creationId xmlns:a16="http://schemas.microsoft.com/office/drawing/2014/main" id="{0C8218BF-00C9-4F68-9CE5-A3A0658003AA}"/>
              </a:ext>
            </a:extLst>
          </p:cNvPr>
          <p:cNvGrpSpPr/>
          <p:nvPr/>
        </p:nvGrpSpPr>
        <p:grpSpPr>
          <a:xfrm>
            <a:off x="7863819" y="1960895"/>
            <a:ext cx="4048125" cy="3776345"/>
            <a:chOff x="0" y="0"/>
            <a:chExt cx="4048125" cy="3776599"/>
          </a:xfrm>
        </p:grpSpPr>
        <p:pic>
          <p:nvPicPr>
            <p:cNvPr id="9" name="Picture 8">
              <a:extLst>
                <a:ext uri="{FF2B5EF4-FFF2-40B4-BE49-F238E27FC236}">
                  <a16:creationId xmlns:a16="http://schemas.microsoft.com/office/drawing/2014/main" id="{F214430F-04F6-4202-AA93-A6DF671B0291}"/>
                </a:ext>
              </a:extLst>
            </p:cNvPr>
            <p:cNvPicPr/>
            <p:nvPr/>
          </p:nvPicPr>
          <p:blipFill>
            <a:blip r:embed="rId3"/>
            <a:stretch>
              <a:fillRect/>
            </a:stretch>
          </p:blipFill>
          <p:spPr>
            <a:xfrm>
              <a:off x="4826" y="4849"/>
              <a:ext cx="4027765" cy="3766778"/>
            </a:xfrm>
            <a:prstGeom prst="rect">
              <a:avLst/>
            </a:prstGeom>
          </p:spPr>
        </p:pic>
        <p:sp>
          <p:nvSpPr>
            <p:cNvPr id="10" name="Shape 122">
              <a:extLst>
                <a:ext uri="{FF2B5EF4-FFF2-40B4-BE49-F238E27FC236}">
                  <a16:creationId xmlns:a16="http://schemas.microsoft.com/office/drawing/2014/main" id="{9419BA58-F091-485E-BBEC-ABC5EAB6B888}"/>
                </a:ext>
              </a:extLst>
            </p:cNvPr>
            <p:cNvSpPr/>
            <p:nvPr/>
          </p:nvSpPr>
          <p:spPr>
            <a:xfrm>
              <a:off x="0" y="0"/>
              <a:ext cx="4048125" cy="3776599"/>
            </a:xfrm>
            <a:custGeom>
              <a:avLst/>
              <a:gdLst/>
              <a:ahLst/>
              <a:cxnLst/>
              <a:rect l="0" t="0" r="0" b="0"/>
              <a:pathLst>
                <a:path w="4048125" h="3776599">
                  <a:moveTo>
                    <a:pt x="0" y="3776599"/>
                  </a:moveTo>
                  <a:lnTo>
                    <a:pt x="4048125" y="3776599"/>
                  </a:lnTo>
                  <a:lnTo>
                    <a:pt x="4048125" y="0"/>
                  </a:lnTo>
                  <a:lnTo>
                    <a:pt x="0" y="0"/>
                  </a:lnTo>
                  <a:close/>
                </a:path>
              </a:pathLst>
            </a:custGeom>
            <a:ln w="9525" cap="flat">
              <a:miter lim="127000"/>
            </a:ln>
          </p:spPr>
          <p:style>
            <a:lnRef idx="1">
              <a:srgbClr val="FF9900"/>
            </a:lnRef>
            <a:fillRef idx="0">
              <a:srgbClr val="000000">
                <a:alpha val="0"/>
              </a:srgbClr>
            </a:fillRef>
            <a:effectRef idx="0">
              <a:scrgbClr r="0" g="0" b="0"/>
            </a:effectRef>
            <a:fontRef idx="none"/>
          </p:style>
          <p:txBody>
            <a:bodyPr/>
            <a:lstStyle/>
            <a:p>
              <a:endParaRPr lang="en-IN"/>
            </a:p>
          </p:txBody>
        </p:sp>
      </p:grpSp>
      <p:sp>
        <p:nvSpPr>
          <p:cNvPr id="3" name="TextBox 2">
            <a:extLst>
              <a:ext uri="{FF2B5EF4-FFF2-40B4-BE49-F238E27FC236}">
                <a16:creationId xmlns:a16="http://schemas.microsoft.com/office/drawing/2014/main" id="{611D3A39-932B-4D78-89EC-3797340C5751}"/>
              </a:ext>
            </a:extLst>
          </p:cNvPr>
          <p:cNvSpPr txBox="1"/>
          <p:nvPr/>
        </p:nvSpPr>
        <p:spPr>
          <a:xfrm>
            <a:off x="3320248" y="29582"/>
            <a:ext cx="7510509" cy="1323439"/>
          </a:xfrm>
          <a:prstGeom prst="rect">
            <a:avLst/>
          </a:prstGeom>
          <a:noFill/>
        </p:spPr>
        <p:txBody>
          <a:bodyPr wrap="square" rtlCol="0">
            <a:spAutoFit/>
          </a:bodyPr>
          <a:lstStyle/>
          <a:p>
            <a:r>
              <a:rPr lang="en-IN" sz="4000" b="1" i="1" dirty="0">
                <a:solidFill>
                  <a:schemeClr val="accent6">
                    <a:lumMod val="40000"/>
                    <a:lumOff val="60000"/>
                  </a:schemeClr>
                </a:solidFill>
                <a:effectLst>
                  <a:outerShdw blurRad="38100" dist="38100" dir="2700000" algn="tl">
                    <a:srgbClr val="000000">
                      <a:alpha val="43137"/>
                    </a:srgbClr>
                  </a:outerShdw>
                </a:effectLst>
              </a:rPr>
              <a:t>Smart Health Care Waste Segregation and Safe Disposal</a:t>
            </a:r>
            <a:endParaRPr lang="en-IN" sz="4000" dirty="0"/>
          </a:p>
        </p:txBody>
      </p:sp>
    </p:spTree>
    <p:extLst>
      <p:ext uri="{BB962C8B-B14F-4D97-AF65-F5344CB8AC3E}">
        <p14:creationId xmlns:p14="http://schemas.microsoft.com/office/powerpoint/2010/main" val="142939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386CF-D70E-44F4-A3E6-33384BB1C9D9}"/>
              </a:ext>
            </a:extLst>
          </p:cNvPr>
          <p:cNvSpPr>
            <a:spLocks noGrp="1"/>
          </p:cNvSpPr>
          <p:nvPr>
            <p:ph type="title"/>
          </p:nvPr>
        </p:nvSpPr>
        <p:spPr/>
        <p:txBody>
          <a:bodyPr/>
          <a:lstStyle/>
          <a:p>
            <a:r>
              <a:rPr lang="en-US" b="1" i="1" u="sng" dirty="0">
                <a:solidFill>
                  <a:schemeClr val="accent6">
                    <a:lumMod val="40000"/>
                    <a:lumOff val="60000"/>
                  </a:schemeClr>
                </a:solidFill>
              </a:rPr>
              <a:t>Impact of proposed Solution :</a:t>
            </a:r>
            <a:endParaRPr lang="en-IN" b="1" i="1" u="sng" dirty="0">
              <a:solidFill>
                <a:schemeClr val="accent6">
                  <a:lumMod val="40000"/>
                  <a:lumOff val="60000"/>
                </a:schemeClr>
              </a:solidFill>
            </a:endParaRPr>
          </a:p>
        </p:txBody>
      </p:sp>
      <p:sp>
        <p:nvSpPr>
          <p:cNvPr id="3" name="Content Placeholder 2">
            <a:extLst>
              <a:ext uri="{FF2B5EF4-FFF2-40B4-BE49-F238E27FC236}">
                <a16:creationId xmlns:a16="http://schemas.microsoft.com/office/drawing/2014/main" id="{D66439A7-3199-4AA2-8184-1A599CC5A09C}"/>
              </a:ext>
            </a:extLst>
          </p:cNvPr>
          <p:cNvSpPr>
            <a:spLocks noGrp="1"/>
          </p:cNvSpPr>
          <p:nvPr>
            <p:ph sz="half" idx="1"/>
          </p:nvPr>
        </p:nvSpPr>
        <p:spPr>
          <a:xfrm>
            <a:off x="236539" y="1453441"/>
            <a:ext cx="11029948" cy="4636769"/>
          </a:xfrm>
        </p:spPr>
        <p:txBody>
          <a:bodyPr>
            <a:normAutofit/>
          </a:bodyPr>
          <a:lstStyle/>
          <a:p>
            <a:pPr marL="0" indent="0">
              <a:buNone/>
            </a:pPr>
            <a:r>
              <a:rPr lang="en-US" sz="2400" dirty="0"/>
              <a:t>The impact of the proposed solution is as follows: </a:t>
            </a:r>
            <a:endParaRPr lang="en-IN" sz="2400" dirty="0"/>
          </a:p>
          <a:p>
            <a:pPr lvl="1">
              <a:buFont typeface="Wingdings" panose="05000000000000000000" pitchFamily="2" charset="2"/>
              <a:buChar char="ü"/>
            </a:pPr>
            <a:r>
              <a:rPr lang="en-US" sz="2200" dirty="0"/>
              <a:t>Segregation of the waste is made so easy. </a:t>
            </a:r>
          </a:p>
          <a:p>
            <a:pPr lvl="1">
              <a:buFont typeface="Wingdings" panose="05000000000000000000" pitchFamily="2" charset="2"/>
              <a:buChar char="ü"/>
            </a:pPr>
            <a:r>
              <a:rPr lang="en-US" sz="2200" dirty="0"/>
              <a:t>It reduces the amount of wastebins required in a place. </a:t>
            </a:r>
          </a:p>
          <a:p>
            <a:pPr lvl="1">
              <a:buFont typeface="Wingdings" panose="05000000000000000000" pitchFamily="2" charset="2"/>
              <a:buChar char="ü"/>
            </a:pPr>
            <a:r>
              <a:rPr lang="en-US" sz="2200" dirty="0"/>
              <a:t>No overflowing bins and less unpleasant odors. </a:t>
            </a:r>
          </a:p>
          <a:p>
            <a:pPr lvl="1">
              <a:buFont typeface="Wingdings" panose="05000000000000000000" pitchFamily="2" charset="2"/>
              <a:buChar char="ü"/>
            </a:pPr>
            <a:r>
              <a:rPr lang="en-US" sz="2200" dirty="0"/>
              <a:t>Reduce in manpower, emissions, fuel use and traffic  congestion. </a:t>
            </a:r>
          </a:p>
          <a:p>
            <a:pPr lvl="1">
              <a:buFont typeface="Wingdings" panose="05000000000000000000" pitchFamily="2" charset="2"/>
              <a:buChar char="ü"/>
            </a:pPr>
            <a:r>
              <a:rPr lang="en-US" sz="2200" dirty="0"/>
              <a:t>Reduces infrastructure, operating and maintenance costs by up-to 30%. </a:t>
            </a:r>
          </a:p>
          <a:p>
            <a:pPr lvl="1">
              <a:buFont typeface="Wingdings" panose="05000000000000000000" pitchFamily="2" charset="2"/>
              <a:buChar char="ü"/>
            </a:pPr>
            <a:r>
              <a:rPr lang="en-US" sz="2200" dirty="0"/>
              <a:t>Emphasizes on healthy environment and keep premises more beautiful. </a:t>
            </a:r>
          </a:p>
        </p:txBody>
      </p:sp>
      <p:pic>
        <p:nvPicPr>
          <p:cNvPr id="5" name="Picture 4">
            <a:extLst>
              <a:ext uri="{FF2B5EF4-FFF2-40B4-BE49-F238E27FC236}">
                <a16:creationId xmlns:a16="http://schemas.microsoft.com/office/drawing/2014/main" id="{841B89A1-5598-4058-8154-E7C65B87B6F9}"/>
              </a:ext>
            </a:extLst>
          </p:cNvPr>
          <p:cNvPicPr>
            <a:picLocks noChangeAspect="1"/>
          </p:cNvPicPr>
          <p:nvPr/>
        </p:nvPicPr>
        <p:blipFill>
          <a:blip r:embed="rId2"/>
          <a:stretch>
            <a:fillRect/>
          </a:stretch>
        </p:blipFill>
        <p:spPr>
          <a:xfrm>
            <a:off x="8436949" y="26210"/>
            <a:ext cx="3755051" cy="3745616"/>
          </a:xfrm>
          <a:prstGeom prst="rect">
            <a:avLst/>
          </a:prstGeom>
        </p:spPr>
      </p:pic>
    </p:spTree>
    <p:extLst>
      <p:ext uri="{BB962C8B-B14F-4D97-AF65-F5344CB8AC3E}">
        <p14:creationId xmlns:p14="http://schemas.microsoft.com/office/powerpoint/2010/main" val="1131389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7E2B5-B395-4E87-BCEF-AD53B972388A}"/>
              </a:ext>
            </a:extLst>
          </p:cNvPr>
          <p:cNvSpPr>
            <a:spLocks noGrp="1"/>
          </p:cNvSpPr>
          <p:nvPr>
            <p:ph type="title"/>
          </p:nvPr>
        </p:nvSpPr>
        <p:spPr/>
        <p:txBody>
          <a:bodyPr>
            <a:normAutofit/>
          </a:bodyPr>
          <a:lstStyle/>
          <a:p>
            <a:r>
              <a:rPr lang="en-US" sz="4000" b="1" i="1" u="sng" dirty="0">
                <a:solidFill>
                  <a:schemeClr val="accent6">
                    <a:lumMod val="40000"/>
                    <a:lumOff val="60000"/>
                  </a:schemeClr>
                </a:solidFill>
              </a:rPr>
              <a:t>Working</a:t>
            </a:r>
            <a:r>
              <a:rPr lang="en-US" sz="4000" b="1" i="1" u="sng" baseline="0" dirty="0">
                <a:solidFill>
                  <a:schemeClr val="accent6">
                    <a:lumMod val="40000"/>
                    <a:lumOff val="60000"/>
                  </a:schemeClr>
                </a:solidFill>
              </a:rPr>
              <a:t> of the project :</a:t>
            </a:r>
            <a:endParaRPr lang="en-IN" sz="4000" b="1" i="1" u="sng" dirty="0">
              <a:solidFill>
                <a:schemeClr val="accent6">
                  <a:lumMod val="40000"/>
                  <a:lumOff val="60000"/>
                </a:schemeClr>
              </a:solidFill>
            </a:endParaRPr>
          </a:p>
        </p:txBody>
      </p:sp>
      <p:sp>
        <p:nvSpPr>
          <p:cNvPr id="3" name="TextBox 2">
            <a:extLst>
              <a:ext uri="{FF2B5EF4-FFF2-40B4-BE49-F238E27FC236}">
                <a16:creationId xmlns:a16="http://schemas.microsoft.com/office/drawing/2014/main" id="{C717141A-CF0E-4067-8497-B52FEDB50080}"/>
              </a:ext>
            </a:extLst>
          </p:cNvPr>
          <p:cNvSpPr txBox="1"/>
          <p:nvPr/>
        </p:nvSpPr>
        <p:spPr>
          <a:xfrm>
            <a:off x="319596" y="1953087"/>
            <a:ext cx="11872404" cy="5170646"/>
          </a:xfrm>
          <a:prstGeom prst="rect">
            <a:avLst/>
          </a:prstGeom>
          <a:noFill/>
        </p:spPr>
        <p:txBody>
          <a:bodyPr wrap="square" rtlCol="0">
            <a:spAutoFit/>
          </a:bodyPr>
          <a:lstStyle/>
          <a:p>
            <a:r>
              <a:rPr lang="en-US" sz="2400" dirty="0">
                <a:effectLst/>
                <a:ea typeface="Calibri" panose="020F0502020204030204" pitchFamily="34" charset="0"/>
                <a:cs typeface="Times New Roman" panose="02020603050405020304" pitchFamily="18" charset="0"/>
              </a:rPr>
              <a:t>If medical waste is disposed of in the inlet, it is transferred to the chain conveyor belt, which triggers the DC motor which causes the conveyor belt to move. Metal, dry, wet, glass, and incinerate wastes are dissevered into five categories. The sensors detect the waste predicated on the type of waste, and the waste is then sorted into concrete bins. The state of filling the bin is immediately signaled by LEDs utilizing artificial perspicacity. The red LED on the bin commences flashing as it approaches full capacity, and a caveat note is sent to the local ascendant entities. The waste that has been filed is immediately bundled. The wastes that must be incinerated are burned in the contrivance's incinerator chamber. The thermo-engenderer converts the heat engendered in the incinerator chamber into electrical energy. The conveyor belt's DC motor consumes the engendered electrical energy. The conveyor belt is automatically washed until the whole operation is consummated utilizing a chain conveyor belt cleaning machine. After the waste gets wrapped the municipal commission gets an alert message through the app.</a:t>
            </a:r>
            <a:endParaRPr lang="en-IN" sz="24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13084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A4EE9C7-8ED3-4135-9A4B-91044FC597C3}"/>
              </a:ext>
            </a:extLst>
          </p:cNvPr>
          <p:cNvPicPr>
            <a:picLocks noChangeAspect="1"/>
          </p:cNvPicPr>
          <p:nvPr/>
        </p:nvPicPr>
        <p:blipFill>
          <a:blip r:embed="rId2"/>
          <a:stretch>
            <a:fillRect/>
          </a:stretch>
        </p:blipFill>
        <p:spPr>
          <a:xfrm>
            <a:off x="56203" y="996518"/>
            <a:ext cx="5437987" cy="1979767"/>
          </a:xfrm>
          <a:prstGeom prst="rect">
            <a:avLst/>
          </a:prstGeom>
        </p:spPr>
      </p:pic>
      <p:pic>
        <p:nvPicPr>
          <p:cNvPr id="10" name="Picture 9">
            <a:extLst>
              <a:ext uri="{FF2B5EF4-FFF2-40B4-BE49-F238E27FC236}">
                <a16:creationId xmlns:a16="http://schemas.microsoft.com/office/drawing/2014/main" id="{B7248A17-E345-4220-A3B6-35C4A39AB40D}"/>
              </a:ext>
            </a:extLst>
          </p:cNvPr>
          <p:cNvPicPr>
            <a:picLocks noChangeAspect="1"/>
          </p:cNvPicPr>
          <p:nvPr/>
        </p:nvPicPr>
        <p:blipFill>
          <a:blip r:embed="rId3"/>
          <a:stretch>
            <a:fillRect/>
          </a:stretch>
        </p:blipFill>
        <p:spPr>
          <a:xfrm>
            <a:off x="6904376" y="1007145"/>
            <a:ext cx="5133287" cy="2050788"/>
          </a:xfrm>
          <a:prstGeom prst="rect">
            <a:avLst/>
          </a:prstGeom>
        </p:spPr>
      </p:pic>
      <p:cxnSp>
        <p:nvCxnSpPr>
          <p:cNvPr id="13" name="Straight Arrow Connector 12">
            <a:extLst>
              <a:ext uri="{FF2B5EF4-FFF2-40B4-BE49-F238E27FC236}">
                <a16:creationId xmlns:a16="http://schemas.microsoft.com/office/drawing/2014/main" id="{0C5E867C-9CD3-4F54-B1D8-9246877DCC18}"/>
              </a:ext>
            </a:extLst>
          </p:cNvPr>
          <p:cNvCxnSpPr>
            <a:cxnSpLocks/>
          </p:cNvCxnSpPr>
          <p:nvPr/>
        </p:nvCxnSpPr>
        <p:spPr>
          <a:xfrm flipH="1">
            <a:off x="7729491" y="1496579"/>
            <a:ext cx="446816" cy="206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0A6C144C-5AB9-44DD-BF20-9ED3FCB6E11B}"/>
              </a:ext>
            </a:extLst>
          </p:cNvPr>
          <p:cNvPicPr>
            <a:picLocks noChangeAspect="1"/>
          </p:cNvPicPr>
          <p:nvPr/>
        </p:nvPicPr>
        <p:blipFill>
          <a:blip r:embed="rId4"/>
          <a:stretch>
            <a:fillRect/>
          </a:stretch>
        </p:blipFill>
        <p:spPr>
          <a:xfrm>
            <a:off x="56203" y="3859897"/>
            <a:ext cx="5584053" cy="2281610"/>
          </a:xfrm>
          <a:prstGeom prst="rect">
            <a:avLst/>
          </a:prstGeom>
        </p:spPr>
      </p:pic>
      <p:cxnSp>
        <p:nvCxnSpPr>
          <p:cNvPr id="15" name="Straight Arrow Connector 14">
            <a:extLst>
              <a:ext uri="{FF2B5EF4-FFF2-40B4-BE49-F238E27FC236}">
                <a16:creationId xmlns:a16="http://schemas.microsoft.com/office/drawing/2014/main" id="{E0107EF3-E7FA-4594-BFDB-804953974495}"/>
              </a:ext>
            </a:extLst>
          </p:cNvPr>
          <p:cNvCxnSpPr>
            <a:cxnSpLocks/>
          </p:cNvCxnSpPr>
          <p:nvPr/>
        </p:nvCxnSpPr>
        <p:spPr>
          <a:xfrm flipH="1">
            <a:off x="1517877" y="4336336"/>
            <a:ext cx="146686" cy="227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5249BFA-DE2F-40B7-89BF-AD60AF8F38B1}"/>
              </a:ext>
            </a:extLst>
          </p:cNvPr>
          <p:cNvSpPr txBox="1"/>
          <p:nvPr/>
        </p:nvSpPr>
        <p:spPr>
          <a:xfrm>
            <a:off x="1347084" y="3967004"/>
            <a:ext cx="6103398" cy="369332"/>
          </a:xfrm>
          <a:prstGeom prst="rect">
            <a:avLst/>
          </a:prstGeom>
          <a:noFill/>
        </p:spPr>
        <p:txBody>
          <a:bodyPr wrap="square">
            <a:spAutoFit/>
          </a:bodyPr>
          <a:lstStyle/>
          <a:p>
            <a:r>
              <a:rPr lang="en-US" dirty="0">
                <a:solidFill>
                  <a:schemeClr val="bg1"/>
                </a:solidFill>
              </a:rPr>
              <a:t>CHAINED CONVEYER BELT</a:t>
            </a:r>
            <a:endParaRPr lang="en-IN" dirty="0">
              <a:solidFill>
                <a:schemeClr val="bg1"/>
              </a:solidFill>
            </a:endParaRPr>
          </a:p>
        </p:txBody>
      </p:sp>
      <p:sp>
        <p:nvSpPr>
          <p:cNvPr id="18" name="TextBox 17">
            <a:extLst>
              <a:ext uri="{FF2B5EF4-FFF2-40B4-BE49-F238E27FC236}">
                <a16:creationId xmlns:a16="http://schemas.microsoft.com/office/drawing/2014/main" id="{F6E49DF1-052B-47F8-B6EF-1FCAF5258888}"/>
              </a:ext>
            </a:extLst>
          </p:cNvPr>
          <p:cNvSpPr txBox="1"/>
          <p:nvPr/>
        </p:nvSpPr>
        <p:spPr>
          <a:xfrm>
            <a:off x="8234111" y="1311913"/>
            <a:ext cx="1534621" cy="369332"/>
          </a:xfrm>
          <a:prstGeom prst="rect">
            <a:avLst/>
          </a:prstGeom>
          <a:noFill/>
        </p:spPr>
        <p:txBody>
          <a:bodyPr wrap="square">
            <a:spAutoFit/>
          </a:bodyPr>
          <a:lstStyle/>
          <a:p>
            <a:r>
              <a:rPr lang="en-US" dirty="0">
                <a:solidFill>
                  <a:schemeClr val="bg1"/>
                </a:solidFill>
              </a:rPr>
              <a:t>SPLIT ROLLERS</a:t>
            </a:r>
          </a:p>
        </p:txBody>
      </p:sp>
      <p:pic>
        <p:nvPicPr>
          <p:cNvPr id="19" name="Picture 18">
            <a:extLst>
              <a:ext uri="{FF2B5EF4-FFF2-40B4-BE49-F238E27FC236}">
                <a16:creationId xmlns:a16="http://schemas.microsoft.com/office/drawing/2014/main" id="{B9C4CBBE-6EC9-4816-B0DD-6921DADF5380}"/>
              </a:ext>
            </a:extLst>
          </p:cNvPr>
          <p:cNvPicPr>
            <a:picLocks noChangeAspect="1"/>
          </p:cNvPicPr>
          <p:nvPr/>
        </p:nvPicPr>
        <p:blipFill>
          <a:blip r:embed="rId5"/>
          <a:stretch>
            <a:fillRect/>
          </a:stretch>
        </p:blipFill>
        <p:spPr>
          <a:xfrm>
            <a:off x="6797886" y="3838455"/>
            <a:ext cx="5121088" cy="2324494"/>
          </a:xfrm>
          <a:prstGeom prst="rect">
            <a:avLst/>
          </a:prstGeom>
        </p:spPr>
      </p:pic>
      <p:sp>
        <p:nvSpPr>
          <p:cNvPr id="21" name="TextBox 20">
            <a:extLst>
              <a:ext uri="{FF2B5EF4-FFF2-40B4-BE49-F238E27FC236}">
                <a16:creationId xmlns:a16="http://schemas.microsoft.com/office/drawing/2014/main" id="{424A660F-2216-424B-B98B-418E09BAC599}"/>
              </a:ext>
            </a:extLst>
          </p:cNvPr>
          <p:cNvSpPr txBox="1"/>
          <p:nvPr/>
        </p:nvSpPr>
        <p:spPr>
          <a:xfrm>
            <a:off x="310719" y="257854"/>
            <a:ext cx="3488924" cy="646331"/>
          </a:xfrm>
          <a:prstGeom prst="rect">
            <a:avLst/>
          </a:prstGeom>
          <a:noFill/>
        </p:spPr>
        <p:txBody>
          <a:bodyPr wrap="square" rtlCol="0">
            <a:spAutoFit/>
          </a:bodyPr>
          <a:lstStyle/>
          <a:p>
            <a:r>
              <a:rPr lang="en-US" sz="3600" b="1" i="1" u="sng" dirty="0">
                <a:solidFill>
                  <a:schemeClr val="accent6">
                    <a:lumMod val="40000"/>
                    <a:lumOff val="60000"/>
                  </a:schemeClr>
                </a:solidFill>
              </a:rPr>
              <a:t>Process Flow:</a:t>
            </a:r>
            <a:endParaRPr lang="en-IN" sz="3600" dirty="0"/>
          </a:p>
        </p:txBody>
      </p:sp>
    </p:spTree>
    <p:extLst>
      <p:ext uri="{BB962C8B-B14F-4D97-AF65-F5344CB8AC3E}">
        <p14:creationId xmlns:p14="http://schemas.microsoft.com/office/powerpoint/2010/main" val="1153893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565BA0-AD9B-4BAF-8308-95992F2279A7}"/>
              </a:ext>
            </a:extLst>
          </p:cNvPr>
          <p:cNvPicPr/>
          <p:nvPr/>
        </p:nvPicPr>
        <p:blipFill>
          <a:blip r:embed="rId2">
            <a:extLst>
              <a:ext uri="{28A0092B-C50C-407E-A947-70E740481C1C}">
                <a14:useLocalDpi xmlns:a14="http://schemas.microsoft.com/office/drawing/2010/main" val="0"/>
              </a:ext>
            </a:extLst>
          </a:blip>
          <a:stretch>
            <a:fillRect/>
          </a:stretch>
        </p:blipFill>
        <p:spPr>
          <a:xfrm>
            <a:off x="0" y="633298"/>
            <a:ext cx="5459767" cy="3254635"/>
          </a:xfrm>
          <a:prstGeom prst="rect">
            <a:avLst/>
          </a:prstGeom>
        </p:spPr>
      </p:pic>
      <p:pic>
        <p:nvPicPr>
          <p:cNvPr id="6" name="Picture 5">
            <a:extLst>
              <a:ext uri="{FF2B5EF4-FFF2-40B4-BE49-F238E27FC236}">
                <a16:creationId xmlns:a16="http://schemas.microsoft.com/office/drawing/2014/main" id="{5CF71625-F983-4230-8D82-900EBB0E2451}"/>
              </a:ext>
            </a:extLst>
          </p:cNvPr>
          <p:cNvPicPr/>
          <p:nvPr/>
        </p:nvPicPr>
        <p:blipFill>
          <a:blip r:embed="rId3"/>
          <a:stretch>
            <a:fillRect/>
          </a:stretch>
        </p:blipFill>
        <p:spPr>
          <a:xfrm>
            <a:off x="6523914" y="169788"/>
            <a:ext cx="5211192" cy="2261952"/>
          </a:xfrm>
          <a:prstGeom prst="rect">
            <a:avLst/>
          </a:prstGeom>
        </p:spPr>
      </p:pic>
      <p:sp>
        <p:nvSpPr>
          <p:cNvPr id="7" name="TextBox 6">
            <a:extLst>
              <a:ext uri="{FF2B5EF4-FFF2-40B4-BE49-F238E27FC236}">
                <a16:creationId xmlns:a16="http://schemas.microsoft.com/office/drawing/2014/main" id="{AC4A8D2E-CDE4-42AA-B693-CAA9C2B267C0}"/>
              </a:ext>
            </a:extLst>
          </p:cNvPr>
          <p:cNvSpPr txBox="1"/>
          <p:nvPr/>
        </p:nvSpPr>
        <p:spPr>
          <a:xfrm>
            <a:off x="155703" y="28424"/>
            <a:ext cx="6368211" cy="523220"/>
          </a:xfrm>
          <a:prstGeom prst="rect">
            <a:avLst/>
          </a:prstGeom>
          <a:noFill/>
        </p:spPr>
        <p:txBody>
          <a:bodyPr wrap="square" rtlCol="0">
            <a:spAutoFit/>
          </a:bodyPr>
          <a:lstStyle/>
          <a:p>
            <a:r>
              <a:rPr lang="en-US" sz="2800" b="1" i="1" u="sng" dirty="0">
                <a:solidFill>
                  <a:schemeClr val="accent6">
                    <a:lumMod val="40000"/>
                    <a:lumOff val="60000"/>
                  </a:schemeClr>
                </a:solidFill>
                <a:effectLst>
                  <a:outerShdw blurRad="38100" dist="38100" dir="2700000" algn="tl">
                    <a:srgbClr val="000000">
                      <a:alpha val="43137"/>
                    </a:srgbClr>
                  </a:outerShdw>
                </a:effectLst>
                <a:latin typeface="+mj-lt"/>
              </a:rPr>
              <a:t>WORK FLOW AND SENSOR ALIGNMENT :</a:t>
            </a:r>
            <a:endParaRPr lang="en-IN" sz="2800" b="1" i="1" u="sng" dirty="0">
              <a:solidFill>
                <a:schemeClr val="accent6">
                  <a:lumMod val="40000"/>
                  <a:lumOff val="60000"/>
                </a:schemeClr>
              </a:solidFill>
              <a:effectLst>
                <a:outerShdw blurRad="38100" dist="38100" dir="2700000" algn="tl">
                  <a:srgbClr val="000000">
                    <a:alpha val="43137"/>
                  </a:srgbClr>
                </a:outerShdw>
              </a:effectLst>
              <a:latin typeface="+mj-lt"/>
            </a:endParaRPr>
          </a:p>
        </p:txBody>
      </p:sp>
      <p:pic>
        <p:nvPicPr>
          <p:cNvPr id="8" name="Picture 7">
            <a:extLst>
              <a:ext uri="{FF2B5EF4-FFF2-40B4-BE49-F238E27FC236}">
                <a16:creationId xmlns:a16="http://schemas.microsoft.com/office/drawing/2014/main" id="{2F84A52E-C474-4CC5-A800-CD67E35B98F5}"/>
              </a:ext>
            </a:extLst>
          </p:cNvPr>
          <p:cNvPicPr/>
          <p:nvPr/>
        </p:nvPicPr>
        <p:blipFill>
          <a:blip r:embed="rId4">
            <a:extLst>
              <a:ext uri="{28A0092B-C50C-407E-A947-70E740481C1C}">
                <a14:useLocalDpi xmlns:a14="http://schemas.microsoft.com/office/drawing/2010/main" val="0"/>
              </a:ext>
            </a:extLst>
          </a:blip>
          <a:stretch>
            <a:fillRect/>
          </a:stretch>
        </p:blipFill>
        <p:spPr>
          <a:xfrm>
            <a:off x="6523914" y="2431740"/>
            <a:ext cx="5211192" cy="1884698"/>
          </a:xfrm>
          <a:prstGeom prst="rect">
            <a:avLst/>
          </a:prstGeom>
        </p:spPr>
      </p:pic>
      <p:sp>
        <p:nvSpPr>
          <p:cNvPr id="3" name="TextBox 2">
            <a:extLst>
              <a:ext uri="{FF2B5EF4-FFF2-40B4-BE49-F238E27FC236}">
                <a16:creationId xmlns:a16="http://schemas.microsoft.com/office/drawing/2014/main" id="{54017DA3-90DC-4343-B92C-52DCECBA0E99}"/>
              </a:ext>
            </a:extLst>
          </p:cNvPr>
          <p:cNvSpPr txBox="1"/>
          <p:nvPr/>
        </p:nvSpPr>
        <p:spPr>
          <a:xfrm>
            <a:off x="355107" y="4118611"/>
            <a:ext cx="2263806" cy="523220"/>
          </a:xfrm>
          <a:prstGeom prst="rect">
            <a:avLst/>
          </a:prstGeom>
          <a:noFill/>
        </p:spPr>
        <p:txBody>
          <a:bodyPr wrap="square" rtlCol="0">
            <a:spAutoFit/>
          </a:bodyPr>
          <a:lstStyle/>
          <a:p>
            <a:r>
              <a:rPr lang="en-US" sz="2800" b="1" i="1" u="sng" dirty="0">
                <a:solidFill>
                  <a:schemeClr val="accent6">
                    <a:lumMod val="40000"/>
                    <a:lumOff val="60000"/>
                  </a:schemeClr>
                </a:solidFill>
              </a:rPr>
              <a:t>Conclusion:</a:t>
            </a:r>
            <a:endParaRPr lang="en-IN" sz="2800" dirty="0"/>
          </a:p>
        </p:txBody>
      </p:sp>
      <p:sp>
        <p:nvSpPr>
          <p:cNvPr id="4" name="TextBox 3">
            <a:extLst>
              <a:ext uri="{FF2B5EF4-FFF2-40B4-BE49-F238E27FC236}">
                <a16:creationId xmlns:a16="http://schemas.microsoft.com/office/drawing/2014/main" id="{33CC7600-F2F7-4106-B525-9378CA22E5C6}"/>
              </a:ext>
            </a:extLst>
          </p:cNvPr>
          <p:cNvSpPr txBox="1"/>
          <p:nvPr/>
        </p:nvSpPr>
        <p:spPr>
          <a:xfrm>
            <a:off x="275207" y="4744206"/>
            <a:ext cx="10875145" cy="1754326"/>
          </a:xfrm>
          <a:prstGeom prst="rect">
            <a:avLst/>
          </a:prstGeom>
          <a:noFill/>
        </p:spPr>
        <p:txBody>
          <a:bodyPr wrap="square" rtlCol="0">
            <a:spAutoFit/>
          </a:bodyPr>
          <a:lstStyle/>
          <a:p>
            <a:r>
              <a:rPr lang="en-IN" dirty="0"/>
              <a:t>The automated waste segregator is an efficient and economic waste collection system with a minimum amount of human intervention and also causes no hazard to human life. Employing a conveyor belt makes the system much more accurate, cost-effective, and also easier to put in and use at a domestic level. The proposed system meets the demand for constant checks on garbage content in the bins. It helps to dispose of the waste material before it overflows from the bins. So regular monitoring and intimating make the system useful in waste management. This leads to a clean city for better living.</a:t>
            </a:r>
          </a:p>
        </p:txBody>
      </p:sp>
    </p:spTree>
    <p:extLst>
      <p:ext uri="{BB962C8B-B14F-4D97-AF65-F5344CB8AC3E}">
        <p14:creationId xmlns:p14="http://schemas.microsoft.com/office/powerpoint/2010/main" val="36033935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2.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178</TotalTime>
  <Words>496</Words>
  <Application>Microsoft Office PowerPoint</Application>
  <PresentationFormat>Widescreen</PresentationFormat>
  <Paragraphs>20</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Celestial</vt:lpstr>
      <vt:lpstr>Objective :</vt:lpstr>
      <vt:lpstr>Impact of proposed Solution :</vt:lpstr>
      <vt:lpstr>Working of the project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Health Care Waste Segregation and Safe Disposal</dc:title>
  <dc:creator>Sai teja</dc:creator>
  <cp:lastModifiedBy>sarvepalli Navya</cp:lastModifiedBy>
  <cp:revision>22</cp:revision>
  <dcterms:created xsi:type="dcterms:W3CDTF">2021-04-07T16:21:49Z</dcterms:created>
  <dcterms:modified xsi:type="dcterms:W3CDTF">2022-03-03T04:11:01Z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