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9" r:id="rId3"/>
    <p:sldId id="260" r:id="rId4"/>
    <p:sldId id="261" r:id="rId5"/>
    <p:sldId id="262" r:id="rId6"/>
    <p:sldId id="265" r:id="rId7"/>
    <p:sldId id="268" r:id="rId8"/>
    <p:sldId id="266" r:id="rId9"/>
    <p:sldId id="267"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7" d="100"/>
          <a:sy n="67" d="100"/>
        </p:scale>
        <p:origin x="-147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DD3AF456-1299-4CCB-B897-4E2E761F5E7A}" type="datetimeFigureOut">
              <a:rPr lang="en-US" smtClean="0"/>
              <a:pPr/>
              <a:t>11/19/2022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6D92683F-0F36-4CFF-8398-C58416CD8A4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D3AF456-1299-4CCB-B897-4E2E761F5E7A}" type="datetimeFigureOut">
              <a:rPr lang="en-US" smtClean="0"/>
              <a:pPr/>
              <a:t>11/19/2022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D92683F-0F36-4CFF-8398-C58416CD8A4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D3AF456-1299-4CCB-B897-4E2E761F5E7A}" type="datetimeFigureOut">
              <a:rPr lang="en-US" smtClean="0"/>
              <a:pPr/>
              <a:t>11/19/2022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D92683F-0F36-4CFF-8398-C58416CD8A4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D3AF456-1299-4CCB-B897-4E2E761F5E7A}" type="datetimeFigureOut">
              <a:rPr lang="en-US" smtClean="0"/>
              <a:pPr/>
              <a:t>11/19/2022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D92683F-0F36-4CFF-8398-C58416CD8A49}"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D3AF456-1299-4CCB-B897-4E2E761F5E7A}" type="datetimeFigureOut">
              <a:rPr lang="en-US" smtClean="0"/>
              <a:pPr/>
              <a:t>11/19/2022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D92683F-0F36-4CFF-8398-C58416CD8A49}"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D3AF456-1299-4CCB-B897-4E2E761F5E7A}" type="datetimeFigureOut">
              <a:rPr lang="en-US" smtClean="0"/>
              <a:pPr/>
              <a:t>11/19/2022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D92683F-0F36-4CFF-8398-C58416CD8A49}"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D3AF456-1299-4CCB-B897-4E2E761F5E7A}" type="datetimeFigureOut">
              <a:rPr lang="en-US" smtClean="0"/>
              <a:pPr/>
              <a:t>11/19/2022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D92683F-0F36-4CFF-8398-C58416CD8A4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DD3AF456-1299-4CCB-B897-4E2E761F5E7A}" type="datetimeFigureOut">
              <a:rPr lang="en-US" smtClean="0"/>
              <a:pPr/>
              <a:t>11/19/2022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D92683F-0F36-4CFF-8398-C58416CD8A49}"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DD3AF456-1299-4CCB-B897-4E2E761F5E7A}" type="datetimeFigureOut">
              <a:rPr lang="en-US" smtClean="0"/>
              <a:pPr/>
              <a:t>11/19/2022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6D92683F-0F36-4CFF-8398-C58416CD8A4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DD3AF456-1299-4CCB-B897-4E2E761F5E7A}" type="datetimeFigureOut">
              <a:rPr lang="en-US" smtClean="0"/>
              <a:pPr/>
              <a:t>11/19/2022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D92683F-0F36-4CFF-8398-C58416CD8A4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DD3AF456-1299-4CCB-B897-4E2E761F5E7A}" type="datetimeFigureOut">
              <a:rPr lang="en-US" smtClean="0"/>
              <a:pPr/>
              <a:t>11/19/2022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6D92683F-0F36-4CFF-8398-C58416CD8A49}"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D3AF456-1299-4CCB-B897-4E2E761F5E7A}" type="datetimeFigureOut">
              <a:rPr lang="en-US" smtClean="0"/>
              <a:pPr/>
              <a:t>11/19/2022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D92683F-0F36-4CFF-8398-C58416CD8A4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video" Target="file:///C:\Users\91701\Desktop\Demo%20video.mp4"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0" dirty="0" smtClean="0">
                <a:solidFill>
                  <a:schemeClr val="accent2"/>
                </a:solidFill>
                <a:effectLst>
                  <a:outerShdw blurRad="38100" dist="38100" dir="2700000" algn="tl">
                    <a:srgbClr val="000000">
                      <a:alpha val="43137"/>
                    </a:srgbClr>
                  </a:outerShdw>
                </a:effectLst>
              </a:rPr>
              <a:t>HELLO EVERYONE</a:t>
            </a:r>
            <a:endParaRPr lang="en-US" b="0" dirty="0">
              <a:solidFill>
                <a:schemeClr val="accent2"/>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p:txBody>
          <a:bodyPr>
            <a:normAutofit/>
          </a:bodyPr>
          <a:lstStyle/>
          <a:p>
            <a:r>
              <a:rPr lang="en-IN" sz="1800" dirty="0" smtClean="0">
                <a:solidFill>
                  <a:srgbClr val="0070C0"/>
                </a:solidFill>
                <a:effectLst>
                  <a:outerShdw blurRad="38100" dist="38100" dir="2700000" algn="tl">
                    <a:srgbClr val="000000">
                      <a:alpha val="43137"/>
                    </a:srgbClr>
                  </a:outerShdw>
                </a:effectLst>
              </a:rPr>
              <a:t> OUR PROJECT </a:t>
            </a:r>
          </a:p>
          <a:p>
            <a:r>
              <a:rPr lang="en-IN" sz="1800" dirty="0" smtClean="0">
                <a:solidFill>
                  <a:srgbClr val="0070C0"/>
                </a:solidFill>
                <a:effectLst>
                  <a:outerShdw blurRad="38100" dist="38100" dir="2700000" algn="tl">
                    <a:srgbClr val="000000">
                      <a:alpha val="43137"/>
                    </a:srgbClr>
                  </a:outerShdw>
                </a:effectLst>
              </a:rPr>
              <a:t>GAS LEAKAGE MOINTORING AND ALERTING SYSTEM FOR INDUSTIES</a:t>
            </a:r>
            <a:endParaRPr lang="en-US" sz="1800" dirty="0">
              <a:solidFill>
                <a:srgbClr val="0070C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1538" y="2274838"/>
            <a:ext cx="6929486" cy="2677656"/>
          </a:xfrm>
          <a:prstGeom prst="rect">
            <a:avLst/>
          </a:prstGeom>
        </p:spPr>
        <p:txBody>
          <a:bodyPr wrap="square">
            <a:spAutoFit/>
          </a:bodyPr>
          <a:lstStyle/>
          <a:p>
            <a:r>
              <a:rPr lang="en-US" sz="2400" b="1" dirty="0" smtClean="0">
                <a:solidFill>
                  <a:srgbClr val="002060"/>
                </a:solidFill>
              </a:rPr>
              <a:t>DOMAIN NAME   : INTERNET OF THINGS </a:t>
            </a:r>
          </a:p>
          <a:p>
            <a:r>
              <a:rPr lang="en-US" sz="2400" b="1" dirty="0" smtClean="0">
                <a:solidFill>
                  <a:srgbClr val="002060"/>
                </a:solidFill>
              </a:rPr>
              <a:t>TEAM ID             : PNT2022TMID29465 </a:t>
            </a:r>
          </a:p>
          <a:p>
            <a:r>
              <a:rPr lang="en-US" sz="2400" b="1" dirty="0" smtClean="0">
                <a:solidFill>
                  <a:srgbClr val="002060"/>
                </a:solidFill>
              </a:rPr>
              <a:t>BATCH                : BE-2M4E </a:t>
            </a:r>
          </a:p>
          <a:p>
            <a:r>
              <a:rPr lang="en-US" sz="2400" b="1" dirty="0" smtClean="0">
                <a:solidFill>
                  <a:srgbClr val="002060"/>
                </a:solidFill>
              </a:rPr>
              <a:t>TEAM LEADER     : SNATHOSH.V </a:t>
            </a:r>
          </a:p>
          <a:p>
            <a:r>
              <a:rPr lang="en-US" sz="2400" b="1" dirty="0" smtClean="0">
                <a:solidFill>
                  <a:srgbClr val="002060"/>
                </a:solidFill>
              </a:rPr>
              <a:t>TEAM MEMBER 1 : SHARAN SRINIVAS D S </a:t>
            </a:r>
          </a:p>
          <a:p>
            <a:r>
              <a:rPr lang="en-US" sz="2400" b="1" dirty="0" smtClean="0">
                <a:solidFill>
                  <a:srgbClr val="002060"/>
                </a:solidFill>
              </a:rPr>
              <a:t>TEAM MEMBER 2 : VISHVAA S.V </a:t>
            </a:r>
          </a:p>
          <a:p>
            <a:r>
              <a:rPr lang="en-US" sz="2400" b="1" dirty="0" smtClean="0">
                <a:solidFill>
                  <a:srgbClr val="002060"/>
                </a:solidFill>
              </a:rPr>
              <a:t>TEAM MEMBER 3 : GOKUL NATH V</a:t>
            </a:r>
            <a:endParaRPr lang="en-US" sz="2400" b="1" dirty="0">
              <a:solidFill>
                <a:srgbClr val="002060"/>
              </a:solidFill>
            </a:endParaRPr>
          </a:p>
        </p:txBody>
      </p:sp>
      <p:sp>
        <p:nvSpPr>
          <p:cNvPr id="3" name="Rectangle 2"/>
          <p:cNvSpPr/>
          <p:nvPr/>
        </p:nvSpPr>
        <p:spPr>
          <a:xfrm>
            <a:off x="928662" y="1214422"/>
            <a:ext cx="5429288" cy="707886"/>
          </a:xfrm>
          <a:prstGeom prst="rect">
            <a:avLst/>
          </a:prstGeom>
        </p:spPr>
        <p:txBody>
          <a:bodyPr wrap="square">
            <a:spAutoFit/>
          </a:bodyPr>
          <a:lstStyle/>
          <a:p>
            <a:r>
              <a:rPr lang="en-US" sz="4000" b="1" dirty="0" smtClean="0">
                <a:solidFill>
                  <a:srgbClr val="FF0000"/>
                </a:solidFill>
              </a:rPr>
              <a:t>TEAM DETAILS:</a:t>
            </a:r>
            <a:endParaRPr lang="en-US" sz="4000" b="1"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214290"/>
            <a:ext cx="4022255" cy="369332"/>
          </a:xfrm>
          <a:prstGeom prst="rect">
            <a:avLst/>
          </a:prstGeom>
        </p:spPr>
        <p:txBody>
          <a:bodyPr wrap="none">
            <a:spAutoFit/>
          </a:bodyPr>
          <a:lstStyle/>
          <a:p>
            <a:pPr lvl="1"/>
            <a:r>
              <a:rPr lang="en-US" b="1" dirty="0">
                <a:solidFill>
                  <a:srgbClr val="FF0000"/>
                </a:solidFill>
                <a:effectLst>
                  <a:outerShdw blurRad="38100" dist="38100" dir="2700000" algn="tl">
                    <a:srgbClr val="000000">
                      <a:alpha val="43137"/>
                    </a:srgbClr>
                  </a:outerShdw>
                </a:effectLst>
              </a:rPr>
              <a:t>Problem Statement Definition:</a:t>
            </a:r>
          </a:p>
        </p:txBody>
      </p:sp>
      <p:pic>
        <p:nvPicPr>
          <p:cNvPr id="3" name="image1.png"/>
          <p:cNvPicPr/>
          <p:nvPr/>
        </p:nvPicPr>
        <p:blipFill>
          <a:blip r:embed="rId2" cstate="print"/>
          <a:stretch>
            <a:fillRect/>
          </a:stretch>
        </p:blipFill>
        <p:spPr>
          <a:xfrm>
            <a:off x="1643042" y="928670"/>
            <a:ext cx="5911375" cy="936117"/>
          </a:xfrm>
          <a:prstGeom prst="rect">
            <a:avLst/>
          </a:prstGeom>
        </p:spPr>
      </p:pic>
      <p:pic>
        <p:nvPicPr>
          <p:cNvPr id="4" name="image2.png"/>
          <p:cNvPicPr/>
          <p:nvPr/>
        </p:nvPicPr>
        <p:blipFill>
          <a:blip r:embed="rId3" cstate="print"/>
          <a:stretch>
            <a:fillRect/>
          </a:stretch>
        </p:blipFill>
        <p:spPr>
          <a:xfrm>
            <a:off x="1643042" y="2071678"/>
            <a:ext cx="5915770" cy="985961"/>
          </a:xfrm>
          <a:prstGeom prst="rect">
            <a:avLst/>
          </a:prstGeom>
        </p:spPr>
      </p:pic>
      <p:graphicFrame>
        <p:nvGraphicFramePr>
          <p:cNvPr id="5" name="Table 4"/>
          <p:cNvGraphicFramePr>
            <a:graphicFrameLocks noGrp="1"/>
          </p:cNvGraphicFramePr>
          <p:nvPr/>
        </p:nvGraphicFramePr>
        <p:xfrm>
          <a:off x="1714480" y="3143248"/>
          <a:ext cx="6715174" cy="2687320"/>
        </p:xfrm>
        <a:graphic>
          <a:graphicData uri="http://schemas.openxmlformats.org/drawingml/2006/table">
            <a:tbl>
              <a:tblPr/>
              <a:tblGrid>
                <a:gridCol w="776400"/>
                <a:gridCol w="859473"/>
                <a:gridCol w="1007333"/>
                <a:gridCol w="1143008"/>
                <a:gridCol w="1143009"/>
                <a:gridCol w="1785951"/>
              </a:tblGrid>
              <a:tr h="448036">
                <a:tc>
                  <a:txBody>
                    <a:bodyPr/>
                    <a:lstStyle/>
                    <a:p>
                      <a:pPr marL="71120" marR="193040">
                        <a:lnSpc>
                          <a:spcPts val="1350"/>
                        </a:lnSpc>
                        <a:spcAft>
                          <a:spcPts val="0"/>
                        </a:spcAft>
                      </a:pPr>
                      <a:r>
                        <a:rPr lang="en-US" sz="1200" b="1" dirty="0">
                          <a:latin typeface="Times New Roman"/>
                          <a:ea typeface="Cambria"/>
                          <a:cs typeface="Cambria"/>
                        </a:rPr>
                        <a:t>Problem</a:t>
                      </a:r>
                      <a:r>
                        <a:rPr lang="en-US" sz="1200" b="1" spc="5" dirty="0">
                          <a:latin typeface="Times New Roman"/>
                          <a:ea typeface="Cambria"/>
                          <a:cs typeface="Cambria"/>
                        </a:rPr>
                        <a:t> </a:t>
                      </a:r>
                      <a:r>
                        <a:rPr lang="en-US" sz="1200" b="1" dirty="0">
                          <a:latin typeface="Times New Roman"/>
                          <a:ea typeface="Cambria"/>
                          <a:cs typeface="Cambria"/>
                        </a:rPr>
                        <a:t>Statement</a:t>
                      </a:r>
                      <a:r>
                        <a:rPr lang="en-US" sz="1200" b="1" spc="-290" dirty="0">
                          <a:latin typeface="Times New Roman"/>
                          <a:ea typeface="Cambria"/>
                          <a:cs typeface="Cambria"/>
                        </a:rPr>
                        <a:t> </a:t>
                      </a:r>
                      <a:r>
                        <a:rPr lang="en-US" sz="1200" b="1" dirty="0">
                          <a:latin typeface="Times New Roman"/>
                          <a:ea typeface="Cambria"/>
                          <a:cs typeface="Cambria"/>
                        </a:rPr>
                        <a:t>(PS)</a:t>
                      </a:r>
                      <a:endParaRPr lang="en-US" sz="1200" dirty="0">
                        <a:latin typeface="Cambria"/>
                        <a:ea typeface="Cambria"/>
                        <a:cs typeface="Cambria"/>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120" marR="215900">
                        <a:spcBef>
                          <a:spcPts val="55"/>
                        </a:spcBef>
                        <a:spcAft>
                          <a:spcPts val="0"/>
                        </a:spcAft>
                      </a:pPr>
                      <a:r>
                        <a:rPr lang="en-US" sz="1200" b="1" dirty="0">
                          <a:latin typeface="Times New Roman"/>
                          <a:ea typeface="Cambria"/>
                          <a:cs typeface="Cambria"/>
                        </a:rPr>
                        <a:t>I am</a:t>
                      </a:r>
                      <a:r>
                        <a:rPr lang="en-US" sz="1200" b="1" spc="5" dirty="0">
                          <a:latin typeface="Times New Roman"/>
                          <a:ea typeface="Cambria"/>
                          <a:cs typeface="Cambria"/>
                        </a:rPr>
                        <a:t> </a:t>
                      </a:r>
                      <a:r>
                        <a:rPr lang="en-US" sz="1200" b="1" spc="-5" dirty="0">
                          <a:latin typeface="Times New Roman"/>
                          <a:ea typeface="Cambria"/>
                          <a:cs typeface="Cambria"/>
                        </a:rPr>
                        <a:t>(Customer)</a:t>
                      </a:r>
                      <a:endParaRPr lang="en-US" sz="1200" dirty="0">
                        <a:latin typeface="Cambria"/>
                        <a:ea typeface="Cambria"/>
                        <a:cs typeface="Cambria"/>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0485" marR="106045">
                        <a:spcBef>
                          <a:spcPts val="55"/>
                        </a:spcBef>
                        <a:spcAft>
                          <a:spcPts val="0"/>
                        </a:spcAft>
                      </a:pPr>
                      <a:r>
                        <a:rPr lang="en-US" sz="1200" b="1">
                          <a:latin typeface="Times New Roman"/>
                          <a:ea typeface="Cambria"/>
                          <a:cs typeface="Cambria"/>
                        </a:rPr>
                        <a:t>I am</a:t>
                      </a:r>
                      <a:r>
                        <a:rPr lang="en-US" sz="1200" b="1" spc="5">
                          <a:latin typeface="Times New Roman"/>
                          <a:ea typeface="Cambria"/>
                          <a:cs typeface="Cambria"/>
                        </a:rPr>
                        <a:t> </a:t>
                      </a:r>
                      <a:r>
                        <a:rPr lang="en-US" sz="1200" b="1">
                          <a:latin typeface="Times New Roman"/>
                          <a:ea typeface="Cambria"/>
                          <a:cs typeface="Cambria"/>
                        </a:rPr>
                        <a:t>trying</a:t>
                      </a:r>
                      <a:r>
                        <a:rPr lang="en-US" sz="1200" b="1" spc="-70">
                          <a:latin typeface="Times New Roman"/>
                          <a:ea typeface="Cambria"/>
                          <a:cs typeface="Cambria"/>
                        </a:rPr>
                        <a:t> </a:t>
                      </a:r>
                      <a:r>
                        <a:rPr lang="en-US" sz="1200" b="1">
                          <a:latin typeface="Times New Roman"/>
                          <a:ea typeface="Cambria"/>
                          <a:cs typeface="Cambria"/>
                        </a:rPr>
                        <a:t>to</a:t>
                      </a:r>
                      <a:endParaRPr lang="en-US" sz="1200">
                        <a:latin typeface="Cambria"/>
                        <a:ea typeface="Cambria"/>
                        <a:cs typeface="Cambria"/>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0485">
                        <a:spcBef>
                          <a:spcPts val="55"/>
                        </a:spcBef>
                        <a:spcAft>
                          <a:spcPts val="0"/>
                        </a:spcAft>
                      </a:pPr>
                      <a:r>
                        <a:rPr lang="en-US" sz="1200" b="1">
                          <a:latin typeface="Times New Roman"/>
                          <a:ea typeface="Cambria"/>
                          <a:cs typeface="Cambria"/>
                        </a:rPr>
                        <a:t>But</a:t>
                      </a:r>
                      <a:endParaRPr lang="en-US" sz="1200">
                        <a:latin typeface="Cambria"/>
                        <a:ea typeface="Cambria"/>
                        <a:cs typeface="Cambria"/>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a:spcBef>
                          <a:spcPts val="55"/>
                        </a:spcBef>
                        <a:spcAft>
                          <a:spcPts val="0"/>
                        </a:spcAft>
                      </a:pPr>
                      <a:r>
                        <a:rPr lang="en-US" sz="1200" b="1">
                          <a:latin typeface="Times New Roman"/>
                          <a:ea typeface="Cambria"/>
                          <a:cs typeface="Cambria"/>
                        </a:rPr>
                        <a:t>Because</a:t>
                      </a:r>
                      <a:endParaRPr lang="en-US" sz="1200">
                        <a:latin typeface="Cambria"/>
                        <a:ea typeface="Cambria"/>
                        <a:cs typeface="Cambria"/>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0485" marR="41910">
                        <a:spcBef>
                          <a:spcPts val="55"/>
                        </a:spcBef>
                        <a:spcAft>
                          <a:spcPts val="0"/>
                        </a:spcAft>
                        <a:tabLst>
                          <a:tab pos="659765" algn="l"/>
                        </a:tabLst>
                      </a:pPr>
                      <a:r>
                        <a:rPr lang="en-US" sz="1200" b="1" dirty="0" smtClean="0">
                          <a:latin typeface="Times New Roman"/>
                          <a:ea typeface="Cambria"/>
                          <a:cs typeface="Cambria"/>
                        </a:rPr>
                        <a:t>Which</a:t>
                      </a:r>
                      <a:r>
                        <a:rPr lang="en-US" sz="1200" b="1" baseline="0" dirty="0" smtClean="0">
                          <a:latin typeface="Times New Roman"/>
                          <a:ea typeface="Cambria"/>
                          <a:cs typeface="Cambria"/>
                        </a:rPr>
                        <a:t> make </a:t>
                      </a:r>
                      <a:r>
                        <a:rPr lang="en-US" sz="1200" b="1" dirty="0" smtClean="0">
                          <a:latin typeface="Times New Roman"/>
                          <a:ea typeface="Cambria"/>
                          <a:cs typeface="Cambria"/>
                        </a:rPr>
                        <a:t>me</a:t>
                      </a:r>
                      <a:r>
                        <a:rPr lang="en-US" sz="1200" b="1" spc="-10" dirty="0" smtClean="0">
                          <a:latin typeface="Times New Roman"/>
                          <a:ea typeface="Cambria"/>
                          <a:cs typeface="Cambria"/>
                        </a:rPr>
                        <a:t> </a:t>
                      </a:r>
                      <a:r>
                        <a:rPr lang="en-US" sz="1200" b="1" dirty="0">
                          <a:latin typeface="Times New Roman"/>
                          <a:ea typeface="Cambria"/>
                          <a:cs typeface="Cambria"/>
                        </a:rPr>
                        <a:t>feel</a:t>
                      </a:r>
                      <a:endParaRPr lang="en-US" sz="1200" dirty="0">
                        <a:latin typeface="Cambria"/>
                        <a:ea typeface="Cambria"/>
                        <a:cs typeface="Cambria"/>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21124">
                <a:tc>
                  <a:txBody>
                    <a:bodyPr/>
                    <a:lstStyle/>
                    <a:p>
                      <a:pPr marL="71120">
                        <a:spcBef>
                          <a:spcPts val="55"/>
                        </a:spcBef>
                        <a:spcAft>
                          <a:spcPts val="0"/>
                        </a:spcAft>
                      </a:pPr>
                      <a:r>
                        <a:rPr lang="en-US" sz="1200">
                          <a:latin typeface="Times New Roman"/>
                          <a:ea typeface="Cambria"/>
                          <a:cs typeface="Cambria"/>
                        </a:rPr>
                        <a:t>PS-1</a:t>
                      </a:r>
                      <a:endParaRPr lang="en-US" sz="1200">
                        <a:latin typeface="Cambria"/>
                        <a:ea typeface="Cambria"/>
                        <a:cs typeface="Cambria"/>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120">
                        <a:spcBef>
                          <a:spcPts val="55"/>
                        </a:spcBef>
                        <a:spcAft>
                          <a:spcPts val="0"/>
                        </a:spcAft>
                      </a:pPr>
                      <a:r>
                        <a:rPr lang="en-US" sz="1200" dirty="0">
                          <a:latin typeface="Times New Roman"/>
                          <a:ea typeface="Cambria"/>
                          <a:cs typeface="Cambria"/>
                        </a:rPr>
                        <a:t>Industrialist</a:t>
                      </a:r>
                      <a:endParaRPr lang="en-US" sz="1200" dirty="0">
                        <a:latin typeface="Cambria"/>
                        <a:ea typeface="Cambria"/>
                        <a:cs typeface="Cambria"/>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0485" marR="49530">
                        <a:spcBef>
                          <a:spcPts val="55"/>
                        </a:spcBef>
                        <a:spcAft>
                          <a:spcPts val="0"/>
                        </a:spcAft>
                      </a:pPr>
                      <a:r>
                        <a:rPr lang="en-US" sz="1200" dirty="0">
                          <a:latin typeface="Times New Roman"/>
                          <a:ea typeface="Cambria"/>
                          <a:cs typeface="Cambria"/>
                        </a:rPr>
                        <a:t>Monitor</a:t>
                      </a:r>
                      <a:r>
                        <a:rPr lang="en-US" sz="1200" spc="5" dirty="0">
                          <a:latin typeface="Times New Roman"/>
                          <a:ea typeface="Cambria"/>
                          <a:cs typeface="Cambria"/>
                        </a:rPr>
                        <a:t> </a:t>
                      </a:r>
                      <a:r>
                        <a:rPr lang="en-US" sz="1200" dirty="0">
                          <a:latin typeface="Times New Roman"/>
                          <a:ea typeface="Cambria"/>
                          <a:cs typeface="Cambria"/>
                        </a:rPr>
                        <a:t>gas</a:t>
                      </a:r>
                      <a:r>
                        <a:rPr lang="en-US" sz="1200" spc="5" dirty="0">
                          <a:latin typeface="Times New Roman"/>
                          <a:ea typeface="Cambria"/>
                          <a:cs typeface="Cambria"/>
                        </a:rPr>
                        <a:t> </a:t>
                      </a:r>
                      <a:r>
                        <a:rPr lang="en-US" sz="1200" spc="-5" dirty="0">
                          <a:latin typeface="Times New Roman"/>
                          <a:ea typeface="Cambria"/>
                          <a:cs typeface="Cambria"/>
                        </a:rPr>
                        <a:t>leakage</a:t>
                      </a:r>
                      <a:r>
                        <a:rPr lang="en-US" sz="1200" spc="-55" dirty="0">
                          <a:latin typeface="Times New Roman"/>
                          <a:ea typeface="Cambria"/>
                          <a:cs typeface="Cambria"/>
                        </a:rPr>
                        <a:t> </a:t>
                      </a:r>
                      <a:r>
                        <a:rPr lang="en-US" sz="1200" dirty="0">
                          <a:latin typeface="Times New Roman"/>
                          <a:ea typeface="Cambria"/>
                          <a:cs typeface="Cambria"/>
                        </a:rPr>
                        <a:t>in</a:t>
                      </a:r>
                      <a:endParaRPr lang="en-US" sz="1200" dirty="0">
                        <a:latin typeface="Cambria"/>
                        <a:ea typeface="Cambria"/>
                        <a:cs typeface="Cambria"/>
                      </a:endParaRPr>
                    </a:p>
                    <a:p>
                      <a:pPr marL="70485" marR="160655">
                        <a:lnSpc>
                          <a:spcPts val="1350"/>
                        </a:lnSpc>
                        <a:spcAft>
                          <a:spcPts val="0"/>
                        </a:spcAft>
                      </a:pPr>
                      <a:r>
                        <a:rPr lang="en-US" sz="1200" dirty="0">
                          <a:latin typeface="Times New Roman"/>
                          <a:ea typeface="Cambria"/>
                          <a:cs typeface="Cambria"/>
                        </a:rPr>
                        <a:t>the</a:t>
                      </a:r>
                      <a:r>
                        <a:rPr lang="en-US" sz="1200" spc="5" dirty="0">
                          <a:latin typeface="Times New Roman"/>
                          <a:ea typeface="Cambria"/>
                          <a:cs typeface="Cambria"/>
                        </a:rPr>
                        <a:t> </a:t>
                      </a:r>
                      <a:r>
                        <a:rPr lang="en-US" sz="1200" dirty="0">
                          <a:latin typeface="Times New Roman"/>
                          <a:ea typeface="Cambria"/>
                          <a:cs typeface="Cambria"/>
                        </a:rPr>
                        <a:t>industry</a:t>
                      </a:r>
                      <a:endParaRPr lang="en-US" sz="1200" dirty="0">
                        <a:latin typeface="Cambria"/>
                        <a:ea typeface="Cambria"/>
                        <a:cs typeface="Cambria"/>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0485" marR="208915" algn="just">
                        <a:spcBef>
                          <a:spcPts val="55"/>
                        </a:spcBef>
                        <a:spcAft>
                          <a:spcPts val="0"/>
                        </a:spcAft>
                        <a:tabLst>
                          <a:tab pos="1016635" algn="l"/>
                        </a:tabLst>
                      </a:pPr>
                      <a:r>
                        <a:rPr lang="en-US" sz="1200" dirty="0">
                          <a:latin typeface="Times New Roman"/>
                          <a:ea typeface="Cambria"/>
                          <a:cs typeface="Cambria"/>
                        </a:rPr>
                        <a:t>I </a:t>
                      </a:r>
                      <a:r>
                        <a:rPr lang="en-US" sz="1200" dirty="0" smtClean="0">
                          <a:latin typeface="Times New Roman"/>
                          <a:ea typeface="Cambria"/>
                          <a:cs typeface="Cambria"/>
                        </a:rPr>
                        <a:t>have no </a:t>
                      </a:r>
                      <a:r>
                        <a:rPr lang="en-US" sz="1200" dirty="0">
                          <a:latin typeface="Times New Roman"/>
                          <a:ea typeface="Cambria"/>
                          <a:cs typeface="Cambria"/>
                        </a:rPr>
                        <a:t>efficient</a:t>
                      </a:r>
                      <a:r>
                        <a:rPr lang="en-US" sz="1200" spc="-285" dirty="0">
                          <a:latin typeface="Times New Roman"/>
                          <a:ea typeface="Cambria"/>
                          <a:cs typeface="Cambria"/>
                        </a:rPr>
                        <a:t> </a:t>
                      </a:r>
                      <a:r>
                        <a:rPr lang="en-US" sz="1200" dirty="0" smtClean="0">
                          <a:latin typeface="Times New Roman"/>
                          <a:ea typeface="Cambria"/>
                          <a:cs typeface="Cambria"/>
                        </a:rPr>
                        <a:t>system	</a:t>
                      </a:r>
                      <a:r>
                        <a:rPr lang="en-US" sz="1200" spc="-10" dirty="0" smtClean="0">
                          <a:latin typeface="Times New Roman"/>
                          <a:ea typeface="Cambria"/>
                          <a:cs typeface="Cambria"/>
                        </a:rPr>
                        <a:t>for</a:t>
                      </a:r>
                      <a:r>
                        <a:rPr lang="en-US" sz="1200" spc="-290" dirty="0" smtClean="0">
                          <a:latin typeface="Times New Roman"/>
                          <a:ea typeface="Cambria"/>
                          <a:cs typeface="Cambria"/>
                        </a:rPr>
                        <a:t>   </a:t>
                      </a:r>
                      <a:r>
                        <a:rPr lang="en-US" sz="1200" dirty="0" smtClean="0">
                          <a:latin typeface="Times New Roman"/>
                          <a:ea typeface="Cambria"/>
                          <a:cs typeface="Cambria"/>
                        </a:rPr>
                        <a:t>monitoring</a:t>
                      </a:r>
                      <a:endParaRPr lang="en-US" sz="1200" dirty="0">
                        <a:latin typeface="Cambria"/>
                        <a:ea typeface="Cambria"/>
                        <a:cs typeface="Cambria"/>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221615">
                        <a:spcBef>
                          <a:spcPts val="55"/>
                        </a:spcBef>
                        <a:spcAft>
                          <a:spcPts val="0"/>
                        </a:spcAft>
                      </a:pPr>
                      <a:r>
                        <a:rPr lang="en-US" sz="1200">
                          <a:latin typeface="Times New Roman"/>
                          <a:ea typeface="Cambria"/>
                          <a:cs typeface="Cambria"/>
                        </a:rPr>
                        <a:t>High</a:t>
                      </a:r>
                      <a:r>
                        <a:rPr lang="en-US" sz="1200" spc="-40">
                          <a:latin typeface="Times New Roman"/>
                          <a:ea typeface="Cambria"/>
                          <a:cs typeface="Cambria"/>
                        </a:rPr>
                        <a:t> </a:t>
                      </a:r>
                      <a:r>
                        <a:rPr lang="en-US" sz="1200">
                          <a:latin typeface="Times New Roman"/>
                          <a:ea typeface="Cambria"/>
                          <a:cs typeface="Cambria"/>
                        </a:rPr>
                        <a:t>cost</a:t>
                      </a:r>
                      <a:r>
                        <a:rPr lang="en-US" sz="1200" spc="-40">
                          <a:latin typeface="Times New Roman"/>
                          <a:ea typeface="Cambria"/>
                          <a:cs typeface="Cambria"/>
                        </a:rPr>
                        <a:t> </a:t>
                      </a:r>
                      <a:r>
                        <a:rPr lang="en-US" sz="1200">
                          <a:latin typeface="Times New Roman"/>
                          <a:ea typeface="Cambria"/>
                          <a:cs typeface="Cambria"/>
                        </a:rPr>
                        <a:t>and</a:t>
                      </a:r>
                      <a:r>
                        <a:rPr lang="en-US" sz="1200" spc="-285">
                          <a:latin typeface="Times New Roman"/>
                          <a:ea typeface="Cambria"/>
                          <a:cs typeface="Cambria"/>
                        </a:rPr>
                        <a:t> </a:t>
                      </a:r>
                      <a:r>
                        <a:rPr lang="en-US" sz="1200">
                          <a:latin typeface="Times New Roman"/>
                          <a:ea typeface="Cambria"/>
                          <a:cs typeface="Cambria"/>
                        </a:rPr>
                        <a:t>Complicated</a:t>
                      </a:r>
                      <a:r>
                        <a:rPr lang="en-US" sz="1200" spc="5">
                          <a:latin typeface="Times New Roman"/>
                          <a:ea typeface="Cambria"/>
                          <a:cs typeface="Cambria"/>
                        </a:rPr>
                        <a:t> </a:t>
                      </a:r>
                      <a:r>
                        <a:rPr lang="en-US" sz="1200">
                          <a:latin typeface="Times New Roman"/>
                          <a:ea typeface="Cambria"/>
                          <a:cs typeface="Cambria"/>
                        </a:rPr>
                        <a:t>process of</a:t>
                      </a:r>
                      <a:r>
                        <a:rPr lang="en-US" sz="1200" spc="5">
                          <a:latin typeface="Times New Roman"/>
                          <a:ea typeface="Cambria"/>
                          <a:cs typeface="Cambria"/>
                        </a:rPr>
                        <a:t> </a:t>
                      </a:r>
                      <a:r>
                        <a:rPr lang="en-US" sz="1200">
                          <a:latin typeface="Times New Roman"/>
                          <a:ea typeface="Cambria"/>
                          <a:cs typeface="Cambria"/>
                        </a:rPr>
                        <a:t>Installing</a:t>
                      </a:r>
                      <a:endParaRPr lang="en-US" sz="1200">
                        <a:latin typeface="Cambria"/>
                        <a:ea typeface="Cambria"/>
                        <a:cs typeface="Cambria"/>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0485">
                        <a:spcBef>
                          <a:spcPts val="55"/>
                        </a:spcBef>
                        <a:spcAft>
                          <a:spcPts val="0"/>
                        </a:spcAft>
                      </a:pPr>
                      <a:r>
                        <a:rPr lang="en-US" sz="1200">
                          <a:latin typeface="Times New Roman"/>
                          <a:ea typeface="Cambria"/>
                          <a:cs typeface="Cambria"/>
                        </a:rPr>
                        <a:t>Disappointed</a:t>
                      </a:r>
                      <a:endParaRPr lang="en-US" sz="1200">
                        <a:latin typeface="Cambria"/>
                        <a:ea typeface="Cambria"/>
                        <a:cs typeface="Cambria"/>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5417">
                <a:tc>
                  <a:txBody>
                    <a:bodyPr/>
                    <a:lstStyle/>
                    <a:p>
                      <a:pPr marL="71120">
                        <a:spcBef>
                          <a:spcPts val="55"/>
                        </a:spcBef>
                        <a:spcAft>
                          <a:spcPts val="0"/>
                        </a:spcAft>
                      </a:pPr>
                      <a:r>
                        <a:rPr lang="en-US" sz="1200">
                          <a:latin typeface="Times New Roman"/>
                          <a:ea typeface="Cambria"/>
                          <a:cs typeface="Cambria"/>
                        </a:rPr>
                        <a:t>PS-2</a:t>
                      </a:r>
                      <a:endParaRPr lang="en-US" sz="1200">
                        <a:latin typeface="Cambria"/>
                        <a:ea typeface="Cambria"/>
                        <a:cs typeface="Cambria"/>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120">
                        <a:spcBef>
                          <a:spcPts val="55"/>
                        </a:spcBef>
                        <a:spcAft>
                          <a:spcPts val="0"/>
                        </a:spcAft>
                      </a:pPr>
                      <a:r>
                        <a:rPr lang="en-US" sz="1200">
                          <a:latin typeface="Times New Roman"/>
                          <a:ea typeface="Cambria"/>
                          <a:cs typeface="Cambria"/>
                        </a:rPr>
                        <a:t>Industrialist</a:t>
                      </a:r>
                      <a:endParaRPr lang="en-US" sz="1200">
                        <a:latin typeface="Cambria"/>
                        <a:ea typeface="Cambria"/>
                        <a:cs typeface="Cambria"/>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0485" marR="45085">
                        <a:spcBef>
                          <a:spcPts val="55"/>
                        </a:spcBef>
                        <a:spcAft>
                          <a:spcPts val="0"/>
                        </a:spcAft>
                        <a:tabLst>
                          <a:tab pos="494030" algn="l"/>
                        </a:tabLst>
                      </a:pPr>
                      <a:r>
                        <a:rPr lang="en-US" sz="1200" dirty="0">
                          <a:latin typeface="Times New Roman"/>
                          <a:ea typeface="Cambria"/>
                          <a:cs typeface="Cambria"/>
                        </a:rPr>
                        <a:t>Control</a:t>
                      </a:r>
                      <a:r>
                        <a:rPr lang="en-US" sz="1200" spc="5" dirty="0">
                          <a:latin typeface="Times New Roman"/>
                          <a:ea typeface="Cambria"/>
                          <a:cs typeface="Cambria"/>
                        </a:rPr>
                        <a:t> </a:t>
                      </a:r>
                      <a:r>
                        <a:rPr lang="en-US" sz="1200" dirty="0" smtClean="0">
                          <a:latin typeface="Times New Roman"/>
                          <a:ea typeface="Cambria"/>
                          <a:cs typeface="Cambria"/>
                        </a:rPr>
                        <a:t>the</a:t>
                      </a:r>
                      <a:r>
                        <a:rPr lang="en-US" sz="1200" baseline="0" dirty="0" smtClean="0">
                          <a:latin typeface="Times New Roman"/>
                          <a:ea typeface="Cambria"/>
                          <a:cs typeface="Cambria"/>
                        </a:rPr>
                        <a:t> </a:t>
                      </a:r>
                      <a:r>
                        <a:rPr lang="en-US" sz="1200" spc="-10" dirty="0" smtClean="0">
                          <a:latin typeface="Times New Roman"/>
                          <a:ea typeface="Cambria"/>
                          <a:cs typeface="Cambria"/>
                        </a:rPr>
                        <a:t>gas</a:t>
                      </a:r>
                      <a:r>
                        <a:rPr lang="en-US" sz="1200" spc="-285" dirty="0" smtClean="0">
                          <a:latin typeface="Times New Roman"/>
                          <a:ea typeface="Cambria"/>
                          <a:cs typeface="Cambria"/>
                        </a:rPr>
                        <a:t>      </a:t>
                      </a:r>
                      <a:r>
                        <a:rPr lang="en-US" sz="1200" dirty="0" smtClean="0">
                          <a:latin typeface="Times New Roman"/>
                          <a:ea typeface="Cambria"/>
                          <a:cs typeface="Cambria"/>
                        </a:rPr>
                        <a:t>leakage</a:t>
                      </a:r>
                      <a:endParaRPr lang="en-US" sz="1200" dirty="0">
                        <a:latin typeface="Cambria"/>
                        <a:ea typeface="Cambria"/>
                        <a:cs typeface="Cambria"/>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0485" marR="346710">
                        <a:spcBef>
                          <a:spcPts val="55"/>
                        </a:spcBef>
                        <a:spcAft>
                          <a:spcPts val="0"/>
                        </a:spcAft>
                        <a:tabLst>
                          <a:tab pos="870585" algn="l"/>
                        </a:tabLst>
                      </a:pPr>
                      <a:r>
                        <a:rPr lang="en-US" sz="1200" dirty="0" smtClean="0">
                          <a:latin typeface="Times New Roman"/>
                          <a:ea typeface="Cambria"/>
                          <a:cs typeface="Cambria"/>
                        </a:rPr>
                        <a:t>Also </a:t>
                      </a:r>
                      <a:r>
                        <a:rPr lang="en-US" sz="1200" spc="-10" dirty="0" smtClean="0">
                          <a:latin typeface="Times New Roman"/>
                          <a:ea typeface="Cambria"/>
                          <a:cs typeface="Cambria"/>
                        </a:rPr>
                        <a:t>the</a:t>
                      </a:r>
                      <a:r>
                        <a:rPr lang="en-US" sz="1200" spc="-285" dirty="0" smtClean="0">
                          <a:latin typeface="Times New Roman"/>
                          <a:ea typeface="Cambria"/>
                          <a:cs typeface="Cambria"/>
                        </a:rPr>
                        <a:t> </a:t>
                      </a:r>
                      <a:r>
                        <a:rPr lang="en-US" sz="1200" dirty="0" smtClean="0">
                          <a:latin typeface="Times New Roman"/>
                          <a:ea typeface="Cambria"/>
                          <a:cs typeface="Cambria"/>
                        </a:rPr>
                        <a:t>installation</a:t>
                      </a:r>
                      <a:r>
                        <a:rPr lang="en-US" sz="1200" spc="5" dirty="0" smtClean="0">
                          <a:latin typeface="Times New Roman"/>
                          <a:ea typeface="Cambria"/>
                          <a:cs typeface="Cambria"/>
                        </a:rPr>
                        <a:t> </a:t>
                      </a:r>
                      <a:r>
                        <a:rPr lang="en-US" sz="1200" dirty="0">
                          <a:latin typeface="Times New Roman"/>
                          <a:ea typeface="Cambria"/>
                          <a:cs typeface="Cambria"/>
                        </a:rPr>
                        <a:t>process</a:t>
                      </a:r>
                      <a:r>
                        <a:rPr lang="en-US" sz="1200" spc="5" dirty="0">
                          <a:latin typeface="Times New Roman"/>
                          <a:ea typeface="Cambria"/>
                          <a:cs typeface="Cambria"/>
                        </a:rPr>
                        <a:t> </a:t>
                      </a:r>
                      <a:r>
                        <a:rPr lang="en-US" sz="1200" dirty="0">
                          <a:latin typeface="Times New Roman"/>
                          <a:ea typeface="Cambria"/>
                          <a:cs typeface="Cambria"/>
                        </a:rPr>
                        <a:t>is</a:t>
                      </a:r>
                      <a:r>
                        <a:rPr lang="en-US" sz="1200" spc="5" dirty="0">
                          <a:latin typeface="Times New Roman"/>
                          <a:ea typeface="Cambria"/>
                          <a:cs typeface="Cambria"/>
                        </a:rPr>
                        <a:t> </a:t>
                      </a:r>
                      <a:r>
                        <a:rPr lang="en-US" sz="1200" dirty="0" smtClean="0">
                          <a:latin typeface="Times New Roman"/>
                          <a:ea typeface="Cambria"/>
                          <a:cs typeface="Cambria"/>
                        </a:rPr>
                        <a:t>too complicate</a:t>
                      </a:r>
                      <a:endParaRPr lang="en-US" sz="1200" dirty="0">
                        <a:latin typeface="Cambria"/>
                        <a:ea typeface="Cambria"/>
                        <a:cs typeface="Cambria"/>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163195">
                        <a:lnSpc>
                          <a:spcPts val="1350"/>
                        </a:lnSpc>
                        <a:spcAft>
                          <a:spcPts val="0"/>
                        </a:spcAft>
                      </a:pPr>
                      <a:r>
                        <a:rPr lang="en-US" sz="1200" dirty="0">
                          <a:latin typeface="Times New Roman"/>
                          <a:ea typeface="Cambria"/>
                          <a:cs typeface="Cambria"/>
                        </a:rPr>
                        <a:t>The</a:t>
                      </a:r>
                      <a:r>
                        <a:rPr lang="en-US" sz="1200" spc="-45" dirty="0">
                          <a:latin typeface="Times New Roman"/>
                          <a:ea typeface="Cambria"/>
                          <a:cs typeface="Cambria"/>
                        </a:rPr>
                        <a:t> </a:t>
                      </a:r>
                      <a:r>
                        <a:rPr lang="en-US" sz="1200" dirty="0">
                          <a:latin typeface="Times New Roman"/>
                          <a:ea typeface="Cambria"/>
                          <a:cs typeface="Cambria"/>
                        </a:rPr>
                        <a:t>number</a:t>
                      </a:r>
                      <a:r>
                        <a:rPr lang="en-US" sz="1200" spc="-40" dirty="0">
                          <a:latin typeface="Times New Roman"/>
                          <a:ea typeface="Cambria"/>
                          <a:cs typeface="Cambria"/>
                        </a:rPr>
                        <a:t> </a:t>
                      </a:r>
                      <a:r>
                        <a:rPr lang="en-US" sz="1200" dirty="0">
                          <a:latin typeface="Times New Roman"/>
                          <a:ea typeface="Cambria"/>
                          <a:cs typeface="Cambria"/>
                        </a:rPr>
                        <a:t>of</a:t>
                      </a:r>
                      <a:r>
                        <a:rPr lang="en-US" sz="1200" spc="-285" dirty="0">
                          <a:latin typeface="Times New Roman"/>
                          <a:ea typeface="Cambria"/>
                          <a:cs typeface="Cambria"/>
                        </a:rPr>
                        <a:t> </a:t>
                      </a:r>
                      <a:r>
                        <a:rPr lang="en-US" sz="1200" dirty="0">
                          <a:latin typeface="Times New Roman"/>
                          <a:ea typeface="Cambria"/>
                          <a:cs typeface="Cambria"/>
                        </a:rPr>
                        <a:t>sensors is</a:t>
                      </a:r>
                      <a:r>
                        <a:rPr lang="en-US" sz="1200" spc="5" dirty="0">
                          <a:latin typeface="Times New Roman"/>
                          <a:ea typeface="Cambria"/>
                          <a:cs typeface="Cambria"/>
                        </a:rPr>
                        <a:t> </a:t>
                      </a:r>
                      <a:r>
                        <a:rPr lang="en-US" sz="1200" dirty="0">
                          <a:latin typeface="Times New Roman"/>
                          <a:ea typeface="Cambria"/>
                          <a:cs typeface="Cambria"/>
                        </a:rPr>
                        <a:t>unpredictable</a:t>
                      </a:r>
                      <a:r>
                        <a:rPr lang="en-US" sz="1200" spc="5" dirty="0">
                          <a:latin typeface="Times New Roman"/>
                          <a:ea typeface="Cambria"/>
                          <a:cs typeface="Cambria"/>
                        </a:rPr>
                        <a:t> </a:t>
                      </a:r>
                      <a:r>
                        <a:rPr lang="en-US" sz="1200" dirty="0">
                          <a:latin typeface="Times New Roman"/>
                          <a:ea typeface="Cambria"/>
                          <a:cs typeface="Cambria"/>
                        </a:rPr>
                        <a:t>and the</a:t>
                      </a:r>
                      <a:r>
                        <a:rPr lang="en-US" sz="1200" spc="5" dirty="0">
                          <a:latin typeface="Times New Roman"/>
                          <a:ea typeface="Cambria"/>
                          <a:cs typeface="Cambria"/>
                        </a:rPr>
                        <a:t> </a:t>
                      </a:r>
                      <a:r>
                        <a:rPr lang="en-US" sz="1200" dirty="0">
                          <a:latin typeface="Times New Roman"/>
                          <a:ea typeface="Cambria"/>
                          <a:cs typeface="Cambria"/>
                        </a:rPr>
                        <a:t>positioning of</a:t>
                      </a:r>
                      <a:r>
                        <a:rPr lang="en-US" sz="1200" spc="5" dirty="0">
                          <a:latin typeface="Times New Roman"/>
                          <a:ea typeface="Cambria"/>
                          <a:cs typeface="Cambria"/>
                        </a:rPr>
                        <a:t> </a:t>
                      </a:r>
                      <a:r>
                        <a:rPr lang="en-US" sz="1200" dirty="0">
                          <a:latin typeface="Times New Roman"/>
                          <a:ea typeface="Cambria"/>
                          <a:cs typeface="Cambria"/>
                        </a:rPr>
                        <a:t>equipment is</a:t>
                      </a:r>
                      <a:r>
                        <a:rPr lang="en-US" sz="1200" spc="5" dirty="0">
                          <a:latin typeface="Times New Roman"/>
                          <a:ea typeface="Cambria"/>
                          <a:cs typeface="Cambria"/>
                        </a:rPr>
                        <a:t> </a:t>
                      </a:r>
                      <a:r>
                        <a:rPr lang="en-US" sz="1200" dirty="0">
                          <a:latin typeface="Times New Roman"/>
                          <a:ea typeface="Cambria"/>
                          <a:cs typeface="Cambria"/>
                        </a:rPr>
                        <a:t>improper</a:t>
                      </a:r>
                      <a:endParaRPr lang="en-US" sz="1200" dirty="0">
                        <a:latin typeface="Cambria"/>
                        <a:ea typeface="Cambria"/>
                        <a:cs typeface="Cambria"/>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0485">
                        <a:spcBef>
                          <a:spcPts val="55"/>
                        </a:spcBef>
                        <a:spcAft>
                          <a:spcPts val="0"/>
                        </a:spcAft>
                      </a:pPr>
                      <a:r>
                        <a:rPr lang="en-US" sz="1200" dirty="0">
                          <a:latin typeface="Times New Roman"/>
                          <a:ea typeface="Cambria"/>
                          <a:cs typeface="Cambria"/>
                        </a:rPr>
                        <a:t>Frustrated</a:t>
                      </a:r>
                      <a:endParaRPr lang="en-US" sz="1200" dirty="0">
                        <a:latin typeface="Cambria"/>
                        <a:ea typeface="Cambria"/>
                        <a:cs typeface="Cambria"/>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2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869950" algn="l"/>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ChangeArrowheads="1"/>
          </p:cNvSpPr>
          <p:nvPr/>
        </p:nvSpPr>
        <p:spPr bwMode="auto">
          <a:xfrm>
            <a:off x="0" y="0"/>
            <a:ext cx="5143504"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FF0000"/>
                </a:solidFill>
                <a:effectLst>
                  <a:outerShdw blurRad="38100" dist="38100" dir="2700000" algn="tl">
                    <a:srgbClr val="000000">
                      <a:alpha val="43137"/>
                    </a:srgbClr>
                  </a:outerShdw>
                </a:effectLst>
                <a:latin typeface="Arial" pitchFamily="34" charset="0"/>
                <a:ea typeface="Roboto"/>
                <a:cs typeface="Roboto"/>
              </a:rPr>
              <a:t>Proposed Solution  :-</a:t>
            </a:r>
            <a:endParaRPr kumimoji="0" lang="en-US" sz="2400" b="0" i="0" u="none" strike="noStrike" cap="none" normalizeH="0" baseline="0" dirty="0" smtClean="0">
              <a:ln>
                <a:noFill/>
              </a:ln>
              <a:solidFill>
                <a:srgbClr val="FF0000"/>
              </a:solidFill>
              <a:effectLst>
                <a:outerShdw blurRad="38100" dist="38100" dir="2700000" algn="tl">
                  <a:srgbClr val="000000">
                    <a:alpha val="43137"/>
                  </a:srgbClr>
                </a:outerShdw>
              </a:effectLst>
              <a:latin typeface="Arial" pitchFamily="34" charset="0"/>
              <a:cs typeface="Arial" pitchFamily="34" charset="0"/>
            </a:endParaRPr>
          </a:p>
        </p:txBody>
      </p:sp>
      <p:graphicFrame>
        <p:nvGraphicFramePr>
          <p:cNvPr id="3" name="Table 2"/>
          <p:cNvGraphicFramePr>
            <a:graphicFrameLocks noGrp="1"/>
          </p:cNvGraphicFramePr>
          <p:nvPr/>
        </p:nvGraphicFramePr>
        <p:xfrm>
          <a:off x="1142976" y="714356"/>
          <a:ext cx="7643866" cy="5241099"/>
        </p:xfrm>
        <a:graphic>
          <a:graphicData uri="http://schemas.openxmlformats.org/drawingml/2006/table">
            <a:tbl>
              <a:tblPr/>
              <a:tblGrid>
                <a:gridCol w="630809"/>
                <a:gridCol w="2156056"/>
                <a:gridCol w="4857001"/>
              </a:tblGrid>
              <a:tr h="242098">
                <a:tc>
                  <a:txBody>
                    <a:bodyPr/>
                    <a:lstStyle/>
                    <a:p>
                      <a:pPr marL="71120">
                        <a:spcBef>
                          <a:spcPts val="80"/>
                        </a:spcBef>
                        <a:spcAft>
                          <a:spcPts val="0"/>
                        </a:spcAft>
                      </a:pPr>
                      <a:r>
                        <a:rPr lang="en-US" sz="1600" dirty="0" err="1">
                          <a:latin typeface="Cambria"/>
                          <a:ea typeface="Cambria"/>
                          <a:cs typeface="Cambria"/>
                        </a:rPr>
                        <a:t>S.No</a:t>
                      </a:r>
                      <a:endParaRPr lang="en-US" sz="1600" dirty="0">
                        <a:latin typeface="Cambria"/>
                        <a:ea typeface="Cambria"/>
                        <a:cs typeface="Cambria"/>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120">
                        <a:spcBef>
                          <a:spcPts val="80"/>
                        </a:spcBef>
                        <a:spcAft>
                          <a:spcPts val="0"/>
                        </a:spcAft>
                      </a:pPr>
                      <a:r>
                        <a:rPr lang="en-US" sz="1600">
                          <a:latin typeface="Cambria"/>
                          <a:ea typeface="Cambria"/>
                          <a:cs typeface="Cambria"/>
                        </a:rPr>
                        <a:t>Parameter</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120">
                        <a:spcBef>
                          <a:spcPts val="80"/>
                        </a:spcBef>
                        <a:spcAft>
                          <a:spcPts val="0"/>
                        </a:spcAft>
                      </a:pPr>
                      <a:r>
                        <a:rPr lang="en-US" sz="1600">
                          <a:latin typeface="Cambria"/>
                          <a:ea typeface="Cambria"/>
                          <a:cs typeface="Cambria"/>
                        </a:rPr>
                        <a:t>Description</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5444">
                <a:tc>
                  <a:txBody>
                    <a:bodyPr/>
                    <a:lstStyle/>
                    <a:p>
                      <a:pPr marL="71120">
                        <a:spcBef>
                          <a:spcPts val="75"/>
                        </a:spcBef>
                        <a:spcAft>
                          <a:spcPts val="0"/>
                        </a:spcAft>
                      </a:pPr>
                      <a:r>
                        <a:rPr lang="en-US" sz="1600">
                          <a:latin typeface="Times New Roman"/>
                          <a:ea typeface="Cambria"/>
                          <a:cs typeface="Cambria"/>
                        </a:rPr>
                        <a:t>1.</a:t>
                      </a:r>
                      <a:endParaRPr lang="en-US" sz="1600">
                        <a:latin typeface="Cambria"/>
                        <a:ea typeface="Cambria"/>
                        <a:cs typeface="Cambria"/>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120" marR="393065">
                        <a:lnSpc>
                          <a:spcPts val="1350"/>
                        </a:lnSpc>
                        <a:spcAft>
                          <a:spcPts val="0"/>
                        </a:spcAft>
                      </a:pPr>
                      <a:r>
                        <a:rPr lang="en-US" sz="1600" dirty="0">
                          <a:solidFill>
                            <a:srgbClr val="202020"/>
                          </a:solidFill>
                          <a:latin typeface="Times New Roman"/>
                          <a:ea typeface="Cambria"/>
                          <a:cs typeface="Cambria"/>
                        </a:rPr>
                        <a:t>Problem Statement</a:t>
                      </a:r>
                      <a:r>
                        <a:rPr lang="en-US" sz="1600" spc="5" dirty="0">
                          <a:solidFill>
                            <a:srgbClr val="202020"/>
                          </a:solidFill>
                          <a:latin typeface="Times New Roman"/>
                          <a:ea typeface="Cambria"/>
                          <a:cs typeface="Cambria"/>
                        </a:rPr>
                        <a:t> </a:t>
                      </a:r>
                      <a:r>
                        <a:rPr lang="en-US" sz="1600" dirty="0">
                          <a:solidFill>
                            <a:srgbClr val="202020"/>
                          </a:solidFill>
                          <a:latin typeface="Times New Roman"/>
                          <a:ea typeface="Cambria"/>
                          <a:cs typeface="Cambria"/>
                        </a:rPr>
                        <a:t>(Problem</a:t>
                      </a:r>
                      <a:r>
                        <a:rPr lang="en-US" sz="1600" spc="-30" dirty="0">
                          <a:solidFill>
                            <a:srgbClr val="202020"/>
                          </a:solidFill>
                          <a:latin typeface="Times New Roman"/>
                          <a:ea typeface="Cambria"/>
                          <a:cs typeface="Cambria"/>
                        </a:rPr>
                        <a:t> </a:t>
                      </a:r>
                      <a:r>
                        <a:rPr lang="en-US" sz="1600" dirty="0">
                          <a:solidFill>
                            <a:srgbClr val="202020"/>
                          </a:solidFill>
                          <a:latin typeface="Times New Roman"/>
                          <a:ea typeface="Cambria"/>
                          <a:cs typeface="Cambria"/>
                        </a:rPr>
                        <a:t>to</a:t>
                      </a:r>
                      <a:r>
                        <a:rPr lang="en-US" sz="1600" spc="-25" dirty="0">
                          <a:solidFill>
                            <a:srgbClr val="202020"/>
                          </a:solidFill>
                          <a:latin typeface="Times New Roman"/>
                          <a:ea typeface="Cambria"/>
                          <a:cs typeface="Cambria"/>
                        </a:rPr>
                        <a:t> </a:t>
                      </a:r>
                      <a:r>
                        <a:rPr lang="en-US" sz="1600" dirty="0">
                          <a:solidFill>
                            <a:srgbClr val="202020"/>
                          </a:solidFill>
                          <a:latin typeface="Times New Roman"/>
                          <a:ea typeface="Cambria"/>
                          <a:cs typeface="Cambria"/>
                        </a:rPr>
                        <a:t>be</a:t>
                      </a:r>
                      <a:r>
                        <a:rPr lang="en-US" sz="1600" spc="-35" dirty="0">
                          <a:solidFill>
                            <a:srgbClr val="202020"/>
                          </a:solidFill>
                          <a:latin typeface="Times New Roman"/>
                          <a:ea typeface="Cambria"/>
                          <a:cs typeface="Cambria"/>
                        </a:rPr>
                        <a:t> </a:t>
                      </a:r>
                      <a:r>
                        <a:rPr lang="en-US" sz="1600" dirty="0">
                          <a:solidFill>
                            <a:srgbClr val="202020"/>
                          </a:solidFill>
                          <a:latin typeface="Times New Roman"/>
                          <a:ea typeface="Cambria"/>
                          <a:cs typeface="Cambria"/>
                        </a:rPr>
                        <a:t>solved)</a:t>
                      </a:r>
                      <a:endParaRPr lang="en-US" sz="1600" dirty="0">
                        <a:latin typeface="Cambria"/>
                        <a:ea typeface="Cambria"/>
                        <a:cs typeface="Cambria"/>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66420">
                        <a:spcBef>
                          <a:spcPts val="75"/>
                        </a:spcBef>
                        <a:spcAft>
                          <a:spcPts val="0"/>
                        </a:spcAft>
                      </a:pPr>
                      <a:r>
                        <a:rPr lang="en-US" sz="1600">
                          <a:latin typeface="Courier New"/>
                          <a:ea typeface="Cambria"/>
                          <a:cs typeface="Cambria"/>
                        </a:rPr>
                        <a:t>o</a:t>
                      </a:r>
                      <a:r>
                        <a:rPr lang="en-US" sz="1600" spc="-5">
                          <a:latin typeface="Courier New"/>
                          <a:ea typeface="Cambria"/>
                          <a:cs typeface="Cambria"/>
                        </a:rPr>
                        <a:t> </a:t>
                      </a:r>
                      <a:r>
                        <a:rPr lang="en-US" sz="1600">
                          <a:latin typeface="Times New Roman"/>
                          <a:ea typeface="Cambria"/>
                          <a:cs typeface="Cambria"/>
                        </a:rPr>
                        <a:t>Gas</a:t>
                      </a:r>
                      <a:r>
                        <a:rPr lang="en-US" sz="1600" spc="-5">
                          <a:latin typeface="Times New Roman"/>
                          <a:ea typeface="Cambria"/>
                          <a:cs typeface="Cambria"/>
                        </a:rPr>
                        <a:t> </a:t>
                      </a:r>
                      <a:r>
                        <a:rPr lang="en-US" sz="1600">
                          <a:latin typeface="Times New Roman"/>
                          <a:ea typeface="Cambria"/>
                          <a:cs typeface="Cambria"/>
                        </a:rPr>
                        <a:t>Leakage</a:t>
                      </a:r>
                      <a:r>
                        <a:rPr lang="en-US" sz="1600" spc="-5">
                          <a:latin typeface="Times New Roman"/>
                          <a:ea typeface="Cambria"/>
                          <a:cs typeface="Cambria"/>
                        </a:rPr>
                        <a:t> </a:t>
                      </a:r>
                      <a:r>
                        <a:rPr lang="en-US" sz="1600">
                          <a:latin typeface="Times New Roman"/>
                          <a:ea typeface="Cambria"/>
                          <a:cs typeface="Cambria"/>
                        </a:rPr>
                        <a:t>Monitoring and</a:t>
                      </a:r>
                      <a:r>
                        <a:rPr lang="en-US" sz="1600" spc="-5">
                          <a:latin typeface="Times New Roman"/>
                          <a:ea typeface="Cambria"/>
                          <a:cs typeface="Cambria"/>
                        </a:rPr>
                        <a:t> </a:t>
                      </a:r>
                      <a:r>
                        <a:rPr lang="en-US" sz="1600">
                          <a:latin typeface="Times New Roman"/>
                          <a:ea typeface="Cambria"/>
                          <a:cs typeface="Cambria"/>
                        </a:rPr>
                        <a:t>Alerting System.</a:t>
                      </a:r>
                      <a:endParaRPr lang="en-US" sz="1600">
                        <a:latin typeface="Cambria"/>
                        <a:ea typeface="Cambria"/>
                        <a:cs typeface="Cambria"/>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78854">
                <a:tc>
                  <a:txBody>
                    <a:bodyPr/>
                    <a:lstStyle/>
                    <a:p>
                      <a:pPr marL="71120">
                        <a:spcBef>
                          <a:spcPts val="75"/>
                        </a:spcBef>
                        <a:spcAft>
                          <a:spcPts val="0"/>
                        </a:spcAft>
                      </a:pPr>
                      <a:r>
                        <a:rPr lang="en-US" sz="1600">
                          <a:latin typeface="Times New Roman"/>
                          <a:ea typeface="Cambria"/>
                          <a:cs typeface="Cambria"/>
                        </a:rPr>
                        <a:t>2.</a:t>
                      </a:r>
                      <a:endParaRPr lang="en-US" sz="1600">
                        <a:latin typeface="Cambria"/>
                        <a:ea typeface="Cambria"/>
                        <a:cs typeface="Cambria"/>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120">
                        <a:spcBef>
                          <a:spcPts val="75"/>
                        </a:spcBef>
                        <a:spcAft>
                          <a:spcPts val="0"/>
                        </a:spcAft>
                      </a:pPr>
                      <a:r>
                        <a:rPr lang="en-US" sz="1600" dirty="0">
                          <a:solidFill>
                            <a:srgbClr val="202020"/>
                          </a:solidFill>
                          <a:latin typeface="Times New Roman"/>
                          <a:ea typeface="Cambria"/>
                          <a:cs typeface="Cambria"/>
                        </a:rPr>
                        <a:t>Idea</a:t>
                      </a:r>
                      <a:r>
                        <a:rPr lang="en-US" sz="1600" spc="-10" dirty="0">
                          <a:solidFill>
                            <a:srgbClr val="202020"/>
                          </a:solidFill>
                          <a:latin typeface="Times New Roman"/>
                          <a:ea typeface="Cambria"/>
                          <a:cs typeface="Cambria"/>
                        </a:rPr>
                        <a:t> </a:t>
                      </a:r>
                      <a:r>
                        <a:rPr lang="en-US" sz="1600" dirty="0">
                          <a:solidFill>
                            <a:srgbClr val="202020"/>
                          </a:solidFill>
                          <a:latin typeface="Times New Roman"/>
                          <a:ea typeface="Cambria"/>
                          <a:cs typeface="Cambria"/>
                        </a:rPr>
                        <a:t>/</a:t>
                      </a:r>
                      <a:r>
                        <a:rPr lang="en-US" sz="1600" spc="-5" dirty="0">
                          <a:solidFill>
                            <a:srgbClr val="202020"/>
                          </a:solidFill>
                          <a:latin typeface="Times New Roman"/>
                          <a:ea typeface="Cambria"/>
                          <a:cs typeface="Cambria"/>
                        </a:rPr>
                        <a:t> </a:t>
                      </a:r>
                      <a:r>
                        <a:rPr lang="en-US" sz="1600" dirty="0">
                          <a:solidFill>
                            <a:srgbClr val="202020"/>
                          </a:solidFill>
                          <a:latin typeface="Times New Roman"/>
                          <a:ea typeface="Cambria"/>
                          <a:cs typeface="Cambria"/>
                        </a:rPr>
                        <a:t>Solution</a:t>
                      </a:r>
                      <a:r>
                        <a:rPr lang="en-US" sz="1600" spc="-5" dirty="0">
                          <a:solidFill>
                            <a:srgbClr val="202020"/>
                          </a:solidFill>
                          <a:latin typeface="Times New Roman"/>
                          <a:ea typeface="Cambria"/>
                          <a:cs typeface="Cambria"/>
                        </a:rPr>
                        <a:t> </a:t>
                      </a:r>
                      <a:r>
                        <a:rPr lang="en-US" sz="1600" dirty="0">
                          <a:solidFill>
                            <a:srgbClr val="202020"/>
                          </a:solidFill>
                          <a:latin typeface="Times New Roman"/>
                          <a:ea typeface="Cambria"/>
                          <a:cs typeface="Cambria"/>
                        </a:rPr>
                        <a:t>description</a:t>
                      </a:r>
                      <a:endParaRPr lang="en-US" sz="1600" dirty="0">
                        <a:latin typeface="Cambria"/>
                        <a:ea typeface="Cambria"/>
                        <a:cs typeface="Cambria"/>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203835" lvl="0" indent="-342900">
                        <a:lnSpc>
                          <a:spcPct val="92000"/>
                        </a:lnSpc>
                        <a:spcBef>
                          <a:spcPts val="150"/>
                        </a:spcBef>
                        <a:spcAft>
                          <a:spcPts val="0"/>
                        </a:spcAft>
                        <a:buSzPts val="1400"/>
                        <a:buFont typeface="Courier New"/>
                        <a:buChar char="o"/>
                        <a:tabLst>
                          <a:tab pos="528955" algn="l"/>
                        </a:tabLst>
                      </a:pPr>
                      <a:r>
                        <a:rPr lang="en-US" sz="1600" dirty="0">
                          <a:latin typeface="Times New Roman"/>
                          <a:ea typeface="Courier New"/>
                          <a:cs typeface="Cambria"/>
                        </a:rPr>
                        <a:t>Using a variety of sensor, the environmental parameters</a:t>
                      </a:r>
                      <a:r>
                        <a:rPr lang="en-US" sz="1600" spc="5" dirty="0">
                          <a:latin typeface="Times New Roman"/>
                          <a:ea typeface="Courier New"/>
                          <a:cs typeface="Cambria"/>
                        </a:rPr>
                        <a:t> </a:t>
                      </a:r>
                      <a:r>
                        <a:rPr lang="en-US" sz="1600" dirty="0">
                          <a:latin typeface="Times New Roman"/>
                          <a:ea typeface="Courier New"/>
                          <a:cs typeface="Cambria"/>
                        </a:rPr>
                        <a:t>such</a:t>
                      </a:r>
                      <a:r>
                        <a:rPr lang="en-US" sz="1600" spc="-10" dirty="0">
                          <a:latin typeface="Times New Roman"/>
                          <a:ea typeface="Courier New"/>
                          <a:cs typeface="Cambria"/>
                        </a:rPr>
                        <a:t> </a:t>
                      </a:r>
                      <a:r>
                        <a:rPr lang="en-US" sz="1600" dirty="0">
                          <a:latin typeface="Times New Roman"/>
                          <a:ea typeface="Courier New"/>
                          <a:cs typeface="Cambria"/>
                        </a:rPr>
                        <a:t>as</a:t>
                      </a:r>
                      <a:r>
                        <a:rPr lang="en-US" sz="1600" spc="-10" dirty="0">
                          <a:latin typeface="Times New Roman"/>
                          <a:ea typeface="Courier New"/>
                          <a:cs typeface="Cambria"/>
                        </a:rPr>
                        <a:t> </a:t>
                      </a:r>
                      <a:r>
                        <a:rPr lang="en-US" sz="1600" dirty="0">
                          <a:latin typeface="Times New Roman"/>
                          <a:ea typeface="Courier New"/>
                          <a:cs typeface="Cambria"/>
                        </a:rPr>
                        <a:t>concentration</a:t>
                      </a:r>
                      <a:r>
                        <a:rPr lang="en-US" sz="1600" spc="-10" dirty="0">
                          <a:latin typeface="Times New Roman"/>
                          <a:ea typeface="Courier New"/>
                          <a:cs typeface="Cambria"/>
                        </a:rPr>
                        <a:t> </a:t>
                      </a:r>
                      <a:r>
                        <a:rPr lang="en-US" sz="1600" dirty="0">
                          <a:latin typeface="Times New Roman"/>
                          <a:ea typeface="Courier New"/>
                          <a:cs typeface="Cambria"/>
                        </a:rPr>
                        <a:t>of</a:t>
                      </a:r>
                      <a:r>
                        <a:rPr lang="en-US" sz="1600" spc="-15" dirty="0">
                          <a:latin typeface="Times New Roman"/>
                          <a:ea typeface="Courier New"/>
                          <a:cs typeface="Cambria"/>
                        </a:rPr>
                        <a:t> </a:t>
                      </a:r>
                      <a:r>
                        <a:rPr lang="en-US" sz="1600" dirty="0">
                          <a:latin typeface="Times New Roman"/>
                          <a:ea typeface="Courier New"/>
                          <a:cs typeface="Cambria"/>
                        </a:rPr>
                        <a:t>the</a:t>
                      </a:r>
                      <a:r>
                        <a:rPr lang="en-US" sz="1600" spc="-15" dirty="0">
                          <a:latin typeface="Times New Roman"/>
                          <a:ea typeface="Courier New"/>
                          <a:cs typeface="Cambria"/>
                        </a:rPr>
                        <a:t> </a:t>
                      </a:r>
                      <a:r>
                        <a:rPr lang="en-US" sz="1600" dirty="0">
                          <a:latin typeface="Times New Roman"/>
                          <a:ea typeface="Courier New"/>
                          <a:cs typeface="Cambria"/>
                        </a:rPr>
                        <a:t>gas</a:t>
                      </a:r>
                      <a:r>
                        <a:rPr lang="en-US" sz="1600" spc="-10" dirty="0">
                          <a:latin typeface="Times New Roman"/>
                          <a:ea typeface="Courier New"/>
                          <a:cs typeface="Cambria"/>
                        </a:rPr>
                        <a:t> </a:t>
                      </a:r>
                      <a:r>
                        <a:rPr lang="en-US" sz="1600" dirty="0">
                          <a:latin typeface="Times New Roman"/>
                          <a:ea typeface="Courier New"/>
                          <a:cs typeface="Cambria"/>
                        </a:rPr>
                        <a:t>can</a:t>
                      </a:r>
                      <a:r>
                        <a:rPr lang="en-US" sz="1600" spc="-10" dirty="0">
                          <a:latin typeface="Times New Roman"/>
                          <a:ea typeface="Courier New"/>
                          <a:cs typeface="Cambria"/>
                        </a:rPr>
                        <a:t> </a:t>
                      </a:r>
                      <a:r>
                        <a:rPr lang="en-US" sz="1600" dirty="0">
                          <a:latin typeface="Times New Roman"/>
                          <a:ea typeface="Courier New"/>
                          <a:cs typeface="Cambria"/>
                        </a:rPr>
                        <a:t>be</a:t>
                      </a:r>
                      <a:r>
                        <a:rPr lang="en-US" sz="1600" spc="-10" dirty="0">
                          <a:latin typeface="Times New Roman"/>
                          <a:ea typeface="Courier New"/>
                          <a:cs typeface="Cambria"/>
                        </a:rPr>
                        <a:t> </a:t>
                      </a:r>
                      <a:r>
                        <a:rPr lang="en-US" sz="1600" dirty="0">
                          <a:latin typeface="Times New Roman"/>
                          <a:ea typeface="Courier New"/>
                          <a:cs typeface="Cambria"/>
                        </a:rPr>
                        <a:t>monitored in</a:t>
                      </a:r>
                      <a:r>
                        <a:rPr lang="en-US" sz="1600" spc="-10" dirty="0">
                          <a:latin typeface="Times New Roman"/>
                          <a:ea typeface="Courier New"/>
                          <a:cs typeface="Cambria"/>
                        </a:rPr>
                        <a:t> </a:t>
                      </a:r>
                      <a:r>
                        <a:rPr lang="en-US" sz="1600" dirty="0">
                          <a:latin typeface="Times New Roman"/>
                          <a:ea typeface="Courier New"/>
                          <a:cs typeface="Cambria"/>
                        </a:rPr>
                        <a:t>real</a:t>
                      </a:r>
                      <a:r>
                        <a:rPr lang="en-US" sz="1600" spc="-285" dirty="0">
                          <a:latin typeface="Times New Roman"/>
                          <a:ea typeface="Courier New"/>
                          <a:cs typeface="Cambria"/>
                        </a:rPr>
                        <a:t> </a:t>
                      </a:r>
                      <a:r>
                        <a:rPr lang="en-US" sz="1600" dirty="0">
                          <a:latin typeface="Times New Roman"/>
                          <a:ea typeface="Courier New"/>
                          <a:cs typeface="Cambria"/>
                        </a:rPr>
                        <a:t>time</a:t>
                      </a:r>
                      <a:endParaRPr lang="en-US" sz="1600" dirty="0">
                        <a:latin typeface="Cambria"/>
                        <a:ea typeface="Courier New"/>
                        <a:cs typeface="Cambria"/>
                      </a:endParaRPr>
                    </a:p>
                    <a:p>
                      <a:pPr marL="342900" marR="398145" lvl="0" indent="-342900">
                        <a:lnSpc>
                          <a:spcPts val="1380"/>
                        </a:lnSpc>
                        <a:spcAft>
                          <a:spcPts val="0"/>
                        </a:spcAft>
                        <a:buSzPts val="1400"/>
                        <a:buFont typeface="Courier New"/>
                        <a:buChar char="o"/>
                        <a:tabLst>
                          <a:tab pos="528955" algn="l"/>
                        </a:tabLst>
                      </a:pPr>
                      <a:r>
                        <a:rPr lang="en-US" sz="1600" dirty="0">
                          <a:latin typeface="Times New Roman"/>
                          <a:ea typeface="Courier New"/>
                          <a:cs typeface="Cambria"/>
                        </a:rPr>
                        <a:t>If</a:t>
                      </a:r>
                      <a:r>
                        <a:rPr lang="en-US" sz="1600" spc="-20" dirty="0">
                          <a:latin typeface="Times New Roman"/>
                          <a:ea typeface="Courier New"/>
                          <a:cs typeface="Cambria"/>
                        </a:rPr>
                        <a:t> </a:t>
                      </a:r>
                      <a:r>
                        <a:rPr lang="en-US" sz="1600" dirty="0">
                          <a:latin typeface="Times New Roman"/>
                          <a:ea typeface="Courier New"/>
                          <a:cs typeface="Cambria"/>
                        </a:rPr>
                        <a:t>the</a:t>
                      </a:r>
                      <a:r>
                        <a:rPr lang="en-US" sz="1600" spc="-10" dirty="0">
                          <a:latin typeface="Times New Roman"/>
                          <a:ea typeface="Courier New"/>
                          <a:cs typeface="Cambria"/>
                        </a:rPr>
                        <a:t> </a:t>
                      </a:r>
                      <a:r>
                        <a:rPr lang="en-US" sz="1600" dirty="0">
                          <a:latin typeface="Times New Roman"/>
                          <a:ea typeface="Courier New"/>
                          <a:cs typeface="Cambria"/>
                        </a:rPr>
                        <a:t>concentration</a:t>
                      </a:r>
                      <a:r>
                        <a:rPr lang="en-US" sz="1600" spc="-10" dirty="0">
                          <a:latin typeface="Times New Roman"/>
                          <a:ea typeface="Courier New"/>
                          <a:cs typeface="Cambria"/>
                        </a:rPr>
                        <a:t> </a:t>
                      </a:r>
                      <a:r>
                        <a:rPr lang="en-US" sz="1600" dirty="0">
                          <a:latin typeface="Times New Roman"/>
                          <a:ea typeface="Courier New"/>
                          <a:cs typeface="Cambria"/>
                        </a:rPr>
                        <a:t>of</a:t>
                      </a:r>
                      <a:r>
                        <a:rPr lang="en-US" sz="1600" spc="-15" dirty="0">
                          <a:latin typeface="Times New Roman"/>
                          <a:ea typeface="Courier New"/>
                          <a:cs typeface="Cambria"/>
                        </a:rPr>
                        <a:t> </a:t>
                      </a:r>
                      <a:r>
                        <a:rPr lang="en-US" sz="1600" dirty="0">
                          <a:latin typeface="Times New Roman"/>
                          <a:ea typeface="Courier New"/>
                          <a:cs typeface="Cambria"/>
                        </a:rPr>
                        <a:t>gas</a:t>
                      </a:r>
                      <a:r>
                        <a:rPr lang="en-US" sz="1600" spc="-10" dirty="0">
                          <a:latin typeface="Times New Roman"/>
                          <a:ea typeface="Courier New"/>
                          <a:cs typeface="Cambria"/>
                        </a:rPr>
                        <a:t> </a:t>
                      </a:r>
                      <a:r>
                        <a:rPr lang="en-US" sz="1600" dirty="0">
                          <a:latin typeface="Times New Roman"/>
                          <a:ea typeface="Courier New"/>
                          <a:cs typeface="Cambria"/>
                        </a:rPr>
                        <a:t>reaches</a:t>
                      </a:r>
                      <a:r>
                        <a:rPr lang="en-US" sz="1600" spc="-10" dirty="0">
                          <a:latin typeface="Times New Roman"/>
                          <a:ea typeface="Courier New"/>
                          <a:cs typeface="Cambria"/>
                        </a:rPr>
                        <a:t> </a:t>
                      </a:r>
                      <a:r>
                        <a:rPr lang="en-US" sz="1600" dirty="0">
                          <a:latin typeface="Times New Roman"/>
                          <a:ea typeface="Courier New"/>
                          <a:cs typeface="Cambria"/>
                        </a:rPr>
                        <a:t>hazardous</a:t>
                      </a:r>
                      <a:r>
                        <a:rPr lang="en-US" sz="1600" spc="-10" dirty="0">
                          <a:latin typeface="Times New Roman"/>
                          <a:ea typeface="Courier New"/>
                          <a:cs typeface="Cambria"/>
                        </a:rPr>
                        <a:t> </a:t>
                      </a:r>
                      <a:r>
                        <a:rPr lang="en-US" sz="1600" dirty="0">
                          <a:latin typeface="Times New Roman"/>
                          <a:ea typeface="Courier New"/>
                          <a:cs typeface="Cambria"/>
                        </a:rPr>
                        <a:t>level</a:t>
                      </a:r>
                      <a:r>
                        <a:rPr lang="en-US" sz="1600" spc="-10" dirty="0">
                          <a:latin typeface="Times New Roman"/>
                          <a:ea typeface="Courier New"/>
                          <a:cs typeface="Cambria"/>
                        </a:rPr>
                        <a:t> </a:t>
                      </a:r>
                      <a:r>
                        <a:rPr lang="en-US" sz="1600" dirty="0">
                          <a:latin typeface="Times New Roman"/>
                          <a:ea typeface="Courier New"/>
                          <a:cs typeface="Cambria"/>
                        </a:rPr>
                        <a:t>an</a:t>
                      </a:r>
                      <a:r>
                        <a:rPr lang="en-US" sz="1600" spc="-285" dirty="0">
                          <a:latin typeface="Times New Roman"/>
                          <a:ea typeface="Courier New"/>
                          <a:cs typeface="Cambria"/>
                        </a:rPr>
                        <a:t> </a:t>
                      </a:r>
                      <a:r>
                        <a:rPr lang="en-US" sz="1600" dirty="0">
                          <a:latin typeface="Times New Roman"/>
                          <a:ea typeface="Courier New"/>
                          <a:cs typeface="Cambria"/>
                        </a:rPr>
                        <a:t>alert</a:t>
                      </a:r>
                      <a:r>
                        <a:rPr lang="en-US" sz="1600" spc="-5" dirty="0">
                          <a:latin typeface="Times New Roman"/>
                          <a:ea typeface="Courier New"/>
                          <a:cs typeface="Cambria"/>
                        </a:rPr>
                        <a:t> </a:t>
                      </a:r>
                      <a:r>
                        <a:rPr lang="en-US" sz="1600" dirty="0">
                          <a:latin typeface="Times New Roman"/>
                          <a:ea typeface="Courier New"/>
                          <a:cs typeface="Cambria"/>
                        </a:rPr>
                        <a:t>message can be</a:t>
                      </a:r>
                      <a:r>
                        <a:rPr lang="en-US" sz="1600" spc="-5" dirty="0">
                          <a:latin typeface="Times New Roman"/>
                          <a:ea typeface="Courier New"/>
                          <a:cs typeface="Cambria"/>
                        </a:rPr>
                        <a:t> </a:t>
                      </a:r>
                      <a:r>
                        <a:rPr lang="en-US" sz="1600" dirty="0">
                          <a:latin typeface="Times New Roman"/>
                          <a:ea typeface="Courier New"/>
                          <a:cs typeface="Cambria"/>
                        </a:rPr>
                        <a:t>sent</a:t>
                      </a:r>
                      <a:r>
                        <a:rPr lang="en-US" sz="1600" spc="10" dirty="0">
                          <a:latin typeface="Times New Roman"/>
                          <a:ea typeface="Courier New"/>
                          <a:cs typeface="Cambria"/>
                        </a:rPr>
                        <a:t> </a:t>
                      </a:r>
                      <a:r>
                        <a:rPr lang="en-US" sz="1600" dirty="0">
                          <a:latin typeface="Times New Roman"/>
                          <a:ea typeface="Courier New"/>
                          <a:cs typeface="Cambria"/>
                        </a:rPr>
                        <a:t>to</a:t>
                      </a:r>
                      <a:r>
                        <a:rPr lang="en-US" sz="1600" spc="-5" dirty="0">
                          <a:latin typeface="Times New Roman"/>
                          <a:ea typeface="Courier New"/>
                          <a:cs typeface="Cambria"/>
                        </a:rPr>
                        <a:t> </a:t>
                      </a:r>
                      <a:r>
                        <a:rPr lang="en-US" sz="1600" dirty="0">
                          <a:latin typeface="Times New Roman"/>
                          <a:ea typeface="Courier New"/>
                          <a:cs typeface="Cambria"/>
                        </a:rPr>
                        <a:t>the</a:t>
                      </a:r>
                      <a:r>
                        <a:rPr lang="en-US" sz="1600" spc="-5" dirty="0">
                          <a:latin typeface="Times New Roman"/>
                          <a:ea typeface="Courier New"/>
                          <a:cs typeface="Cambria"/>
                        </a:rPr>
                        <a:t> </a:t>
                      </a:r>
                      <a:r>
                        <a:rPr lang="en-US" sz="1600" dirty="0">
                          <a:latin typeface="Times New Roman"/>
                          <a:ea typeface="Courier New"/>
                          <a:cs typeface="Cambria"/>
                        </a:rPr>
                        <a:t>user.</a:t>
                      </a:r>
                      <a:endParaRPr lang="en-US" sz="1600" dirty="0">
                        <a:latin typeface="Cambria"/>
                        <a:ea typeface="Courier New"/>
                        <a:cs typeface="Cambria"/>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39549">
                <a:tc>
                  <a:txBody>
                    <a:bodyPr/>
                    <a:lstStyle/>
                    <a:p>
                      <a:pPr marL="71120">
                        <a:spcBef>
                          <a:spcPts val="75"/>
                        </a:spcBef>
                        <a:spcAft>
                          <a:spcPts val="0"/>
                        </a:spcAft>
                      </a:pPr>
                      <a:r>
                        <a:rPr lang="en-US" sz="1600">
                          <a:latin typeface="Times New Roman"/>
                          <a:ea typeface="Cambria"/>
                          <a:cs typeface="Cambria"/>
                        </a:rPr>
                        <a:t>3.</a:t>
                      </a:r>
                      <a:endParaRPr lang="en-US" sz="1600">
                        <a:latin typeface="Cambria"/>
                        <a:ea typeface="Cambria"/>
                        <a:cs typeface="Cambria"/>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120">
                        <a:spcBef>
                          <a:spcPts val="75"/>
                        </a:spcBef>
                        <a:spcAft>
                          <a:spcPts val="0"/>
                        </a:spcAft>
                      </a:pPr>
                      <a:r>
                        <a:rPr lang="en-US" sz="1600">
                          <a:solidFill>
                            <a:srgbClr val="202020"/>
                          </a:solidFill>
                          <a:latin typeface="Times New Roman"/>
                          <a:ea typeface="Cambria"/>
                          <a:cs typeface="Cambria"/>
                        </a:rPr>
                        <a:t>Novelty</a:t>
                      </a:r>
                      <a:r>
                        <a:rPr lang="en-US" sz="1600" spc="-10">
                          <a:solidFill>
                            <a:srgbClr val="202020"/>
                          </a:solidFill>
                          <a:latin typeface="Times New Roman"/>
                          <a:ea typeface="Cambria"/>
                          <a:cs typeface="Cambria"/>
                        </a:rPr>
                        <a:t> </a:t>
                      </a:r>
                      <a:r>
                        <a:rPr lang="en-US" sz="1600">
                          <a:solidFill>
                            <a:srgbClr val="202020"/>
                          </a:solidFill>
                          <a:latin typeface="Times New Roman"/>
                          <a:ea typeface="Cambria"/>
                          <a:cs typeface="Cambria"/>
                        </a:rPr>
                        <a:t>/</a:t>
                      </a:r>
                      <a:r>
                        <a:rPr lang="en-US" sz="1600" spc="-5">
                          <a:solidFill>
                            <a:srgbClr val="202020"/>
                          </a:solidFill>
                          <a:latin typeface="Times New Roman"/>
                          <a:ea typeface="Cambria"/>
                          <a:cs typeface="Cambria"/>
                        </a:rPr>
                        <a:t> </a:t>
                      </a:r>
                      <a:r>
                        <a:rPr lang="en-US" sz="1600">
                          <a:solidFill>
                            <a:srgbClr val="202020"/>
                          </a:solidFill>
                          <a:latin typeface="Times New Roman"/>
                          <a:ea typeface="Cambria"/>
                          <a:cs typeface="Cambria"/>
                        </a:rPr>
                        <a:t>Uniqueness</a:t>
                      </a:r>
                      <a:endParaRPr lang="en-US" sz="1600">
                        <a:latin typeface="Cambria"/>
                        <a:ea typeface="Cambria"/>
                        <a:cs typeface="Cambria"/>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63500" lvl="0" indent="-342900">
                        <a:lnSpc>
                          <a:spcPct val="93000"/>
                        </a:lnSpc>
                        <a:spcBef>
                          <a:spcPts val="150"/>
                        </a:spcBef>
                        <a:spcAft>
                          <a:spcPts val="0"/>
                        </a:spcAft>
                        <a:buSzPts val="1400"/>
                        <a:buFont typeface="Courier New"/>
                        <a:buChar char="o"/>
                        <a:tabLst>
                          <a:tab pos="528955" algn="l"/>
                        </a:tabLst>
                      </a:pPr>
                      <a:r>
                        <a:rPr lang="en-US" sz="1600" dirty="0">
                          <a:latin typeface="Times New Roman"/>
                          <a:ea typeface="Courier New"/>
                          <a:cs typeface="Cambria"/>
                        </a:rPr>
                        <a:t>Device being developed can monitor a wide range of gases</a:t>
                      </a:r>
                      <a:r>
                        <a:rPr lang="en-US" sz="1600" spc="-285" dirty="0">
                          <a:latin typeface="Times New Roman"/>
                          <a:ea typeface="Courier New"/>
                          <a:cs typeface="Cambria"/>
                        </a:rPr>
                        <a:t> </a:t>
                      </a:r>
                      <a:r>
                        <a:rPr lang="en-US" sz="1600" spc="-5" dirty="0">
                          <a:latin typeface="Times New Roman"/>
                          <a:ea typeface="Courier New"/>
                          <a:cs typeface="Cambria"/>
                        </a:rPr>
                        <a:t>that are </a:t>
                      </a:r>
                      <a:r>
                        <a:rPr lang="en-US" sz="1600" dirty="0">
                          <a:latin typeface="Times New Roman"/>
                          <a:ea typeface="Courier New"/>
                          <a:cs typeface="Cambria"/>
                        </a:rPr>
                        <a:t>highly used in industries. </a:t>
                      </a:r>
                      <a:r>
                        <a:rPr lang="en-US" sz="1600" dirty="0">
                          <a:latin typeface="Courier New"/>
                          <a:ea typeface="Courier New"/>
                          <a:cs typeface="Cambria"/>
                        </a:rPr>
                        <a:t>o </a:t>
                      </a:r>
                      <a:r>
                        <a:rPr lang="en-US" sz="1600" dirty="0">
                          <a:latin typeface="Times New Roman"/>
                          <a:ea typeface="Courier New"/>
                          <a:cs typeface="Cambria"/>
                        </a:rPr>
                        <a:t>Apart from notifying the</a:t>
                      </a:r>
                      <a:r>
                        <a:rPr lang="en-US" sz="1600" spc="5" dirty="0">
                          <a:latin typeface="Times New Roman"/>
                          <a:ea typeface="Courier New"/>
                          <a:cs typeface="Cambria"/>
                        </a:rPr>
                        <a:t> </a:t>
                      </a:r>
                      <a:r>
                        <a:rPr lang="en-US" sz="1600" dirty="0">
                          <a:latin typeface="Times New Roman"/>
                          <a:ea typeface="Courier New"/>
                          <a:cs typeface="Cambria"/>
                        </a:rPr>
                        <a:t>user,</a:t>
                      </a:r>
                      <a:r>
                        <a:rPr lang="en-US" sz="1600" spc="-5" dirty="0">
                          <a:latin typeface="Times New Roman"/>
                          <a:ea typeface="Courier New"/>
                          <a:cs typeface="Cambria"/>
                        </a:rPr>
                        <a:t> </a:t>
                      </a:r>
                      <a:r>
                        <a:rPr lang="en-US" sz="1600" dirty="0">
                          <a:latin typeface="Times New Roman"/>
                          <a:ea typeface="Courier New"/>
                          <a:cs typeface="Cambria"/>
                        </a:rPr>
                        <a:t>Safety</a:t>
                      </a:r>
                      <a:r>
                        <a:rPr lang="en-US" sz="1600" spc="-5" dirty="0">
                          <a:latin typeface="Times New Roman"/>
                          <a:ea typeface="Courier New"/>
                          <a:cs typeface="Cambria"/>
                        </a:rPr>
                        <a:t> </a:t>
                      </a:r>
                      <a:r>
                        <a:rPr lang="en-US" sz="1600" dirty="0">
                          <a:latin typeface="Times New Roman"/>
                          <a:ea typeface="Courier New"/>
                          <a:cs typeface="Cambria"/>
                        </a:rPr>
                        <a:t>personnel</a:t>
                      </a:r>
                      <a:r>
                        <a:rPr lang="en-US" sz="1600" spc="-5" dirty="0">
                          <a:latin typeface="Times New Roman"/>
                          <a:ea typeface="Courier New"/>
                          <a:cs typeface="Cambria"/>
                        </a:rPr>
                        <a:t> </a:t>
                      </a:r>
                      <a:r>
                        <a:rPr lang="en-US" sz="1600" dirty="0">
                          <a:latin typeface="Times New Roman"/>
                          <a:ea typeface="Courier New"/>
                          <a:cs typeface="Cambria"/>
                        </a:rPr>
                        <a:t>are</a:t>
                      </a:r>
                      <a:r>
                        <a:rPr lang="en-US" sz="1600" spc="-10" dirty="0">
                          <a:latin typeface="Times New Roman"/>
                          <a:ea typeface="Courier New"/>
                          <a:cs typeface="Cambria"/>
                        </a:rPr>
                        <a:t> </a:t>
                      </a:r>
                      <a:r>
                        <a:rPr lang="en-US" sz="1600" dirty="0">
                          <a:latin typeface="Times New Roman"/>
                          <a:ea typeface="Courier New"/>
                          <a:cs typeface="Cambria"/>
                        </a:rPr>
                        <a:t>also</a:t>
                      </a:r>
                      <a:r>
                        <a:rPr lang="en-US" sz="1600" spc="-5" dirty="0">
                          <a:latin typeface="Times New Roman"/>
                          <a:ea typeface="Courier New"/>
                          <a:cs typeface="Cambria"/>
                        </a:rPr>
                        <a:t> </a:t>
                      </a:r>
                      <a:r>
                        <a:rPr lang="en-US" sz="1600" dirty="0">
                          <a:latin typeface="Times New Roman"/>
                          <a:ea typeface="Courier New"/>
                          <a:cs typeface="Cambria"/>
                        </a:rPr>
                        <a:t>notified</a:t>
                      </a:r>
                      <a:r>
                        <a:rPr lang="en-US" sz="1600" spc="-5" dirty="0">
                          <a:latin typeface="Times New Roman"/>
                          <a:ea typeface="Courier New"/>
                          <a:cs typeface="Cambria"/>
                        </a:rPr>
                        <a:t> </a:t>
                      </a:r>
                      <a:r>
                        <a:rPr lang="en-US" sz="1600" dirty="0">
                          <a:latin typeface="Times New Roman"/>
                          <a:ea typeface="Courier New"/>
                          <a:cs typeface="Cambria"/>
                        </a:rPr>
                        <a:t>in</a:t>
                      </a:r>
                      <a:r>
                        <a:rPr lang="en-US" sz="1600" spc="-5" dirty="0">
                          <a:latin typeface="Times New Roman"/>
                          <a:ea typeface="Courier New"/>
                          <a:cs typeface="Cambria"/>
                        </a:rPr>
                        <a:t> </a:t>
                      </a:r>
                      <a:r>
                        <a:rPr lang="en-US" sz="1600" dirty="0">
                          <a:latin typeface="Times New Roman"/>
                          <a:ea typeface="Courier New"/>
                          <a:cs typeface="Cambria"/>
                        </a:rPr>
                        <a:t>case</a:t>
                      </a:r>
                      <a:r>
                        <a:rPr lang="en-US" sz="1600" spc="-10" dirty="0">
                          <a:latin typeface="Times New Roman"/>
                          <a:ea typeface="Courier New"/>
                          <a:cs typeface="Cambria"/>
                        </a:rPr>
                        <a:t> </a:t>
                      </a:r>
                      <a:r>
                        <a:rPr lang="en-US" sz="1600" dirty="0">
                          <a:latin typeface="Times New Roman"/>
                          <a:ea typeface="Courier New"/>
                          <a:cs typeface="Cambria"/>
                        </a:rPr>
                        <a:t>of emergencies.</a:t>
                      </a:r>
                      <a:endParaRPr lang="en-US" sz="1600" dirty="0">
                        <a:latin typeface="Cambria"/>
                        <a:ea typeface="Courier New"/>
                        <a:cs typeface="Cambria"/>
                      </a:endParaRPr>
                    </a:p>
                    <a:p>
                      <a:pPr marL="342900" lvl="0" indent="-342900">
                        <a:lnSpc>
                          <a:spcPts val="1330"/>
                        </a:lnSpc>
                        <a:spcBef>
                          <a:spcPts val="5"/>
                        </a:spcBef>
                        <a:spcAft>
                          <a:spcPts val="0"/>
                        </a:spcAft>
                        <a:buSzPts val="1400"/>
                        <a:buFont typeface="Courier New"/>
                        <a:buChar char="o"/>
                        <a:tabLst>
                          <a:tab pos="528955" algn="l"/>
                        </a:tabLst>
                      </a:pPr>
                      <a:r>
                        <a:rPr lang="en-US" sz="1600" dirty="0">
                          <a:latin typeface="Times New Roman"/>
                          <a:ea typeface="Courier New"/>
                          <a:cs typeface="Cambria"/>
                        </a:rPr>
                        <a:t>User</a:t>
                      </a:r>
                      <a:r>
                        <a:rPr lang="en-US" sz="1600" spc="-10" dirty="0">
                          <a:latin typeface="Times New Roman"/>
                          <a:ea typeface="Courier New"/>
                          <a:cs typeface="Cambria"/>
                        </a:rPr>
                        <a:t> </a:t>
                      </a:r>
                      <a:r>
                        <a:rPr lang="en-US" sz="1600" dirty="0">
                          <a:latin typeface="Times New Roman"/>
                          <a:ea typeface="Courier New"/>
                          <a:cs typeface="Cambria"/>
                        </a:rPr>
                        <a:t>friendly</a:t>
                      </a:r>
                      <a:r>
                        <a:rPr lang="en-US" sz="1600" spc="-10" dirty="0">
                          <a:latin typeface="Times New Roman"/>
                          <a:ea typeface="Courier New"/>
                          <a:cs typeface="Cambria"/>
                        </a:rPr>
                        <a:t> </a:t>
                      </a:r>
                      <a:r>
                        <a:rPr lang="en-US" sz="1600" dirty="0">
                          <a:latin typeface="Times New Roman"/>
                          <a:ea typeface="Courier New"/>
                          <a:cs typeface="Cambria"/>
                        </a:rPr>
                        <a:t>in</a:t>
                      </a:r>
                      <a:r>
                        <a:rPr lang="en-US" sz="1600" spc="-5" dirty="0">
                          <a:latin typeface="Times New Roman"/>
                          <a:ea typeface="Courier New"/>
                          <a:cs typeface="Cambria"/>
                        </a:rPr>
                        <a:t> </a:t>
                      </a:r>
                      <a:r>
                        <a:rPr lang="en-US" sz="1600" dirty="0">
                          <a:latin typeface="Times New Roman"/>
                          <a:ea typeface="Courier New"/>
                          <a:cs typeface="Cambria"/>
                        </a:rPr>
                        <a:t>nature.</a:t>
                      </a:r>
                      <a:endParaRPr lang="en-US" sz="1600" dirty="0">
                        <a:latin typeface="Cambria"/>
                        <a:ea typeface="Courier New"/>
                        <a:cs typeface="Cambria"/>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5444">
                <a:tc>
                  <a:txBody>
                    <a:bodyPr/>
                    <a:lstStyle/>
                    <a:p>
                      <a:pPr marL="71120">
                        <a:spcBef>
                          <a:spcPts val="75"/>
                        </a:spcBef>
                        <a:spcAft>
                          <a:spcPts val="0"/>
                        </a:spcAft>
                      </a:pPr>
                      <a:r>
                        <a:rPr lang="en-US" sz="1600">
                          <a:latin typeface="Times New Roman"/>
                          <a:ea typeface="Cambria"/>
                          <a:cs typeface="Cambria"/>
                        </a:rPr>
                        <a:t>4.</a:t>
                      </a:r>
                      <a:endParaRPr lang="en-US" sz="1600">
                        <a:latin typeface="Cambria"/>
                        <a:ea typeface="Cambria"/>
                        <a:cs typeface="Cambria"/>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120" marR="432435">
                        <a:lnSpc>
                          <a:spcPts val="1350"/>
                        </a:lnSpc>
                        <a:spcBef>
                          <a:spcPts val="75"/>
                        </a:spcBef>
                        <a:spcAft>
                          <a:spcPts val="0"/>
                        </a:spcAft>
                      </a:pPr>
                      <a:r>
                        <a:rPr lang="en-US" sz="1600">
                          <a:solidFill>
                            <a:srgbClr val="202020"/>
                          </a:solidFill>
                          <a:latin typeface="Times New Roman"/>
                          <a:ea typeface="Cambria"/>
                          <a:cs typeface="Cambria"/>
                        </a:rPr>
                        <a:t>Social Impact /</a:t>
                      </a:r>
                      <a:r>
                        <a:rPr lang="en-US" sz="1600" spc="5">
                          <a:solidFill>
                            <a:srgbClr val="202020"/>
                          </a:solidFill>
                          <a:latin typeface="Times New Roman"/>
                          <a:ea typeface="Cambria"/>
                          <a:cs typeface="Cambria"/>
                        </a:rPr>
                        <a:t> </a:t>
                      </a:r>
                      <a:r>
                        <a:rPr lang="en-US" sz="1600">
                          <a:solidFill>
                            <a:srgbClr val="202020"/>
                          </a:solidFill>
                          <a:latin typeface="Times New Roman"/>
                          <a:ea typeface="Cambria"/>
                          <a:cs typeface="Cambria"/>
                        </a:rPr>
                        <a:t>Customer</a:t>
                      </a:r>
                      <a:r>
                        <a:rPr lang="en-US" sz="1600" spc="-70">
                          <a:solidFill>
                            <a:srgbClr val="202020"/>
                          </a:solidFill>
                          <a:latin typeface="Times New Roman"/>
                          <a:ea typeface="Cambria"/>
                          <a:cs typeface="Cambria"/>
                        </a:rPr>
                        <a:t> </a:t>
                      </a:r>
                      <a:r>
                        <a:rPr lang="en-US" sz="1600">
                          <a:solidFill>
                            <a:srgbClr val="202020"/>
                          </a:solidFill>
                          <a:latin typeface="Times New Roman"/>
                          <a:ea typeface="Cambria"/>
                          <a:cs typeface="Cambria"/>
                        </a:rPr>
                        <a:t>Satisfaction</a:t>
                      </a:r>
                      <a:endParaRPr lang="en-US" sz="1600">
                        <a:latin typeface="Cambria"/>
                        <a:ea typeface="Cambria"/>
                        <a:cs typeface="Cambria"/>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28320" marR="34925" indent="-228600">
                        <a:lnSpc>
                          <a:spcPts val="1480"/>
                        </a:lnSpc>
                        <a:spcAft>
                          <a:spcPts val="0"/>
                        </a:spcAft>
                      </a:pPr>
                      <a:r>
                        <a:rPr lang="en-US" sz="1600" dirty="0">
                          <a:latin typeface="Courier New"/>
                          <a:ea typeface="Cambria"/>
                          <a:cs typeface="Cambria"/>
                        </a:rPr>
                        <a:t>o</a:t>
                      </a:r>
                      <a:r>
                        <a:rPr lang="en-US" sz="1600" spc="240" dirty="0">
                          <a:latin typeface="Courier New"/>
                          <a:ea typeface="Cambria"/>
                          <a:cs typeface="Cambria"/>
                        </a:rPr>
                        <a:t> </a:t>
                      </a:r>
                      <a:r>
                        <a:rPr lang="en-US" sz="1600" dirty="0">
                          <a:latin typeface="Courier New"/>
                          <a:ea typeface="Cambria"/>
                          <a:cs typeface="Cambria"/>
                        </a:rPr>
                        <a:t>A</a:t>
                      </a:r>
                      <a:r>
                        <a:rPr lang="en-US" sz="1600" dirty="0">
                          <a:latin typeface="Times New Roman"/>
                          <a:ea typeface="Cambria"/>
                          <a:cs typeface="Cambria"/>
                        </a:rPr>
                        <a:t>s</a:t>
                      </a:r>
                      <a:r>
                        <a:rPr lang="en-US" sz="1600" spc="100" dirty="0">
                          <a:latin typeface="Times New Roman"/>
                          <a:ea typeface="Cambria"/>
                          <a:cs typeface="Cambria"/>
                        </a:rPr>
                        <a:t> </a:t>
                      </a:r>
                      <a:r>
                        <a:rPr lang="en-US" sz="1600" dirty="0">
                          <a:latin typeface="Times New Roman"/>
                          <a:ea typeface="Cambria"/>
                          <a:cs typeface="Cambria"/>
                        </a:rPr>
                        <a:t>the</a:t>
                      </a:r>
                      <a:r>
                        <a:rPr lang="en-US" sz="1600" spc="100" dirty="0">
                          <a:latin typeface="Times New Roman"/>
                          <a:ea typeface="Cambria"/>
                          <a:cs typeface="Cambria"/>
                        </a:rPr>
                        <a:t> </a:t>
                      </a:r>
                      <a:r>
                        <a:rPr lang="en-US" sz="1600" dirty="0">
                          <a:latin typeface="Times New Roman"/>
                          <a:ea typeface="Cambria"/>
                          <a:cs typeface="Cambria"/>
                        </a:rPr>
                        <a:t>device</a:t>
                      </a:r>
                      <a:r>
                        <a:rPr lang="en-US" sz="1600" spc="90" dirty="0">
                          <a:latin typeface="Times New Roman"/>
                          <a:ea typeface="Cambria"/>
                          <a:cs typeface="Cambria"/>
                        </a:rPr>
                        <a:t> </a:t>
                      </a:r>
                      <a:r>
                        <a:rPr lang="en-US" sz="1600" dirty="0">
                          <a:latin typeface="Times New Roman"/>
                          <a:ea typeface="Cambria"/>
                          <a:cs typeface="Cambria"/>
                        </a:rPr>
                        <a:t>is</a:t>
                      </a:r>
                      <a:r>
                        <a:rPr lang="en-US" sz="1600" spc="105" dirty="0">
                          <a:latin typeface="Times New Roman"/>
                          <a:ea typeface="Cambria"/>
                          <a:cs typeface="Cambria"/>
                        </a:rPr>
                        <a:t> </a:t>
                      </a:r>
                      <a:r>
                        <a:rPr lang="en-US" sz="1600" dirty="0">
                          <a:latin typeface="Times New Roman"/>
                          <a:ea typeface="Cambria"/>
                          <a:cs typeface="Cambria"/>
                        </a:rPr>
                        <a:t>small,</a:t>
                      </a:r>
                      <a:r>
                        <a:rPr lang="en-US" sz="1600" spc="105" dirty="0">
                          <a:latin typeface="Times New Roman"/>
                          <a:ea typeface="Cambria"/>
                          <a:cs typeface="Cambria"/>
                        </a:rPr>
                        <a:t> </a:t>
                      </a:r>
                      <a:r>
                        <a:rPr lang="en-US" sz="1600" dirty="0">
                          <a:latin typeface="Times New Roman"/>
                          <a:ea typeface="Cambria"/>
                          <a:cs typeface="Cambria"/>
                        </a:rPr>
                        <a:t>it</a:t>
                      </a:r>
                      <a:r>
                        <a:rPr lang="en-US" sz="1600" spc="90" dirty="0">
                          <a:latin typeface="Times New Roman"/>
                          <a:ea typeface="Cambria"/>
                          <a:cs typeface="Cambria"/>
                        </a:rPr>
                        <a:t> </a:t>
                      </a:r>
                      <a:r>
                        <a:rPr lang="en-US" sz="1600" dirty="0">
                          <a:latin typeface="Times New Roman"/>
                          <a:ea typeface="Cambria"/>
                          <a:cs typeface="Cambria"/>
                        </a:rPr>
                        <a:t>is</a:t>
                      </a:r>
                      <a:r>
                        <a:rPr lang="en-US" sz="1600" spc="110" dirty="0">
                          <a:latin typeface="Times New Roman"/>
                          <a:ea typeface="Cambria"/>
                          <a:cs typeface="Cambria"/>
                        </a:rPr>
                        <a:t> </a:t>
                      </a:r>
                      <a:r>
                        <a:rPr lang="en-US" sz="1600" dirty="0">
                          <a:latin typeface="Times New Roman"/>
                          <a:ea typeface="Cambria"/>
                          <a:cs typeface="Cambria"/>
                        </a:rPr>
                        <a:t>easy</a:t>
                      </a:r>
                      <a:r>
                        <a:rPr lang="en-US" sz="1600" spc="100" dirty="0">
                          <a:latin typeface="Times New Roman"/>
                          <a:ea typeface="Cambria"/>
                          <a:cs typeface="Cambria"/>
                        </a:rPr>
                        <a:t> </a:t>
                      </a:r>
                      <a:r>
                        <a:rPr lang="en-US" sz="1600" dirty="0">
                          <a:latin typeface="Times New Roman"/>
                          <a:ea typeface="Cambria"/>
                          <a:cs typeface="Cambria"/>
                        </a:rPr>
                        <a:t>to</a:t>
                      </a:r>
                      <a:r>
                        <a:rPr lang="en-US" sz="1600" spc="90" dirty="0">
                          <a:latin typeface="Times New Roman"/>
                          <a:ea typeface="Cambria"/>
                          <a:cs typeface="Cambria"/>
                        </a:rPr>
                        <a:t> </a:t>
                      </a:r>
                      <a:r>
                        <a:rPr lang="en-US" sz="1600" dirty="0">
                          <a:latin typeface="Times New Roman"/>
                          <a:ea typeface="Cambria"/>
                          <a:cs typeface="Cambria"/>
                        </a:rPr>
                        <a:t>install</a:t>
                      </a:r>
                      <a:r>
                        <a:rPr lang="en-US" sz="1600" spc="95" dirty="0">
                          <a:latin typeface="Times New Roman"/>
                          <a:ea typeface="Cambria"/>
                          <a:cs typeface="Cambria"/>
                        </a:rPr>
                        <a:t> </a:t>
                      </a:r>
                      <a:r>
                        <a:rPr lang="en-US" sz="1600" dirty="0">
                          <a:latin typeface="Times New Roman"/>
                          <a:ea typeface="Cambria"/>
                          <a:cs typeface="Cambria"/>
                        </a:rPr>
                        <a:t>them</a:t>
                      </a:r>
                      <a:r>
                        <a:rPr lang="en-US" sz="1600" spc="100" dirty="0">
                          <a:latin typeface="Times New Roman"/>
                          <a:ea typeface="Cambria"/>
                          <a:cs typeface="Cambria"/>
                        </a:rPr>
                        <a:t> </a:t>
                      </a:r>
                      <a:r>
                        <a:rPr lang="en-US" sz="1600" dirty="0">
                          <a:latin typeface="Times New Roman"/>
                          <a:ea typeface="Cambria"/>
                          <a:cs typeface="Cambria"/>
                        </a:rPr>
                        <a:t>in</a:t>
                      </a:r>
                      <a:r>
                        <a:rPr lang="en-US" sz="1600" spc="100" dirty="0">
                          <a:latin typeface="Times New Roman"/>
                          <a:ea typeface="Cambria"/>
                          <a:cs typeface="Cambria"/>
                        </a:rPr>
                        <a:t> </a:t>
                      </a:r>
                      <a:r>
                        <a:rPr lang="en-US" sz="1600" dirty="0">
                          <a:latin typeface="Times New Roman"/>
                          <a:ea typeface="Cambria"/>
                          <a:cs typeface="Cambria"/>
                        </a:rPr>
                        <a:t>various</a:t>
                      </a:r>
                      <a:r>
                        <a:rPr lang="en-US" sz="1600" spc="-285" dirty="0">
                          <a:latin typeface="Times New Roman"/>
                          <a:ea typeface="Cambria"/>
                          <a:cs typeface="Cambria"/>
                        </a:rPr>
                        <a:t> </a:t>
                      </a:r>
                      <a:r>
                        <a:rPr lang="en-US" sz="1600" dirty="0">
                          <a:latin typeface="Times New Roman"/>
                          <a:ea typeface="Cambria"/>
                          <a:cs typeface="Cambria"/>
                        </a:rPr>
                        <a:t>locations</a:t>
                      </a:r>
                      <a:r>
                        <a:rPr lang="en-US" sz="1600" spc="-5" dirty="0">
                          <a:latin typeface="Times New Roman"/>
                          <a:ea typeface="Cambria"/>
                          <a:cs typeface="Cambria"/>
                        </a:rPr>
                        <a:t> </a:t>
                      </a:r>
                      <a:r>
                        <a:rPr lang="en-US" sz="1600" dirty="0">
                          <a:latin typeface="Times New Roman"/>
                          <a:ea typeface="Cambria"/>
                          <a:cs typeface="Cambria"/>
                        </a:rPr>
                        <a:t>based on necessity.</a:t>
                      </a:r>
                      <a:endParaRPr lang="en-US" sz="1600" dirty="0">
                        <a:latin typeface="Cambria"/>
                        <a:ea typeface="Cambria"/>
                        <a:cs typeface="Cambria"/>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47259">
                <a:tc>
                  <a:txBody>
                    <a:bodyPr/>
                    <a:lstStyle/>
                    <a:p>
                      <a:pPr marL="71120">
                        <a:spcBef>
                          <a:spcPts val="55"/>
                        </a:spcBef>
                        <a:spcAft>
                          <a:spcPts val="0"/>
                        </a:spcAft>
                      </a:pPr>
                      <a:r>
                        <a:rPr lang="en-US" sz="1600">
                          <a:latin typeface="Times New Roman"/>
                          <a:ea typeface="Cambria"/>
                          <a:cs typeface="Cambria"/>
                        </a:rPr>
                        <a:t>5.</a:t>
                      </a:r>
                      <a:endParaRPr lang="en-US" sz="1600">
                        <a:latin typeface="Cambria"/>
                        <a:ea typeface="Cambria"/>
                        <a:cs typeface="Cambria"/>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120">
                        <a:spcBef>
                          <a:spcPts val="55"/>
                        </a:spcBef>
                        <a:spcAft>
                          <a:spcPts val="0"/>
                        </a:spcAft>
                      </a:pPr>
                      <a:r>
                        <a:rPr lang="en-US" sz="1600">
                          <a:solidFill>
                            <a:srgbClr val="202020"/>
                          </a:solidFill>
                          <a:latin typeface="Times New Roman"/>
                          <a:ea typeface="Cambria"/>
                          <a:cs typeface="Cambria"/>
                        </a:rPr>
                        <a:t>Business</a:t>
                      </a:r>
                      <a:r>
                        <a:rPr lang="en-US" sz="1600" spc="250">
                          <a:solidFill>
                            <a:srgbClr val="202020"/>
                          </a:solidFill>
                          <a:latin typeface="Times New Roman"/>
                          <a:ea typeface="Cambria"/>
                          <a:cs typeface="Cambria"/>
                        </a:rPr>
                        <a:t> </a:t>
                      </a:r>
                      <a:r>
                        <a:rPr lang="en-US" sz="1600">
                          <a:solidFill>
                            <a:srgbClr val="202020"/>
                          </a:solidFill>
                          <a:latin typeface="Times New Roman"/>
                          <a:ea typeface="Cambria"/>
                          <a:cs typeface="Cambria"/>
                        </a:rPr>
                        <a:t>Model</a:t>
                      </a:r>
                      <a:r>
                        <a:rPr lang="en-US" sz="1600" spc="250">
                          <a:solidFill>
                            <a:srgbClr val="202020"/>
                          </a:solidFill>
                          <a:latin typeface="Times New Roman"/>
                          <a:ea typeface="Cambria"/>
                          <a:cs typeface="Cambria"/>
                        </a:rPr>
                        <a:t> </a:t>
                      </a:r>
                      <a:r>
                        <a:rPr lang="en-US" sz="1600">
                          <a:solidFill>
                            <a:srgbClr val="202020"/>
                          </a:solidFill>
                          <a:latin typeface="Times New Roman"/>
                          <a:ea typeface="Cambria"/>
                          <a:cs typeface="Cambria"/>
                        </a:rPr>
                        <a:t>(Revenue</a:t>
                      </a:r>
                      <a:r>
                        <a:rPr lang="en-US" sz="1600" spc="-285">
                          <a:solidFill>
                            <a:srgbClr val="202020"/>
                          </a:solidFill>
                          <a:latin typeface="Times New Roman"/>
                          <a:ea typeface="Cambria"/>
                          <a:cs typeface="Cambria"/>
                        </a:rPr>
                        <a:t> </a:t>
                      </a:r>
                      <a:r>
                        <a:rPr lang="en-US" sz="1600">
                          <a:solidFill>
                            <a:srgbClr val="202020"/>
                          </a:solidFill>
                          <a:latin typeface="Times New Roman"/>
                          <a:ea typeface="Cambria"/>
                          <a:cs typeface="Cambria"/>
                        </a:rPr>
                        <a:t>Model)</a:t>
                      </a:r>
                      <a:endParaRPr lang="en-US" sz="1600">
                        <a:latin typeface="Cambria"/>
                        <a:ea typeface="Cambria"/>
                        <a:cs typeface="Cambria"/>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nSpc>
                          <a:spcPts val="1535"/>
                        </a:lnSpc>
                        <a:spcBef>
                          <a:spcPts val="60"/>
                        </a:spcBef>
                        <a:spcAft>
                          <a:spcPts val="0"/>
                        </a:spcAft>
                        <a:buSzPts val="1400"/>
                        <a:buFont typeface="Courier New"/>
                        <a:buChar char="o"/>
                        <a:tabLst>
                          <a:tab pos="528955" algn="l"/>
                        </a:tabLst>
                      </a:pPr>
                      <a:r>
                        <a:rPr lang="en-US" sz="1600" dirty="0">
                          <a:latin typeface="Times New Roman"/>
                          <a:ea typeface="Courier New"/>
                          <a:cs typeface="Cambria"/>
                        </a:rPr>
                        <a:t>Device</a:t>
                      </a:r>
                      <a:r>
                        <a:rPr lang="en-US" sz="1600" spc="-5" dirty="0">
                          <a:latin typeface="Times New Roman"/>
                          <a:ea typeface="Courier New"/>
                          <a:cs typeface="Cambria"/>
                        </a:rPr>
                        <a:t> </a:t>
                      </a:r>
                      <a:r>
                        <a:rPr lang="en-US" sz="1600" dirty="0">
                          <a:latin typeface="Times New Roman"/>
                          <a:ea typeface="Courier New"/>
                          <a:cs typeface="Cambria"/>
                        </a:rPr>
                        <a:t>can be</a:t>
                      </a:r>
                      <a:r>
                        <a:rPr lang="en-US" sz="1600" spc="-5" dirty="0">
                          <a:latin typeface="Times New Roman"/>
                          <a:ea typeface="Courier New"/>
                          <a:cs typeface="Cambria"/>
                        </a:rPr>
                        <a:t> </a:t>
                      </a:r>
                      <a:r>
                        <a:rPr lang="en-US" sz="1600" dirty="0">
                          <a:latin typeface="Times New Roman"/>
                          <a:ea typeface="Courier New"/>
                          <a:cs typeface="Cambria"/>
                        </a:rPr>
                        <a:t>obtained by</a:t>
                      </a:r>
                      <a:r>
                        <a:rPr lang="en-US" sz="1600" spc="-5" dirty="0">
                          <a:latin typeface="Times New Roman"/>
                          <a:ea typeface="Courier New"/>
                          <a:cs typeface="Cambria"/>
                        </a:rPr>
                        <a:t> </a:t>
                      </a:r>
                      <a:r>
                        <a:rPr lang="en-US" sz="1600" dirty="0">
                          <a:latin typeface="Times New Roman"/>
                          <a:ea typeface="Courier New"/>
                          <a:cs typeface="Cambria"/>
                        </a:rPr>
                        <a:t>paying for</a:t>
                      </a:r>
                      <a:r>
                        <a:rPr lang="en-US" sz="1600" spc="-5" dirty="0">
                          <a:latin typeface="Times New Roman"/>
                          <a:ea typeface="Courier New"/>
                          <a:cs typeface="Cambria"/>
                        </a:rPr>
                        <a:t> </a:t>
                      </a:r>
                      <a:r>
                        <a:rPr lang="en-US" sz="1600" dirty="0">
                          <a:latin typeface="Times New Roman"/>
                          <a:ea typeface="Courier New"/>
                          <a:cs typeface="Cambria"/>
                        </a:rPr>
                        <a:t>the subscription.</a:t>
                      </a:r>
                      <a:endParaRPr lang="en-US" sz="1600" dirty="0">
                        <a:latin typeface="Cambria"/>
                        <a:ea typeface="Courier New"/>
                        <a:cs typeface="Cambria"/>
                      </a:endParaRPr>
                    </a:p>
                    <a:p>
                      <a:pPr marL="342900" lvl="0" indent="-342900">
                        <a:lnSpc>
                          <a:spcPts val="1465"/>
                        </a:lnSpc>
                        <a:spcAft>
                          <a:spcPts val="0"/>
                        </a:spcAft>
                        <a:buSzPts val="1400"/>
                        <a:buFont typeface="Courier New"/>
                        <a:buChar char="o"/>
                        <a:tabLst>
                          <a:tab pos="528955" algn="l"/>
                        </a:tabLst>
                      </a:pPr>
                      <a:r>
                        <a:rPr lang="en-US" sz="1600" dirty="0">
                          <a:latin typeface="Times New Roman"/>
                          <a:ea typeface="Courier New"/>
                          <a:cs typeface="Cambria"/>
                        </a:rPr>
                        <a:t>It</a:t>
                      </a:r>
                      <a:r>
                        <a:rPr lang="en-US" sz="1600" spc="-5" dirty="0">
                          <a:latin typeface="Times New Roman"/>
                          <a:ea typeface="Courier New"/>
                          <a:cs typeface="Cambria"/>
                        </a:rPr>
                        <a:t> </a:t>
                      </a:r>
                      <a:r>
                        <a:rPr lang="en-US" sz="1600" dirty="0">
                          <a:latin typeface="Times New Roman"/>
                          <a:ea typeface="Courier New"/>
                          <a:cs typeface="Cambria"/>
                        </a:rPr>
                        <a:t>can be</a:t>
                      </a:r>
                      <a:r>
                        <a:rPr lang="en-US" sz="1600" spc="-5" dirty="0">
                          <a:latin typeface="Times New Roman"/>
                          <a:ea typeface="Courier New"/>
                          <a:cs typeface="Cambria"/>
                        </a:rPr>
                        <a:t> </a:t>
                      </a:r>
                      <a:r>
                        <a:rPr lang="en-US" sz="1600" dirty="0">
                          <a:latin typeface="Times New Roman"/>
                          <a:ea typeface="Courier New"/>
                          <a:cs typeface="Cambria"/>
                        </a:rPr>
                        <a:t>yearly</a:t>
                      </a:r>
                      <a:r>
                        <a:rPr lang="en-US" sz="1600" spc="-5" dirty="0">
                          <a:latin typeface="Times New Roman"/>
                          <a:ea typeface="Courier New"/>
                          <a:cs typeface="Cambria"/>
                        </a:rPr>
                        <a:t> </a:t>
                      </a:r>
                      <a:r>
                        <a:rPr lang="en-US" sz="1600" dirty="0">
                          <a:latin typeface="Times New Roman"/>
                          <a:ea typeface="Courier New"/>
                          <a:cs typeface="Cambria"/>
                        </a:rPr>
                        <a:t>or</a:t>
                      </a:r>
                      <a:r>
                        <a:rPr lang="en-US" sz="1600" spc="-5" dirty="0">
                          <a:latin typeface="Times New Roman"/>
                          <a:ea typeface="Courier New"/>
                          <a:cs typeface="Cambria"/>
                        </a:rPr>
                        <a:t> </a:t>
                      </a:r>
                      <a:r>
                        <a:rPr lang="en-US" sz="1600" dirty="0">
                          <a:latin typeface="Times New Roman"/>
                          <a:ea typeface="Courier New"/>
                          <a:cs typeface="Cambria"/>
                        </a:rPr>
                        <a:t>monthly.</a:t>
                      </a:r>
                      <a:endParaRPr lang="en-US" sz="1600" dirty="0">
                        <a:latin typeface="Cambria"/>
                        <a:ea typeface="Courier New"/>
                        <a:cs typeface="Cambria"/>
                      </a:endParaRPr>
                    </a:p>
                    <a:p>
                      <a:pPr marL="342900" lvl="0" indent="-342900">
                        <a:lnSpc>
                          <a:spcPts val="1435"/>
                        </a:lnSpc>
                        <a:spcAft>
                          <a:spcPts val="0"/>
                        </a:spcAft>
                        <a:buSzPts val="1400"/>
                        <a:buFont typeface="Courier New"/>
                        <a:buChar char="o"/>
                        <a:tabLst>
                          <a:tab pos="528955" algn="l"/>
                        </a:tabLst>
                      </a:pPr>
                      <a:r>
                        <a:rPr lang="en-US" sz="1600" dirty="0">
                          <a:latin typeface="Times New Roman"/>
                          <a:ea typeface="Courier New"/>
                          <a:cs typeface="Cambria"/>
                        </a:rPr>
                        <a:t>Based</a:t>
                      </a:r>
                      <a:r>
                        <a:rPr lang="en-US" sz="1600" spc="-5" dirty="0">
                          <a:latin typeface="Times New Roman"/>
                          <a:ea typeface="Courier New"/>
                          <a:cs typeface="Cambria"/>
                        </a:rPr>
                        <a:t> </a:t>
                      </a:r>
                      <a:r>
                        <a:rPr lang="en-US" sz="1600" dirty="0">
                          <a:latin typeface="Times New Roman"/>
                          <a:ea typeface="Courier New"/>
                          <a:cs typeface="Cambria"/>
                        </a:rPr>
                        <a:t>on the term of</a:t>
                      </a:r>
                      <a:r>
                        <a:rPr lang="en-US" sz="1600" spc="-5" dirty="0">
                          <a:latin typeface="Times New Roman"/>
                          <a:ea typeface="Courier New"/>
                          <a:cs typeface="Cambria"/>
                        </a:rPr>
                        <a:t> </a:t>
                      </a:r>
                      <a:r>
                        <a:rPr lang="en-US" sz="1600" dirty="0">
                          <a:latin typeface="Times New Roman"/>
                          <a:ea typeface="Courier New"/>
                          <a:cs typeface="Cambria"/>
                        </a:rPr>
                        <a:t>subscription</a:t>
                      </a:r>
                      <a:r>
                        <a:rPr lang="en-US" sz="1600" spc="-5" dirty="0">
                          <a:latin typeface="Times New Roman"/>
                          <a:ea typeface="Courier New"/>
                          <a:cs typeface="Cambria"/>
                        </a:rPr>
                        <a:t> </a:t>
                      </a:r>
                      <a:r>
                        <a:rPr lang="en-US" sz="1600" dirty="0">
                          <a:latin typeface="Times New Roman"/>
                          <a:ea typeface="Courier New"/>
                          <a:cs typeface="Cambria"/>
                        </a:rPr>
                        <a:t>5</a:t>
                      </a:r>
                      <a:r>
                        <a:rPr lang="en-US" sz="1600" spc="5" dirty="0">
                          <a:latin typeface="Times New Roman"/>
                          <a:ea typeface="Courier New"/>
                          <a:cs typeface="Cambria"/>
                        </a:rPr>
                        <a:t> </a:t>
                      </a:r>
                      <a:r>
                        <a:rPr lang="en-US" sz="1600" dirty="0">
                          <a:latin typeface="Times New Roman"/>
                          <a:ea typeface="Courier New"/>
                          <a:cs typeface="Cambria"/>
                        </a:rPr>
                        <a:t>– 8%</a:t>
                      </a:r>
                      <a:r>
                        <a:rPr lang="en-US" sz="1600" spc="-5" dirty="0">
                          <a:latin typeface="Times New Roman"/>
                          <a:ea typeface="Courier New"/>
                          <a:cs typeface="Cambria"/>
                        </a:rPr>
                        <a:t> </a:t>
                      </a:r>
                      <a:r>
                        <a:rPr lang="en-US" sz="1600" dirty="0">
                          <a:latin typeface="Times New Roman"/>
                          <a:ea typeface="Courier New"/>
                          <a:cs typeface="Cambria"/>
                        </a:rPr>
                        <a:t>discount shall be</a:t>
                      </a:r>
                      <a:endParaRPr lang="en-US" sz="1600" dirty="0">
                        <a:latin typeface="Cambria"/>
                        <a:ea typeface="Courier New"/>
                        <a:cs typeface="Cambria"/>
                      </a:endParaRPr>
                    </a:p>
                    <a:p>
                      <a:pPr marL="528320">
                        <a:lnSpc>
                          <a:spcPts val="1205"/>
                        </a:lnSpc>
                        <a:spcAft>
                          <a:spcPts val="0"/>
                        </a:spcAft>
                      </a:pPr>
                      <a:r>
                        <a:rPr lang="en-US" sz="1600" dirty="0">
                          <a:latin typeface="Times New Roman"/>
                          <a:ea typeface="Cambria"/>
                          <a:cs typeface="Cambria"/>
                        </a:rPr>
                        <a:t>made</a:t>
                      </a:r>
                      <a:r>
                        <a:rPr lang="en-US" sz="1600" spc="-20" dirty="0">
                          <a:latin typeface="Times New Roman"/>
                          <a:ea typeface="Cambria"/>
                          <a:cs typeface="Cambria"/>
                        </a:rPr>
                        <a:t> </a:t>
                      </a:r>
                      <a:r>
                        <a:rPr lang="en-US" sz="1600" dirty="0">
                          <a:latin typeface="Times New Roman"/>
                          <a:ea typeface="Cambria"/>
                          <a:cs typeface="Cambria"/>
                        </a:rPr>
                        <a:t>available.</a:t>
                      </a:r>
                      <a:endParaRPr lang="en-US" sz="1600" dirty="0">
                        <a:latin typeface="Cambria"/>
                        <a:ea typeface="Cambria"/>
                        <a:cs typeface="Cambria"/>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0573">
                <a:tc>
                  <a:txBody>
                    <a:bodyPr/>
                    <a:lstStyle/>
                    <a:p>
                      <a:pPr marL="71120">
                        <a:spcBef>
                          <a:spcPts val="75"/>
                        </a:spcBef>
                        <a:spcAft>
                          <a:spcPts val="0"/>
                        </a:spcAft>
                      </a:pPr>
                      <a:r>
                        <a:rPr lang="en-US" sz="1600">
                          <a:latin typeface="Times New Roman"/>
                          <a:ea typeface="Cambria"/>
                          <a:cs typeface="Cambria"/>
                        </a:rPr>
                        <a:t>6.</a:t>
                      </a:r>
                      <a:endParaRPr lang="en-US" sz="1600">
                        <a:latin typeface="Cambria"/>
                        <a:ea typeface="Cambria"/>
                        <a:cs typeface="Cambria"/>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120">
                        <a:spcBef>
                          <a:spcPts val="75"/>
                        </a:spcBef>
                        <a:spcAft>
                          <a:spcPts val="0"/>
                        </a:spcAft>
                      </a:pPr>
                      <a:r>
                        <a:rPr lang="en-US" sz="1600">
                          <a:solidFill>
                            <a:srgbClr val="202020"/>
                          </a:solidFill>
                          <a:latin typeface="Times New Roman"/>
                          <a:ea typeface="Cambria"/>
                          <a:cs typeface="Cambria"/>
                        </a:rPr>
                        <a:t>Scalability</a:t>
                      </a:r>
                      <a:r>
                        <a:rPr lang="en-US" sz="1600" spc="-10">
                          <a:solidFill>
                            <a:srgbClr val="202020"/>
                          </a:solidFill>
                          <a:latin typeface="Times New Roman"/>
                          <a:ea typeface="Cambria"/>
                          <a:cs typeface="Cambria"/>
                        </a:rPr>
                        <a:t> </a:t>
                      </a:r>
                      <a:r>
                        <a:rPr lang="en-US" sz="1600">
                          <a:solidFill>
                            <a:srgbClr val="202020"/>
                          </a:solidFill>
                          <a:latin typeface="Times New Roman"/>
                          <a:ea typeface="Cambria"/>
                          <a:cs typeface="Cambria"/>
                        </a:rPr>
                        <a:t>of</a:t>
                      </a:r>
                      <a:r>
                        <a:rPr lang="en-US" sz="1600" spc="-5">
                          <a:solidFill>
                            <a:srgbClr val="202020"/>
                          </a:solidFill>
                          <a:latin typeface="Times New Roman"/>
                          <a:ea typeface="Cambria"/>
                          <a:cs typeface="Cambria"/>
                        </a:rPr>
                        <a:t> </a:t>
                      </a:r>
                      <a:r>
                        <a:rPr lang="en-US" sz="1600">
                          <a:solidFill>
                            <a:srgbClr val="202020"/>
                          </a:solidFill>
                          <a:latin typeface="Times New Roman"/>
                          <a:ea typeface="Cambria"/>
                          <a:cs typeface="Cambria"/>
                        </a:rPr>
                        <a:t>the</a:t>
                      </a:r>
                      <a:r>
                        <a:rPr lang="en-US" sz="1600" spc="-5">
                          <a:solidFill>
                            <a:srgbClr val="202020"/>
                          </a:solidFill>
                          <a:latin typeface="Times New Roman"/>
                          <a:ea typeface="Cambria"/>
                          <a:cs typeface="Cambria"/>
                        </a:rPr>
                        <a:t> </a:t>
                      </a:r>
                      <a:r>
                        <a:rPr lang="en-US" sz="1600">
                          <a:solidFill>
                            <a:srgbClr val="202020"/>
                          </a:solidFill>
                          <a:latin typeface="Times New Roman"/>
                          <a:ea typeface="Cambria"/>
                          <a:cs typeface="Cambria"/>
                        </a:rPr>
                        <a:t>Solution</a:t>
                      </a:r>
                      <a:endParaRPr lang="en-US" sz="1600">
                        <a:latin typeface="Cambria"/>
                        <a:ea typeface="Cambria"/>
                        <a:cs typeface="Cambria"/>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28320" indent="-228600">
                        <a:lnSpc>
                          <a:spcPts val="1480"/>
                        </a:lnSpc>
                        <a:spcBef>
                          <a:spcPts val="75"/>
                        </a:spcBef>
                        <a:spcAft>
                          <a:spcPts val="0"/>
                        </a:spcAft>
                      </a:pPr>
                      <a:r>
                        <a:rPr lang="en-US" sz="1600" dirty="0">
                          <a:latin typeface="Courier New"/>
                          <a:ea typeface="Cambria"/>
                          <a:cs typeface="Cambria"/>
                        </a:rPr>
                        <a:t>o</a:t>
                      </a:r>
                      <a:r>
                        <a:rPr lang="en-US" sz="1600" spc="-35" dirty="0">
                          <a:latin typeface="Courier New"/>
                          <a:ea typeface="Cambria"/>
                          <a:cs typeface="Cambria"/>
                        </a:rPr>
                        <a:t> </a:t>
                      </a:r>
                      <a:r>
                        <a:rPr lang="en-US" sz="1600" dirty="0">
                          <a:latin typeface="Courier New"/>
                          <a:ea typeface="Cambria"/>
                          <a:cs typeface="Cambria"/>
                        </a:rPr>
                        <a:t>I</a:t>
                      </a:r>
                      <a:r>
                        <a:rPr lang="en-US" sz="1600" dirty="0">
                          <a:latin typeface="Times New Roman"/>
                          <a:ea typeface="Cambria"/>
                          <a:cs typeface="Cambria"/>
                        </a:rPr>
                        <a:t>n</a:t>
                      </a:r>
                      <a:r>
                        <a:rPr lang="en-US" sz="1600" spc="-15" dirty="0">
                          <a:latin typeface="Times New Roman"/>
                          <a:ea typeface="Cambria"/>
                          <a:cs typeface="Cambria"/>
                        </a:rPr>
                        <a:t> </a:t>
                      </a:r>
                      <a:r>
                        <a:rPr lang="en-US" sz="1600" dirty="0">
                          <a:latin typeface="Times New Roman"/>
                          <a:ea typeface="Cambria"/>
                          <a:cs typeface="Cambria"/>
                        </a:rPr>
                        <a:t>future</a:t>
                      </a:r>
                      <a:r>
                        <a:rPr lang="en-US" sz="1600" spc="-25" dirty="0">
                          <a:latin typeface="Times New Roman"/>
                          <a:ea typeface="Cambria"/>
                          <a:cs typeface="Cambria"/>
                        </a:rPr>
                        <a:t> </a:t>
                      </a:r>
                      <a:r>
                        <a:rPr lang="en-US" sz="1600" dirty="0">
                          <a:latin typeface="Times New Roman"/>
                          <a:ea typeface="Cambria"/>
                          <a:cs typeface="Cambria"/>
                        </a:rPr>
                        <a:t>more</a:t>
                      </a:r>
                      <a:r>
                        <a:rPr lang="en-US" sz="1600" spc="-10" dirty="0">
                          <a:latin typeface="Times New Roman"/>
                          <a:ea typeface="Cambria"/>
                          <a:cs typeface="Cambria"/>
                        </a:rPr>
                        <a:t> </a:t>
                      </a:r>
                      <a:r>
                        <a:rPr lang="en-US" sz="1600" dirty="0">
                          <a:latin typeface="Times New Roman"/>
                          <a:ea typeface="Cambria"/>
                          <a:cs typeface="Cambria"/>
                        </a:rPr>
                        <a:t>variety</a:t>
                      </a:r>
                      <a:r>
                        <a:rPr lang="en-US" sz="1600" spc="-5" dirty="0">
                          <a:latin typeface="Times New Roman"/>
                          <a:ea typeface="Cambria"/>
                          <a:cs typeface="Cambria"/>
                        </a:rPr>
                        <a:t> </a:t>
                      </a:r>
                      <a:r>
                        <a:rPr lang="en-US" sz="1600" dirty="0">
                          <a:latin typeface="Times New Roman"/>
                          <a:ea typeface="Cambria"/>
                          <a:cs typeface="Cambria"/>
                        </a:rPr>
                        <a:t>of</a:t>
                      </a:r>
                      <a:r>
                        <a:rPr lang="en-US" sz="1600" spc="-20" dirty="0">
                          <a:latin typeface="Times New Roman"/>
                          <a:ea typeface="Cambria"/>
                          <a:cs typeface="Cambria"/>
                        </a:rPr>
                        <a:t> </a:t>
                      </a:r>
                      <a:r>
                        <a:rPr lang="en-US" sz="1600" dirty="0">
                          <a:latin typeface="Times New Roman"/>
                          <a:ea typeface="Cambria"/>
                          <a:cs typeface="Cambria"/>
                        </a:rPr>
                        <a:t>gas</a:t>
                      </a:r>
                      <a:r>
                        <a:rPr lang="en-US" sz="1600" spc="-20" dirty="0">
                          <a:latin typeface="Times New Roman"/>
                          <a:ea typeface="Cambria"/>
                          <a:cs typeface="Cambria"/>
                        </a:rPr>
                        <a:t> </a:t>
                      </a:r>
                      <a:r>
                        <a:rPr lang="en-US" sz="1600" dirty="0">
                          <a:latin typeface="Times New Roman"/>
                          <a:ea typeface="Cambria"/>
                          <a:cs typeface="Cambria"/>
                        </a:rPr>
                        <a:t>can</a:t>
                      </a:r>
                      <a:r>
                        <a:rPr lang="en-US" sz="1600" spc="-15" dirty="0">
                          <a:latin typeface="Times New Roman"/>
                          <a:ea typeface="Cambria"/>
                          <a:cs typeface="Cambria"/>
                        </a:rPr>
                        <a:t> </a:t>
                      </a:r>
                      <a:r>
                        <a:rPr lang="en-US" sz="1600" dirty="0">
                          <a:latin typeface="Times New Roman"/>
                          <a:ea typeface="Cambria"/>
                          <a:cs typeface="Cambria"/>
                        </a:rPr>
                        <a:t>also</a:t>
                      </a:r>
                      <a:r>
                        <a:rPr lang="en-US" sz="1600" spc="-15" dirty="0">
                          <a:latin typeface="Times New Roman"/>
                          <a:ea typeface="Cambria"/>
                          <a:cs typeface="Cambria"/>
                        </a:rPr>
                        <a:t> </a:t>
                      </a:r>
                      <a:r>
                        <a:rPr lang="en-US" sz="1600" dirty="0">
                          <a:latin typeface="Times New Roman"/>
                          <a:ea typeface="Cambria"/>
                          <a:cs typeface="Cambria"/>
                        </a:rPr>
                        <a:t>be</a:t>
                      </a:r>
                      <a:r>
                        <a:rPr lang="en-US" sz="1600" spc="-20" dirty="0">
                          <a:latin typeface="Times New Roman"/>
                          <a:ea typeface="Cambria"/>
                          <a:cs typeface="Cambria"/>
                        </a:rPr>
                        <a:t> </a:t>
                      </a:r>
                      <a:r>
                        <a:rPr lang="en-US" sz="1600" dirty="0">
                          <a:latin typeface="Times New Roman"/>
                          <a:ea typeface="Cambria"/>
                          <a:cs typeface="Cambria"/>
                        </a:rPr>
                        <a:t>monitored,</a:t>
                      </a:r>
                      <a:r>
                        <a:rPr lang="en-US" sz="1600" spc="-20" dirty="0">
                          <a:latin typeface="Times New Roman"/>
                          <a:ea typeface="Cambria"/>
                          <a:cs typeface="Cambria"/>
                        </a:rPr>
                        <a:t> </a:t>
                      </a:r>
                      <a:r>
                        <a:rPr lang="en-US" sz="1600" dirty="0">
                          <a:latin typeface="Times New Roman"/>
                          <a:ea typeface="Cambria"/>
                          <a:cs typeface="Cambria"/>
                        </a:rPr>
                        <a:t>by</a:t>
                      </a:r>
                      <a:endParaRPr lang="en-US" sz="1600" dirty="0">
                        <a:latin typeface="Cambria"/>
                        <a:ea typeface="Cambria"/>
                        <a:cs typeface="Cambria"/>
                      </a:endParaRPr>
                    </a:p>
                    <a:p>
                      <a:pPr marL="528320" marR="324485">
                        <a:lnSpc>
                          <a:spcPts val="1380"/>
                        </a:lnSpc>
                        <a:spcAft>
                          <a:spcPts val="0"/>
                        </a:spcAft>
                      </a:pPr>
                      <a:r>
                        <a:rPr lang="en-US" sz="1600" dirty="0">
                          <a:latin typeface="Times New Roman"/>
                          <a:ea typeface="Cambria"/>
                          <a:cs typeface="Cambria"/>
                        </a:rPr>
                        <a:t>adding</a:t>
                      </a:r>
                      <a:r>
                        <a:rPr lang="en-US" sz="1600" spc="160" dirty="0">
                          <a:latin typeface="Times New Roman"/>
                          <a:ea typeface="Cambria"/>
                          <a:cs typeface="Cambria"/>
                        </a:rPr>
                        <a:t> </a:t>
                      </a:r>
                      <a:r>
                        <a:rPr lang="en-US" sz="1600" dirty="0">
                          <a:latin typeface="Times New Roman"/>
                          <a:ea typeface="Cambria"/>
                          <a:cs typeface="Cambria"/>
                        </a:rPr>
                        <a:t>the</a:t>
                      </a:r>
                      <a:r>
                        <a:rPr lang="en-US" sz="1600" spc="155" dirty="0">
                          <a:latin typeface="Times New Roman"/>
                          <a:ea typeface="Cambria"/>
                          <a:cs typeface="Cambria"/>
                        </a:rPr>
                        <a:t> </a:t>
                      </a:r>
                      <a:r>
                        <a:rPr lang="en-US" sz="1600" dirty="0">
                          <a:latin typeface="Times New Roman"/>
                          <a:ea typeface="Cambria"/>
                          <a:cs typeface="Cambria"/>
                        </a:rPr>
                        <a:t>necessary</a:t>
                      </a:r>
                      <a:r>
                        <a:rPr lang="en-US" sz="1600" spc="160" dirty="0">
                          <a:latin typeface="Times New Roman"/>
                          <a:ea typeface="Cambria"/>
                          <a:cs typeface="Cambria"/>
                        </a:rPr>
                        <a:t> </a:t>
                      </a:r>
                      <a:r>
                        <a:rPr lang="en-US" sz="1600" dirty="0">
                          <a:latin typeface="Times New Roman"/>
                          <a:ea typeface="Cambria"/>
                          <a:cs typeface="Cambria"/>
                        </a:rPr>
                        <a:t>sensor</a:t>
                      </a:r>
                      <a:r>
                        <a:rPr lang="en-US" sz="1600" spc="155" dirty="0">
                          <a:latin typeface="Times New Roman"/>
                          <a:ea typeface="Cambria"/>
                          <a:cs typeface="Cambria"/>
                        </a:rPr>
                        <a:t> </a:t>
                      </a:r>
                      <a:r>
                        <a:rPr lang="en-US" sz="1600" dirty="0">
                          <a:latin typeface="Times New Roman"/>
                          <a:ea typeface="Cambria"/>
                          <a:cs typeface="Cambria"/>
                        </a:rPr>
                        <a:t>and</a:t>
                      </a:r>
                      <a:r>
                        <a:rPr lang="en-US" sz="1600" spc="165" dirty="0">
                          <a:latin typeface="Times New Roman"/>
                          <a:ea typeface="Cambria"/>
                          <a:cs typeface="Cambria"/>
                        </a:rPr>
                        <a:t> </a:t>
                      </a:r>
                      <a:r>
                        <a:rPr lang="en-US" sz="1600" dirty="0">
                          <a:latin typeface="Times New Roman"/>
                          <a:ea typeface="Cambria"/>
                          <a:cs typeface="Cambria"/>
                        </a:rPr>
                        <a:t>monitoring</a:t>
                      </a:r>
                      <a:r>
                        <a:rPr lang="en-US" sz="1600" spc="160" dirty="0">
                          <a:latin typeface="Times New Roman"/>
                          <a:ea typeface="Cambria"/>
                          <a:cs typeface="Cambria"/>
                        </a:rPr>
                        <a:t> </a:t>
                      </a:r>
                      <a:r>
                        <a:rPr lang="en-US" sz="1600" dirty="0">
                          <a:latin typeface="Times New Roman"/>
                          <a:ea typeface="Cambria"/>
                          <a:cs typeface="Cambria"/>
                        </a:rPr>
                        <a:t>the</a:t>
                      </a:r>
                      <a:r>
                        <a:rPr lang="en-US" sz="1600" spc="155" dirty="0">
                          <a:latin typeface="Times New Roman"/>
                          <a:ea typeface="Cambria"/>
                          <a:cs typeface="Cambria"/>
                        </a:rPr>
                        <a:t> </a:t>
                      </a:r>
                      <a:r>
                        <a:rPr lang="en-US" sz="1600" dirty="0">
                          <a:latin typeface="Times New Roman"/>
                          <a:ea typeface="Cambria"/>
                          <a:cs typeface="Cambria"/>
                        </a:rPr>
                        <a:t>data</a:t>
                      </a:r>
                      <a:r>
                        <a:rPr lang="en-US" sz="1600" spc="-285" dirty="0">
                          <a:latin typeface="Times New Roman"/>
                          <a:ea typeface="Cambria"/>
                          <a:cs typeface="Cambria"/>
                        </a:rPr>
                        <a:t> </a:t>
                      </a:r>
                      <a:r>
                        <a:rPr lang="en-US" sz="1600" dirty="0">
                          <a:latin typeface="Times New Roman"/>
                          <a:ea typeface="Cambria"/>
                          <a:cs typeface="Cambria"/>
                        </a:rPr>
                        <a:t>obtained</a:t>
                      </a:r>
                      <a:r>
                        <a:rPr lang="en-US" sz="1600" spc="-5" dirty="0">
                          <a:latin typeface="Times New Roman"/>
                          <a:ea typeface="Cambria"/>
                          <a:cs typeface="Cambria"/>
                        </a:rPr>
                        <a:t> </a:t>
                      </a:r>
                      <a:r>
                        <a:rPr lang="en-US" sz="1600" dirty="0">
                          <a:latin typeface="Times New Roman"/>
                          <a:ea typeface="Cambria"/>
                          <a:cs typeface="Cambria"/>
                        </a:rPr>
                        <a:t>from it.</a:t>
                      </a:r>
                      <a:endParaRPr lang="en-US" sz="1600" dirty="0">
                        <a:latin typeface="Cambria"/>
                        <a:ea typeface="Cambria"/>
                        <a:cs typeface="Cambria"/>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638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7.jpeg"/>
          <p:cNvPicPr/>
          <p:nvPr/>
        </p:nvPicPr>
        <p:blipFill>
          <a:blip r:embed="rId2" cstate="print"/>
          <a:stretch>
            <a:fillRect/>
          </a:stretch>
        </p:blipFill>
        <p:spPr>
          <a:xfrm>
            <a:off x="1214414" y="857232"/>
            <a:ext cx="6982020" cy="5138531"/>
          </a:xfrm>
          <a:prstGeom prst="rect">
            <a:avLst/>
          </a:prstGeom>
        </p:spPr>
      </p:pic>
      <p:sp>
        <p:nvSpPr>
          <p:cNvPr id="3" name="Rectangle 2"/>
          <p:cNvSpPr/>
          <p:nvPr/>
        </p:nvSpPr>
        <p:spPr>
          <a:xfrm>
            <a:off x="285719" y="357166"/>
            <a:ext cx="4286281" cy="400110"/>
          </a:xfrm>
          <a:prstGeom prst="rect">
            <a:avLst/>
          </a:prstGeom>
        </p:spPr>
        <p:txBody>
          <a:bodyPr wrap="square">
            <a:spAutoFit/>
          </a:bodyPr>
          <a:lstStyle/>
          <a:p>
            <a:r>
              <a:rPr lang="en-US" sz="2000" b="1" dirty="0">
                <a:solidFill>
                  <a:srgbClr val="FF0000"/>
                </a:solidFill>
                <a:effectLst>
                  <a:outerShdw blurRad="38100" dist="38100" dir="2700000" algn="tl">
                    <a:srgbClr val="000000">
                      <a:alpha val="43137"/>
                    </a:srgbClr>
                  </a:outerShdw>
                </a:effectLst>
              </a:rPr>
              <a:t>Technical Architecture:</a:t>
            </a:r>
            <a:endParaRPr lang="en-US" sz="2000" dirty="0">
              <a:solidFill>
                <a:srgbClr val="FF0000"/>
              </a:solidFill>
              <a:effectLst>
                <a:outerShdw blurRad="38100" dist="38100" dir="2700000" algn="tl">
                  <a:srgbClr val="000000">
                    <a:alpha val="43137"/>
                  </a:srgbClr>
                </a:outerShdw>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2910" y="428604"/>
            <a:ext cx="1544012" cy="461665"/>
          </a:xfrm>
          <a:prstGeom prst="rect">
            <a:avLst/>
          </a:prstGeom>
        </p:spPr>
        <p:txBody>
          <a:bodyPr wrap="none">
            <a:spAutoFit/>
          </a:bodyPr>
          <a:lstStyle/>
          <a:p>
            <a:r>
              <a:rPr lang="en-US" sz="2400" b="1" dirty="0" smtClean="0">
                <a:solidFill>
                  <a:srgbClr val="FF0000"/>
                </a:solidFill>
                <a:effectLst>
                  <a:outerShdw blurRad="38100" dist="38100" dir="2700000" algn="tl">
                    <a:srgbClr val="000000">
                      <a:alpha val="43137"/>
                    </a:srgbClr>
                  </a:outerShdw>
                </a:effectLst>
              </a:rPr>
              <a:t>RESULTS</a:t>
            </a:r>
            <a:r>
              <a:rPr lang="en-US" sz="2400" dirty="0" smtClean="0"/>
              <a:t>:</a:t>
            </a:r>
            <a:endParaRPr lang="en-US" sz="2400" dirty="0"/>
          </a:p>
        </p:txBody>
      </p:sp>
      <p:sp>
        <p:nvSpPr>
          <p:cNvPr id="3" name="Rectangle 2"/>
          <p:cNvSpPr/>
          <p:nvPr/>
        </p:nvSpPr>
        <p:spPr>
          <a:xfrm>
            <a:off x="642910" y="1071546"/>
            <a:ext cx="7929618" cy="3477875"/>
          </a:xfrm>
          <a:prstGeom prst="rect">
            <a:avLst/>
          </a:prstGeom>
        </p:spPr>
        <p:txBody>
          <a:bodyPr wrap="square">
            <a:spAutoFit/>
          </a:bodyPr>
          <a:lstStyle/>
          <a:p>
            <a:pPr algn="just"/>
            <a:r>
              <a:rPr lang="en-US" sz="2000" dirty="0"/>
              <a:t>In this project we use IOT technology for enhancing the existing safety standards. While making this prototype has been to bring a revolution in the field of safety against the leakage of harmful and toxic gases in environment and hence nullify any major or minor hazard being caused due to them. We have used the IOT technology to make a Gas Leakage Detector for society which having alerting techniques involving sending text message to the concerned authority and an ability performing data analytics on sensor. This system will be able to detect the gas in environment using the gas sensors. This will prevent form the major harmful </a:t>
            </a:r>
            <a:r>
              <a:rPr lang="en-US" sz="2000" dirty="0" err="1"/>
              <a:t>proble</a:t>
            </a:r>
            <a:r>
              <a:rPr lang="en-US" sz="2000"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4282" y="0"/>
            <a:ext cx="6013185" cy="523220"/>
          </a:xfrm>
          <a:prstGeom prst="rect">
            <a:avLst/>
          </a:prstGeom>
        </p:spPr>
        <p:txBody>
          <a:bodyPr wrap="none">
            <a:spAutoFit/>
          </a:bodyPr>
          <a:lstStyle/>
          <a:p>
            <a:r>
              <a:rPr lang="en-US" sz="2800" dirty="0" smtClean="0">
                <a:solidFill>
                  <a:srgbClr val="FF0000"/>
                </a:solidFill>
                <a:effectLst>
                  <a:outerShdw blurRad="38100" dist="38100" dir="2700000" algn="tl">
                    <a:srgbClr val="000000">
                      <a:alpha val="43137"/>
                    </a:srgbClr>
                  </a:outerShdw>
                </a:effectLst>
              </a:rPr>
              <a:t>WORKING DEMO OF THE PROJECT</a:t>
            </a:r>
            <a:endParaRPr lang="en-US" sz="2800" dirty="0">
              <a:solidFill>
                <a:srgbClr val="FF0000"/>
              </a:solidFill>
              <a:effectLst>
                <a:outerShdw blurRad="38100" dist="38100" dir="2700000" algn="tl">
                  <a:srgbClr val="000000">
                    <a:alpha val="43137"/>
                  </a:srgbClr>
                </a:outerShdw>
              </a:effectLst>
            </a:endParaRPr>
          </a:p>
        </p:txBody>
      </p:sp>
      <p:sp>
        <p:nvSpPr>
          <p:cNvPr id="6" name="Rectangle 5"/>
          <p:cNvSpPr/>
          <p:nvPr/>
        </p:nvSpPr>
        <p:spPr>
          <a:xfrm>
            <a:off x="2286000" y="2967335"/>
            <a:ext cx="4572000" cy="369332"/>
          </a:xfrm>
          <a:prstGeom prst="rect">
            <a:avLst/>
          </a:prstGeom>
        </p:spPr>
        <p:txBody>
          <a:bodyPr>
            <a:spAutoFit/>
          </a:bodyPr>
          <a:lstStyle/>
          <a:p>
            <a:endParaRPr lang="en-US" dirty="0"/>
          </a:p>
        </p:txBody>
      </p:sp>
      <p:pic>
        <p:nvPicPr>
          <p:cNvPr id="5" name="Demo video.mp4">
            <a:hlinkClick r:id="" action="ppaction://media"/>
          </p:cNvPr>
          <p:cNvPicPr>
            <a:picLocks noRot="1" noChangeAspect="1"/>
          </p:cNvPicPr>
          <p:nvPr>
            <a:videoFile r:link="rId1"/>
          </p:nvPr>
        </p:nvPicPr>
        <p:blipFill>
          <a:blip r:embed="rId3"/>
          <a:stretch>
            <a:fillRect/>
          </a:stretch>
        </p:blipFill>
        <p:spPr>
          <a:xfrm>
            <a:off x="1285852" y="785794"/>
            <a:ext cx="6786610" cy="508995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1472" y="285728"/>
            <a:ext cx="2864887" cy="523220"/>
          </a:xfrm>
          <a:prstGeom prst="rect">
            <a:avLst/>
          </a:prstGeom>
        </p:spPr>
        <p:txBody>
          <a:bodyPr wrap="none">
            <a:spAutoFit/>
          </a:bodyPr>
          <a:lstStyle/>
          <a:p>
            <a:r>
              <a:rPr lang="en-US" sz="2800" b="1" dirty="0" smtClean="0">
                <a:solidFill>
                  <a:srgbClr val="FF0000"/>
                </a:solidFill>
                <a:effectLst>
                  <a:outerShdw blurRad="38100" dist="38100" dir="2700000" algn="tl">
                    <a:srgbClr val="000000">
                      <a:alpha val="43137"/>
                    </a:srgbClr>
                  </a:outerShdw>
                </a:effectLst>
              </a:rPr>
              <a:t>FUTURE SCOPE:</a:t>
            </a:r>
            <a:endParaRPr lang="en-US" sz="2800" b="1" dirty="0">
              <a:solidFill>
                <a:srgbClr val="FF0000"/>
              </a:solidFill>
              <a:effectLst>
                <a:outerShdw blurRad="38100" dist="38100" dir="2700000" algn="tl">
                  <a:srgbClr val="000000">
                    <a:alpha val="43137"/>
                  </a:srgbClr>
                </a:outerShdw>
              </a:effectLst>
            </a:endParaRPr>
          </a:p>
        </p:txBody>
      </p:sp>
      <p:sp>
        <p:nvSpPr>
          <p:cNvPr id="3" name="Rectangle 2"/>
          <p:cNvSpPr/>
          <p:nvPr/>
        </p:nvSpPr>
        <p:spPr>
          <a:xfrm>
            <a:off x="857224" y="928669"/>
            <a:ext cx="7715304" cy="4524315"/>
          </a:xfrm>
          <a:prstGeom prst="rect">
            <a:avLst/>
          </a:prstGeom>
        </p:spPr>
        <p:txBody>
          <a:bodyPr wrap="square">
            <a:spAutoFit/>
          </a:bodyPr>
          <a:lstStyle/>
          <a:p>
            <a:pPr algn="just"/>
            <a:r>
              <a:rPr lang="en-US" dirty="0"/>
              <a:t>We propose to build the system using an MQ6 gas detection sensor and interface it with an </a:t>
            </a:r>
            <a:r>
              <a:rPr lang="en-US" dirty="0" err="1"/>
              <a:t>Aurdino</a:t>
            </a:r>
            <a:r>
              <a:rPr lang="en-US" dirty="0"/>
              <a:t> Uno microcontroller along with an LCD Display.</a:t>
            </a:r>
            <a:endParaRPr lang="en-US" dirty="0" smtClean="0"/>
          </a:p>
          <a:p>
            <a:pPr algn="just"/>
            <a:r>
              <a:rPr lang="en-US" dirty="0" smtClean="0"/>
              <a:t> </a:t>
            </a:r>
          </a:p>
          <a:p>
            <a:pPr algn="just"/>
            <a:r>
              <a:rPr lang="en-US" dirty="0"/>
              <a:t>Our system uses the gas sensor to detect any gas leakages. The gas sensor sends out a signal to the microcontroller as soon as it encounters a gas leakage. The microcontroller processes this signal and a message is displayed on the LCD to alert the user.</a:t>
            </a:r>
            <a:endParaRPr lang="en-US" dirty="0" smtClean="0"/>
          </a:p>
          <a:p>
            <a:pPr algn="just"/>
            <a:r>
              <a:rPr lang="en-US" dirty="0" smtClean="0"/>
              <a:t> </a:t>
            </a:r>
          </a:p>
          <a:p>
            <a:pPr algn="just"/>
            <a:r>
              <a:rPr lang="en-US" dirty="0"/>
              <a:t>For the first stage project presentation the required research work has been completed and the validation of project has been proved. Hence it can be said that the aim of the project “LPG Gas Detection System Using GSM Module” can be achieved successfully. The further designing and fabrication of the working model will be completed by February 2016. After which the different experiments will be conducted for efficiency improvement.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C:\Users\91701\AppData\Local\Microsoft\Windows\INetCache\IE\9U0MJX1U\thanks-2854569_960_720[1].png"/>
          <p:cNvPicPr>
            <a:picLocks noChangeAspect="1" noChangeArrowheads="1"/>
          </p:cNvPicPr>
          <p:nvPr/>
        </p:nvPicPr>
        <p:blipFill>
          <a:blip r:embed="rId2"/>
          <a:srcRect/>
          <a:stretch>
            <a:fillRect/>
          </a:stretch>
        </p:blipFill>
        <p:spPr bwMode="auto">
          <a:xfrm>
            <a:off x="857224" y="857232"/>
            <a:ext cx="7429552" cy="4857760"/>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72</TotalTime>
  <Words>483</Words>
  <Application>Microsoft Office PowerPoint</Application>
  <PresentationFormat>On-screen Show (4:3)</PresentationFormat>
  <Paragraphs>69</Paragraphs>
  <Slides>9</Slides>
  <Notes>0</Notes>
  <HiddenSlides>0</HiddenSlides>
  <MMClips>1</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Concourse</vt:lpstr>
      <vt:lpstr>HELLO EVERYONE</vt:lpstr>
      <vt:lpstr>Slide 2</vt:lpstr>
      <vt:lpstr>Slide 3</vt:lpstr>
      <vt:lpstr>Slide 4</vt:lpstr>
      <vt:lpstr>Slide 5</vt:lpstr>
      <vt:lpstr>Slide 6</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 EVERYONE</dc:title>
  <dc:creator>Vishvaa S V</dc:creator>
  <cp:lastModifiedBy>Vishvaa S V</cp:lastModifiedBy>
  <cp:revision>9</cp:revision>
  <dcterms:created xsi:type="dcterms:W3CDTF">2022-11-19T10:28:46Z</dcterms:created>
  <dcterms:modified xsi:type="dcterms:W3CDTF">2022-11-19T13:58:51Z</dcterms:modified>
</cp:coreProperties>
</file>