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EB6E0-F811-4952-8CB9-D0410C768FC8}"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6487A1-F36C-4AE4-A85F-A90984D88CB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EB6E0-F811-4952-8CB9-D0410C768FC8}" type="datetimeFigureOut">
              <a:rPr lang="en-US" smtClean="0"/>
              <a:t>11/19/2022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487A1-F36C-4AE4-A85F-A90984D88CB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7696200" cy="1067600"/>
          </a:xfrm>
          <a:prstGeom prst="rect">
            <a:avLst/>
          </a:prstGeom>
        </p:spPr>
        <p:txBody>
          <a:bodyPr wrap="square">
            <a:spAutoFit/>
          </a:bodyPr>
          <a:lstStyle/>
          <a:p>
            <a:pPr algn="ctr">
              <a:lnSpc>
                <a:spcPct val="150000"/>
              </a:lnSpc>
            </a:pPr>
            <a:r>
              <a:rPr lang="en-US" sz="4800" b="1" dirty="0">
                <a:latin typeface="Times New Roman" pitchFamily="18" charset="0"/>
                <a:cs typeface="Times New Roman" pitchFamily="18" charset="0"/>
              </a:rPr>
              <a:t>Web Phishing Detection</a:t>
            </a:r>
          </a:p>
        </p:txBody>
      </p:sp>
      <p:sp>
        <p:nvSpPr>
          <p:cNvPr id="6" name="Rectangle 5"/>
          <p:cNvSpPr/>
          <p:nvPr/>
        </p:nvSpPr>
        <p:spPr>
          <a:xfrm>
            <a:off x="1752600" y="2362200"/>
            <a:ext cx="5031249" cy="523220"/>
          </a:xfrm>
          <a:prstGeom prst="rect">
            <a:avLst/>
          </a:prstGeom>
        </p:spPr>
        <p:txBody>
          <a:bodyPr wrap="none">
            <a:spAutoFit/>
          </a:bodyPr>
          <a:lstStyle/>
          <a:p>
            <a:r>
              <a:rPr lang="en-US" sz="2800" b="1" dirty="0">
                <a:latin typeface="Times New Roman" pitchFamily="18" charset="0"/>
                <a:cs typeface="Times New Roman" pitchFamily="18" charset="0"/>
              </a:rPr>
              <a:t>Team ID :</a:t>
            </a:r>
            <a:r>
              <a:rPr lang="en-US" sz="2800" dirty="0">
                <a:latin typeface="Times New Roman" pitchFamily="18" charset="0"/>
                <a:cs typeface="Times New Roman" pitchFamily="18" charset="0"/>
              </a:rPr>
              <a:t> PNT2022TMID50730</a:t>
            </a:r>
          </a:p>
        </p:txBody>
      </p:sp>
      <p:sp>
        <p:nvSpPr>
          <p:cNvPr id="7" name="Rectangle 6"/>
          <p:cNvSpPr/>
          <p:nvPr/>
        </p:nvSpPr>
        <p:spPr>
          <a:xfrm>
            <a:off x="228600" y="3657600"/>
            <a:ext cx="8382000" cy="2241960"/>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Team Leader :</a:t>
            </a:r>
            <a:r>
              <a:rPr lang="en-US" sz="2400" dirty="0">
                <a:latin typeface="Times New Roman" pitchFamily="18" charset="0"/>
                <a:cs typeface="Times New Roman" pitchFamily="18" charset="0"/>
              </a:rPr>
              <a:t> TAMIL SELVI </a:t>
            </a:r>
            <a:r>
              <a:rPr lang="en-US" sz="2400" dirty="0" smtClean="0">
                <a:latin typeface="Times New Roman" pitchFamily="18" charset="0"/>
                <a:cs typeface="Times New Roman" pitchFamily="18" charset="0"/>
              </a:rPr>
              <a:t>M                          (953119104045)    </a:t>
            </a: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Team member :</a:t>
            </a:r>
            <a:r>
              <a:rPr lang="en-US" sz="2400" dirty="0">
                <a:latin typeface="Times New Roman" pitchFamily="18" charset="0"/>
                <a:cs typeface="Times New Roman" pitchFamily="18" charset="0"/>
              </a:rPr>
              <a:t> ARUNMOZHI </a:t>
            </a:r>
            <a:r>
              <a:rPr lang="en-US" sz="2400" dirty="0" smtClean="0">
                <a:latin typeface="Times New Roman" pitchFamily="18" charset="0"/>
                <a:cs typeface="Times New Roman" pitchFamily="18" charset="0"/>
              </a:rPr>
              <a:t>N                         (953119104004)</a:t>
            </a: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Team member :</a:t>
            </a:r>
            <a:r>
              <a:rPr lang="en-US" sz="2400" dirty="0">
                <a:latin typeface="Times New Roman" pitchFamily="18" charset="0"/>
                <a:cs typeface="Times New Roman" pitchFamily="18" charset="0"/>
              </a:rPr>
              <a:t> JEYASRI </a:t>
            </a:r>
            <a:r>
              <a:rPr lang="en-US" sz="2400" dirty="0" smtClean="0">
                <a:latin typeface="Times New Roman" pitchFamily="18" charset="0"/>
                <a:cs typeface="Times New Roman" pitchFamily="18" charset="0"/>
              </a:rPr>
              <a:t>T                                  (953119104015)</a:t>
            </a:r>
            <a:endParaRPr lang="en-US"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Team member :</a:t>
            </a:r>
            <a:r>
              <a:rPr lang="en-US" sz="2400" dirty="0">
                <a:latin typeface="Times New Roman" pitchFamily="18" charset="0"/>
                <a:cs typeface="Times New Roman" pitchFamily="18" charset="0"/>
              </a:rPr>
              <a:t> MARISELVI </a:t>
            </a:r>
            <a:r>
              <a:rPr lang="en-US" sz="2400" dirty="0" smtClean="0">
                <a:latin typeface="Times New Roman" pitchFamily="18" charset="0"/>
                <a:cs typeface="Times New Roman" pitchFamily="18" charset="0"/>
              </a:rPr>
              <a:t>P                            (953119104027)</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229600" cy="742511"/>
          </a:xfrm>
          <a:prstGeom prst="rect">
            <a:avLst/>
          </a:prstGeom>
        </p:spPr>
        <p:txBody>
          <a:bodyPr wrap="square">
            <a:spAutoFit/>
          </a:bodyPr>
          <a:lstStyle/>
          <a:p>
            <a:pPr algn="ctr">
              <a:lnSpc>
                <a:spcPct val="150000"/>
              </a:lnSpc>
            </a:pPr>
            <a:r>
              <a:rPr lang="en-US" sz="3200" b="1" dirty="0">
                <a:latin typeface="Times New Roman" pitchFamily="18" charset="0"/>
                <a:cs typeface="Times New Roman" pitchFamily="18" charset="0"/>
              </a:rPr>
              <a:t>Prior Knowledge</a:t>
            </a:r>
          </a:p>
        </p:txBody>
      </p:sp>
      <p:sp>
        <p:nvSpPr>
          <p:cNvPr id="3" name="Rectangle 2"/>
          <p:cNvSpPr/>
          <p:nvPr/>
        </p:nvSpPr>
        <p:spPr>
          <a:xfrm>
            <a:off x="152400" y="990600"/>
            <a:ext cx="8305800" cy="579967"/>
          </a:xfrm>
          <a:prstGeom prst="rect">
            <a:avLst/>
          </a:prstGeom>
        </p:spPr>
        <p:txBody>
          <a:bodyPr wrap="square">
            <a:spAutoFit/>
          </a:bodyPr>
          <a:lstStyle/>
          <a:p>
            <a:pPr>
              <a:lnSpc>
                <a:spcPct val="150000"/>
              </a:lnSpc>
            </a:pPr>
            <a:r>
              <a:rPr lang="en-US" sz="2400" b="1" dirty="0">
                <a:latin typeface="Times New Roman" pitchFamily="18" charset="0"/>
                <a:cs typeface="Times New Roman" pitchFamily="18" charset="0"/>
              </a:rPr>
              <a:t>Start building Machine Learning Model</a:t>
            </a:r>
            <a:endParaRPr lang="en-US" sz="2400" dirty="0">
              <a:latin typeface="Times New Roman" pitchFamily="18" charset="0"/>
              <a:cs typeface="Times New Roman" pitchFamily="18" charset="0"/>
            </a:endParaRPr>
          </a:p>
        </p:txBody>
      </p:sp>
      <p:sp>
        <p:nvSpPr>
          <p:cNvPr id="4" name="Rectangle 3"/>
          <p:cNvSpPr/>
          <p:nvPr/>
        </p:nvSpPr>
        <p:spPr>
          <a:xfrm>
            <a:off x="228600" y="1905000"/>
            <a:ext cx="8458200" cy="4524315"/>
          </a:xfrm>
          <a:prstGeom prst="rect">
            <a:avLst/>
          </a:prstGeom>
        </p:spPr>
        <p:txBody>
          <a:bodyPr wrap="square">
            <a:spAutoFit/>
          </a:bodyPr>
          <a:lstStyle/>
          <a:p>
            <a:pPr algn="just"/>
            <a:r>
              <a:rPr lang="en-US" sz="2400" dirty="0">
                <a:latin typeface="Times New Roman" pitchFamily="18" charset="0"/>
                <a:cs typeface="Times New Roman" pitchFamily="18" charset="0"/>
              </a:rPr>
              <a:t>There are several Machine Learning algorithms to be used depending on the data you are going to process such as images, sound, text, and numerical values. The algorithms can be chosen according to the objective. As the dataset which we are using is a Classification dataset  we can use the following algorithms,</a:t>
            </a:r>
          </a:p>
          <a:p>
            <a:pPr algn="just">
              <a:buFont typeface="Wingdings" pitchFamily="2" charset="2"/>
              <a:buChar char="Ø"/>
            </a:pPr>
            <a:r>
              <a:rPr lang="en-US" sz="2400" dirty="0" smtClean="0">
                <a:latin typeface="Times New Roman" pitchFamily="18" charset="0"/>
                <a:cs typeface="Times New Roman" pitchFamily="18" charset="0"/>
              </a:rPr>
              <a:t>   Logistic </a:t>
            </a:r>
            <a:r>
              <a:rPr lang="en-US" sz="2400" dirty="0">
                <a:latin typeface="Times New Roman" pitchFamily="18" charset="0"/>
                <a:cs typeface="Times New Roman" pitchFamily="18" charset="0"/>
              </a:rPr>
              <a:t>Regression</a:t>
            </a:r>
          </a:p>
          <a:p>
            <a:pPr algn="just">
              <a:buFont typeface="Wingdings" pitchFamily="2" charset="2"/>
              <a:buChar char="Ø"/>
            </a:pPr>
            <a:r>
              <a:rPr lang="en-US" sz="2400" dirty="0" smtClean="0">
                <a:latin typeface="Times New Roman" pitchFamily="18" charset="0"/>
                <a:cs typeface="Times New Roman" pitchFamily="18" charset="0"/>
              </a:rPr>
              <a:t>   Random </a:t>
            </a:r>
            <a:r>
              <a:rPr lang="en-US" sz="2400" dirty="0">
                <a:latin typeface="Times New Roman" pitchFamily="18" charset="0"/>
                <a:cs typeface="Times New Roman" pitchFamily="18" charset="0"/>
              </a:rPr>
              <a:t>Forest Regression / Classification</a:t>
            </a:r>
          </a:p>
          <a:p>
            <a:pPr algn="just">
              <a:buFont typeface="Wingdings" pitchFamily="2" charset="2"/>
              <a:buChar char="Ø"/>
            </a:pPr>
            <a:r>
              <a:rPr lang="en-US" sz="2400" dirty="0" smtClean="0">
                <a:latin typeface="Times New Roman" pitchFamily="18" charset="0"/>
                <a:cs typeface="Times New Roman" pitchFamily="18" charset="0"/>
              </a:rPr>
              <a:t>   Decision </a:t>
            </a:r>
            <a:r>
              <a:rPr lang="en-US" sz="2400" dirty="0">
                <a:latin typeface="Times New Roman" pitchFamily="18" charset="0"/>
                <a:cs typeface="Times New Roman" pitchFamily="18" charset="0"/>
              </a:rPr>
              <a:t>Tree Regression / Classification</a:t>
            </a:r>
          </a:p>
          <a:p>
            <a:pPr algn="just">
              <a:buFont typeface="Wingdings" pitchFamily="2" charset="2"/>
              <a:buChar char="Ø"/>
            </a:pPr>
            <a:r>
              <a:rPr lang="en-US" sz="2400" dirty="0" smtClean="0">
                <a:latin typeface="Times New Roman" pitchFamily="18" charset="0"/>
                <a:cs typeface="Times New Roman" pitchFamily="18" charset="0"/>
              </a:rPr>
              <a:t>   K-Nearest </a:t>
            </a:r>
            <a:r>
              <a:rPr lang="en-US" sz="2400" dirty="0">
                <a:latin typeface="Times New Roman" pitchFamily="18" charset="0"/>
                <a:cs typeface="Times New Roman" pitchFamily="18" charset="0"/>
              </a:rPr>
              <a:t>Neighbors</a:t>
            </a:r>
          </a:p>
          <a:p>
            <a:pPr algn="just">
              <a:buFont typeface="Wingdings" pitchFamily="2" charset="2"/>
              <a:buChar char="Ø"/>
            </a:pPr>
            <a:r>
              <a:rPr lang="en-US" sz="2400" dirty="0" smtClean="0">
                <a:latin typeface="Times New Roman" pitchFamily="18" charset="0"/>
                <a:cs typeface="Times New Roman" pitchFamily="18" charset="0"/>
              </a:rPr>
              <a:t>   Support </a:t>
            </a:r>
            <a:r>
              <a:rPr lang="en-US" sz="2400" dirty="0">
                <a:latin typeface="Times New Roman" pitchFamily="18" charset="0"/>
                <a:cs typeface="Times New Roman" pitchFamily="18" charset="0"/>
              </a:rPr>
              <a:t>Vector Machine</a:t>
            </a:r>
          </a:p>
          <a:p>
            <a:pPr algn="just"/>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order to get appropriate predictions, the dataset can be trained with any of the above algorithms.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458200" cy="579967"/>
          </a:xfrm>
          <a:prstGeom prst="rect">
            <a:avLst/>
          </a:prstGeom>
        </p:spPr>
        <p:txBody>
          <a:bodyPr wrap="square">
            <a:spAutoFit/>
          </a:bodyPr>
          <a:lstStyle/>
          <a:p>
            <a:pPr algn="ctr">
              <a:lnSpc>
                <a:spcPct val="150000"/>
              </a:lnSpc>
            </a:pPr>
            <a:r>
              <a:rPr lang="en-US" sz="2400" b="1" dirty="0">
                <a:latin typeface="Times New Roman" pitchFamily="18" charset="0"/>
                <a:cs typeface="Times New Roman" pitchFamily="18" charset="0"/>
              </a:rPr>
              <a:t>Choose The Appropriate Model</a:t>
            </a:r>
          </a:p>
        </p:txBody>
      </p:sp>
      <p:sp>
        <p:nvSpPr>
          <p:cNvPr id="3" name="Rectangle 2"/>
          <p:cNvSpPr/>
          <p:nvPr/>
        </p:nvSpPr>
        <p:spPr>
          <a:xfrm>
            <a:off x="152400" y="1219200"/>
            <a:ext cx="8610600" cy="461665"/>
          </a:xfrm>
          <a:prstGeom prst="rect">
            <a:avLst/>
          </a:prstGeom>
        </p:spPr>
        <p:txBody>
          <a:bodyPr wrap="square">
            <a:spAutoFit/>
          </a:bodyPr>
          <a:lstStyle/>
          <a:p>
            <a:r>
              <a:rPr lang="en-US" sz="2400" dirty="0">
                <a:latin typeface="Times New Roman" pitchFamily="18" charset="0"/>
                <a:cs typeface="Times New Roman" pitchFamily="18" charset="0"/>
              </a:rPr>
              <a:t>Working with Logistic Regression </a:t>
            </a:r>
            <a:r>
              <a:rPr lang="en-US" sz="2400" dirty="0" smtClean="0">
                <a:latin typeface="Times New Roman" pitchFamily="18" charset="0"/>
                <a:cs typeface="Times New Roman" pitchFamily="18" charset="0"/>
              </a:rPr>
              <a:t>model :</a:t>
            </a:r>
            <a:endParaRPr lang="en-US" sz="2400" dirty="0">
              <a:latin typeface="Times New Roman" pitchFamily="18" charset="0"/>
              <a:cs typeface="Times New Roman" pitchFamily="18" charset="0"/>
            </a:endParaRPr>
          </a:p>
        </p:txBody>
      </p:sp>
      <p:sp>
        <p:nvSpPr>
          <p:cNvPr id="4" name="Rectangle 3"/>
          <p:cNvSpPr/>
          <p:nvPr/>
        </p:nvSpPr>
        <p:spPr>
          <a:xfrm>
            <a:off x="304800" y="1981200"/>
            <a:ext cx="8305800" cy="1754326"/>
          </a:xfrm>
          <a:prstGeom prst="rect">
            <a:avLst/>
          </a:prstGeom>
        </p:spPr>
        <p:txBody>
          <a:bodyPr wrap="square">
            <a:spAutoFit/>
          </a:bodyPr>
          <a:lstStyle/>
          <a:p>
            <a:pPr>
              <a:lnSpc>
                <a:spcPct val="150000"/>
              </a:lnSpc>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 1 :</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Here, We will be initially considering Logistic Regression model and fit the data.</a:t>
            </a:r>
          </a:p>
        </p:txBody>
      </p:sp>
      <p:sp>
        <p:nvSpPr>
          <p:cNvPr id="5" name="Rectangle 4"/>
          <p:cNvSpPr/>
          <p:nvPr/>
        </p:nvSpPr>
        <p:spPr>
          <a:xfrm>
            <a:off x="1676400" y="3886200"/>
            <a:ext cx="7086600" cy="2308324"/>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from sklearn.linear_model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import Logistic Regression </a:t>
            </a:r>
          </a:p>
          <a:p>
            <a:pPr>
              <a:lnSpc>
                <a:spcPct val="150000"/>
              </a:lnSpc>
            </a:pPr>
            <a:r>
              <a:rPr lang="en-US" sz="2400" dirty="0" smtClean="0">
                <a:latin typeface="Times New Roman" pitchFamily="18" charset="0"/>
                <a:cs typeface="Times New Roman" pitchFamily="18" charset="0"/>
              </a:rPr>
              <a:t>1r=Logistic Regression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lr.fit( x_train , y_train</a:t>
            </a:r>
            <a:r>
              <a:rPr lang="en-US" sz="2400" dirty="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8534400" cy="1200329"/>
          </a:xfrm>
          <a:prstGeom prst="rect">
            <a:avLst/>
          </a:prstGeom>
        </p:spPr>
        <p:txBody>
          <a:bodyPr wrap="square">
            <a:spAutoFit/>
          </a:bodyPr>
          <a:lstStyle/>
          <a:p>
            <a:pPr>
              <a:lnSpc>
                <a:spcPct val="150000"/>
              </a:lnSpc>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 2 :</a:t>
            </a: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Check the metrics of the model</a:t>
            </a:r>
          </a:p>
        </p:txBody>
      </p:sp>
      <p:sp>
        <p:nvSpPr>
          <p:cNvPr id="3" name="Rectangle 2"/>
          <p:cNvSpPr/>
          <p:nvPr/>
        </p:nvSpPr>
        <p:spPr>
          <a:xfrm>
            <a:off x="381000" y="1905000"/>
            <a:ext cx="8001000" cy="1754326"/>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The actual and predicted values are compared to know the accuracy of the model using the </a:t>
            </a:r>
            <a:r>
              <a:rPr lang="en-US" sz="2400" dirty="0" smtClean="0">
                <a:latin typeface="Times New Roman" pitchFamily="18" charset="0"/>
                <a:cs typeface="Times New Roman" pitchFamily="18" charset="0"/>
              </a:rPr>
              <a:t>accuracy_score</a:t>
            </a:r>
            <a:r>
              <a:rPr lang="en-US" sz="2400" dirty="0">
                <a:latin typeface="Times New Roman" pitchFamily="18" charset="0"/>
                <a:cs typeface="Times New Roman" pitchFamily="18" charset="0"/>
              </a:rPr>
              <a:t> function from </a:t>
            </a:r>
            <a:r>
              <a:rPr lang="en-US" sz="2400" dirty="0" smtClean="0">
                <a:latin typeface="Times New Roman" pitchFamily="18" charset="0"/>
                <a:cs typeface="Times New Roman" pitchFamily="18" charset="0"/>
              </a:rPr>
              <a:t>sklearn.metrics  </a:t>
            </a:r>
            <a:r>
              <a:rPr lang="en-US" sz="2400" dirty="0">
                <a:latin typeface="Times New Roman" pitchFamily="18" charset="0"/>
                <a:cs typeface="Times New Roman" pitchFamily="18" charset="0"/>
              </a:rPr>
              <a:t>package.</a:t>
            </a:r>
          </a:p>
        </p:txBody>
      </p:sp>
      <p:sp>
        <p:nvSpPr>
          <p:cNvPr id="4" name="Rectangle 3"/>
          <p:cNvSpPr/>
          <p:nvPr/>
        </p:nvSpPr>
        <p:spPr>
          <a:xfrm>
            <a:off x="1447800" y="3733800"/>
            <a:ext cx="6629400" cy="2862322"/>
          </a:xfrm>
          <a:prstGeom prst="rect">
            <a:avLst/>
          </a:prstGeom>
        </p:spPr>
        <p:txBody>
          <a:bodyPr wrap="square">
            <a:spAutoFit/>
          </a:bodyPr>
          <a:lstStyle/>
          <a:p>
            <a:pPr>
              <a:lnSpc>
                <a:spcPct val="150000"/>
              </a:lnSpc>
            </a:pPr>
            <a:r>
              <a:rPr lang="en-US" sz="2400" dirty="0" smtClean="0">
                <a:latin typeface="Times New Roman" pitchFamily="18" charset="0"/>
                <a:cs typeface="Times New Roman" pitchFamily="18" charset="0"/>
              </a:rPr>
              <a:t>y_pred1=1r.predict (x_test)from </a:t>
            </a:r>
            <a:r>
              <a:rPr lang="en-US" sz="2400" dirty="0">
                <a:latin typeface="Times New Roman" pitchFamily="18" charset="0"/>
                <a:cs typeface="Times New Roman" pitchFamily="18" charset="0"/>
              </a:rPr>
              <a:t>sklearn.metrics import accuracy_score </a:t>
            </a:r>
            <a:r>
              <a:rPr lang="en-US" sz="2400" dirty="0" smtClean="0">
                <a:latin typeface="Times New Roman" pitchFamily="18" charset="0"/>
                <a:cs typeface="Times New Roman" pitchFamily="18" charset="0"/>
              </a:rPr>
              <a:t>log_reg=accuracy_score(y_test,y_pred1)</a:t>
            </a:r>
          </a:p>
          <a:p>
            <a:pPr>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log_reg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0.9167797376752601</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82000" cy="646331"/>
          </a:xfrm>
          <a:prstGeom prst="rect">
            <a:avLst/>
          </a:prstGeom>
        </p:spPr>
        <p:txBody>
          <a:bodyPr wrap="square">
            <a:spAutoFit/>
          </a:bodyPr>
          <a:lstStyle/>
          <a:p>
            <a:pPr>
              <a:lnSpc>
                <a:spcPct val="150000"/>
              </a:lnSpc>
            </a:pPr>
            <a:r>
              <a:rPr lang="en-US" sz="2400" b="1" dirty="0">
                <a:latin typeface="Times New Roman" pitchFamily="18" charset="0"/>
                <a:cs typeface="Times New Roman" pitchFamily="18" charset="0"/>
              </a:rPr>
              <a:t>Step </a:t>
            </a:r>
            <a:r>
              <a:rPr lang="en-US" sz="2400" b="1" dirty="0" smtClean="0">
                <a:latin typeface="Times New Roman" pitchFamily="18" charset="0"/>
                <a:cs typeface="Times New Roman" pitchFamily="18" charset="0"/>
              </a:rPr>
              <a:t>– 3 :</a:t>
            </a:r>
            <a:endParaRPr lang="en-US" sz="2400" dirty="0">
              <a:latin typeface="Times New Roman" pitchFamily="18" charset="0"/>
              <a:cs typeface="Times New Roman" pitchFamily="18" charset="0"/>
            </a:endParaRPr>
          </a:p>
        </p:txBody>
      </p:sp>
      <p:sp>
        <p:nvSpPr>
          <p:cNvPr id="3" name="Rectangle 2"/>
          <p:cNvSpPr/>
          <p:nvPr/>
        </p:nvSpPr>
        <p:spPr>
          <a:xfrm>
            <a:off x="457200" y="1524000"/>
            <a:ext cx="8077200" cy="1754326"/>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Saving the </a:t>
            </a:r>
            <a:r>
              <a:rPr lang="en-US" sz="2400" dirty="0" smtClean="0">
                <a:latin typeface="Times New Roman" pitchFamily="18" charset="0"/>
                <a:cs typeface="Times New Roman" pitchFamily="18" charset="0"/>
              </a:rPr>
              <a:t>model . The </a:t>
            </a:r>
            <a:r>
              <a:rPr lang="en-US" sz="2400" dirty="0">
                <a:latin typeface="Times New Roman" pitchFamily="18" charset="0"/>
                <a:cs typeface="Times New Roman" pitchFamily="18" charset="0"/>
              </a:rPr>
              <a:t>finalized model is now to be saved. We </a:t>
            </a:r>
            <a:r>
              <a:rPr lang="en-US" sz="2400" dirty="0" smtClean="0">
                <a:latin typeface="Times New Roman" pitchFamily="18" charset="0"/>
                <a:cs typeface="Times New Roman" pitchFamily="18" charset="0"/>
              </a:rPr>
              <a:t>will be saving the model as a </a:t>
            </a:r>
            <a:r>
              <a:rPr lang="en-US" sz="2400" dirty="0">
                <a:latin typeface="Times New Roman" pitchFamily="18" charset="0"/>
                <a:cs typeface="Times New Roman" pitchFamily="18" charset="0"/>
              </a:rPr>
              <a:t>pickle or pkl file.</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the command below to save the model.</a:t>
            </a:r>
          </a:p>
        </p:txBody>
      </p:sp>
      <p:sp>
        <p:nvSpPr>
          <p:cNvPr id="4" name="Rectangle 3"/>
          <p:cNvSpPr/>
          <p:nvPr/>
        </p:nvSpPr>
        <p:spPr>
          <a:xfrm>
            <a:off x="1143000" y="3962400"/>
            <a:ext cx="6934200" cy="1133965"/>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import </a:t>
            </a:r>
            <a:r>
              <a:rPr lang="en-US" sz="2400" dirty="0" smtClean="0">
                <a:latin typeface="Times New Roman" pitchFamily="18" charset="0"/>
                <a:cs typeface="Times New Roman" pitchFamily="18" charset="0"/>
              </a:rPr>
              <a:t> pickle  </a:t>
            </a:r>
          </a:p>
          <a:p>
            <a:pPr>
              <a:lnSpc>
                <a:spcPct val="150000"/>
              </a:lnSpc>
            </a:pPr>
            <a:r>
              <a:rPr lang="en-US" sz="2400" dirty="0" smtClean="0">
                <a:latin typeface="Times New Roman" pitchFamily="18" charset="0"/>
                <a:cs typeface="Times New Roman" pitchFamily="18" charset="0"/>
              </a:rPr>
              <a:t>pickle.dump( </a:t>
            </a:r>
            <a:r>
              <a:rPr lang="en-US" sz="2400" dirty="0" err="1" smtClean="0">
                <a:latin typeface="Times New Roman" pitchFamily="18" charset="0"/>
                <a:cs typeface="Times New Roman" pitchFamily="18" charset="0"/>
              </a:rPr>
              <a:t>lr</a:t>
            </a:r>
            <a:r>
              <a:rPr lang="en-US" sz="2400" dirty="0">
                <a:latin typeface="Times New Roman" pitchFamily="18" charset="0"/>
                <a:cs typeface="Times New Roman" pitchFamily="18" charset="0"/>
              </a:rPr>
              <a:t>, open('Phishing_website.pkl',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wb</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001000" cy="646331"/>
          </a:xfrm>
          <a:prstGeom prst="rect">
            <a:avLst/>
          </a:prstGeom>
        </p:spPr>
        <p:txBody>
          <a:bodyPr wrap="square">
            <a:spAutoFit/>
          </a:bodyPr>
          <a:lstStyle/>
          <a:p>
            <a:pPr algn="ctr"/>
            <a:r>
              <a:rPr lang="en-US" sz="3600" b="1" dirty="0">
                <a:latin typeface="Times New Roman" pitchFamily="18" charset="0"/>
                <a:cs typeface="Times New Roman" pitchFamily="18" charset="0"/>
              </a:rPr>
              <a:t>Conclusion</a:t>
            </a:r>
          </a:p>
        </p:txBody>
      </p:sp>
      <p:sp>
        <p:nvSpPr>
          <p:cNvPr id="4" name="Rectangle 3"/>
          <p:cNvSpPr/>
          <p:nvPr/>
        </p:nvSpPr>
        <p:spPr>
          <a:xfrm>
            <a:off x="304800" y="1447800"/>
            <a:ext cx="8534400" cy="5078313"/>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The final take away form this project is to explore various machine learning models, perform Exploratory Data Analysis on phishing dataset and understanding their </a:t>
            </a:r>
            <a:r>
              <a:rPr lang="en-US" sz="2400" dirty="0" smtClean="0">
                <a:latin typeface="Times New Roman" pitchFamily="18" charset="0"/>
                <a:cs typeface="Times New Roman" pitchFamily="18" charset="0"/>
              </a:rPr>
              <a:t>features. Creating </a:t>
            </a:r>
            <a:r>
              <a:rPr lang="en-US" sz="2400" dirty="0">
                <a:latin typeface="Times New Roman" pitchFamily="18" charset="0"/>
                <a:cs typeface="Times New Roman" pitchFamily="18" charset="0"/>
              </a:rPr>
              <a:t>this notebook helped me to learn a lot about the features affecting the models to detect whether URL is safe or not, also I came to know how to tuned model and how they affect the model </a:t>
            </a:r>
            <a:r>
              <a:rPr lang="en-US" sz="2400" dirty="0" smtClean="0">
                <a:latin typeface="Times New Roman" pitchFamily="18" charset="0"/>
                <a:cs typeface="Times New Roman" pitchFamily="18" charset="0"/>
              </a:rPr>
              <a:t>performance .The </a:t>
            </a:r>
            <a:r>
              <a:rPr lang="en-US" sz="2400" dirty="0">
                <a:latin typeface="Times New Roman" pitchFamily="18" charset="0"/>
                <a:cs typeface="Times New Roman" pitchFamily="18" charset="0"/>
              </a:rPr>
              <a:t>final conclusion on the Phishing dataset is that </a:t>
            </a:r>
            <a:r>
              <a:rPr lang="en-US" sz="2400" dirty="0" smtClean="0">
                <a:latin typeface="Times New Roman" pitchFamily="18" charset="0"/>
                <a:cs typeface="Times New Roman" pitchFamily="18" charset="0"/>
              </a:rPr>
              <a:t>the some feature </a:t>
            </a:r>
            <a:r>
              <a:rPr lang="en-US" sz="2400" dirty="0">
                <a:latin typeface="Times New Roman" pitchFamily="18" charset="0"/>
                <a:cs typeface="Times New Roman" pitchFamily="18" charset="0"/>
              </a:rPr>
              <a:t>like "HTTTPS", "AnchorURL", "WebsiteTraffic" have more importance to classify URL is phishing URL or not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290</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jeyasri</dc:creator>
  <cp:lastModifiedBy>jeyasri</cp:lastModifiedBy>
  <cp:revision>4</cp:revision>
  <dcterms:created xsi:type="dcterms:W3CDTF">2022-11-19T11:22:12Z</dcterms:created>
  <dcterms:modified xsi:type="dcterms:W3CDTF">2022-11-19T11:47:16Z</dcterms:modified>
</cp:coreProperties>
</file>