
<file path=[Content_Types].xml><?xml version="1.0" encoding="utf-8"?>
<Types xmlns="http://schemas.openxmlformats.org/package/2006/content-types">
  <Override PartName="/ppt/notesSlides/notesSlide2.xml" ContentType="application/vnd.openxmlformats-officedocument.presentationml.notes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diagrams/drawing17.xml" ContentType="application/vnd.ms-office.drawingml.diagramDrawing+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84" r:id="rId2"/>
    <p:sldId id="403" r:id="rId3"/>
    <p:sldId id="431" r:id="rId4"/>
    <p:sldId id="433" r:id="rId5"/>
    <p:sldId id="434" r:id="rId6"/>
    <p:sldId id="435" r:id="rId7"/>
    <p:sldId id="436" r:id="rId8"/>
    <p:sldId id="437" r:id="rId9"/>
    <p:sldId id="438" r:id="rId10"/>
    <p:sldId id="419" r:id="rId11"/>
    <p:sldId id="426" r:id="rId12"/>
    <p:sldId id="429" r:id="rId13"/>
    <p:sldId id="441" r:id="rId14"/>
    <p:sldId id="445" r:id="rId15"/>
    <p:sldId id="442" r:id="rId16"/>
    <p:sldId id="444" r:id="rId17"/>
    <p:sldId id="446" r:id="rId18"/>
    <p:sldId id="448" r:id="rId19"/>
    <p:sldId id="453" r:id="rId20"/>
    <p:sldId id="449" r:id="rId21"/>
    <p:sldId id="450" r:id="rId22"/>
    <p:sldId id="451" r:id="rId23"/>
    <p:sldId id="452" r:id="rId24"/>
    <p:sldId id="4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FF00FF"/>
    <a:srgbClr val="FAE4E4"/>
    <a:srgbClr val="F8EA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6445" autoAdjust="0"/>
    <p:restoredTop sz="62547" autoAdjust="0"/>
  </p:normalViewPr>
  <p:slideViewPr>
    <p:cSldViewPr>
      <p:cViewPr varScale="1">
        <p:scale>
          <a:sx n="83" d="100"/>
          <a:sy n="83"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a:t>
          </a:r>
          <a:r>
            <a:rPr lang="en-IN" b="1" dirty="0">
              <a:latin typeface="Times New Roman" pitchFamily="18" charset="0"/>
              <a:cs typeface="Times New Roman" pitchFamily="18" charset="0"/>
            </a:rPr>
            <a:t>Problem Definition</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custLinFactNeighborX="-348" custLinFactNeighborY="287">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Sprint Delivery Plan</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Project Planning Tool</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Coding &amp; Solutioning</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Acceptance Testing</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custLinFactNeighborY="-6254">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Performance Metrics</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Project Demonstration</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Project Documentation</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Thank You </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Empathise &amp; Discover</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a:t>
          </a:r>
          <a:r>
            <a:rPr lang="en-IN" b="1" dirty="0">
              <a:latin typeface="Times New Roman" pitchFamily="18" charset="0"/>
              <a:cs typeface="Times New Roman" pitchFamily="18" charset="0"/>
            </a:rPr>
            <a:t>Brainstorming</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a:t>
          </a:r>
          <a:r>
            <a:rPr lang="en-IN" b="1" dirty="0">
              <a:latin typeface="Times New Roman" pitchFamily="18" charset="0"/>
              <a:cs typeface="Times New Roman" pitchFamily="18" charset="0"/>
            </a:rPr>
            <a:t>Technical Architecture</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custLinFactNeighborX="-1216" custLinFactNeighborY="6624">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Open source Framework Used</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Third Party API</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Cloud Deployment</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Project Progress Tracking</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latin typeface="Times New Roman" pitchFamily="18" charset="0"/>
              <a:cs typeface="Times New Roman" pitchFamily="18" charset="0"/>
            </a:rPr>
            <a:t>  Project Milestone &amp; Task</a:t>
          </a:r>
          <a:endParaRPr lang="en-US" b="1" dirty="0">
            <a:latin typeface="Times New Roman" pitchFamily="18" charset="0"/>
            <a:cs typeface="Times New Roman" pitchFamily="18" charset="0"/>
          </a:endParaRPr>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t>
        <a:bodyPr/>
        <a:lstStyle/>
        <a:p>
          <a:endParaRPr lang="en-IN"/>
        </a:p>
      </dgm:t>
    </dgm:pt>
    <dgm:pt modelId="{C589CD5D-C973-4B78-B0C3-2CDB5CEE537F}" type="pres">
      <dgm:prSet presAssocID="{17373A60-25F8-4EB7-A1F1-F01336B2C1C6}" presName="parentText" presStyleLbl="node1" presStyleIdx="0" presStyleCnt="1">
        <dgm:presLayoutVars>
          <dgm:chMax val="0"/>
          <dgm:bulletEnabled val="1"/>
        </dgm:presLayoutVars>
      </dgm:prSet>
      <dgm:spPr/>
      <dgm:t>
        <a:bodyPr/>
        <a:lstStyle/>
        <a:p>
          <a:endParaRPr lang="en-IN"/>
        </a:p>
      </dgm:t>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Problem Definition</a:t>
          </a:r>
          <a:endParaRPr lang="en-US" sz="4700" b="1" kern="1200" dirty="0"/>
        </a:p>
      </dsp:txBody>
      <dsp:txXfrm>
        <a:off x="55030" y="62882"/>
        <a:ext cx="8119540" cy="10172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Project Progress Tracking</a:t>
          </a:r>
          <a:endParaRPr lang="en-US" sz="4700" b="1" kern="1200" dirty="0"/>
        </a:p>
      </dsp:txBody>
      <dsp:txXfrm>
        <a:off x="55030" y="62882"/>
        <a:ext cx="8119540" cy="10172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Project Planning Tool</a:t>
          </a:r>
          <a:endParaRPr lang="en-US" sz="4700" b="1"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Coding &amp; Solutioning</a:t>
          </a:r>
          <a:endParaRPr lang="en-US" sz="4700" b="1" kern="1200" dirty="0"/>
        </a:p>
      </dsp:txBody>
      <dsp:txXfrm>
        <a:off x="55030" y="62882"/>
        <a:ext cx="8119540" cy="10172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Acceptance Testing</a:t>
          </a:r>
          <a:endParaRPr lang="en-US" sz="4700" b="1" kern="1200" dirty="0"/>
        </a:p>
      </dsp:txBody>
      <dsp:txXfrm>
        <a:off x="55030" y="62882"/>
        <a:ext cx="8119540" cy="10172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Performance Metrics</a:t>
          </a:r>
          <a:endParaRPr lang="en-US" sz="4700" b="1" kern="1200" dirty="0"/>
        </a:p>
      </dsp:txBody>
      <dsp:txXfrm>
        <a:off x="55030" y="62882"/>
        <a:ext cx="8119540" cy="10172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Project Demonstration</a:t>
          </a:r>
          <a:endParaRPr lang="en-US" sz="4700" b="1" kern="1200" dirty="0"/>
        </a:p>
      </dsp:txBody>
      <dsp:txXfrm>
        <a:off x="55030" y="62882"/>
        <a:ext cx="8119540" cy="10172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Project Documentation</a:t>
          </a:r>
          <a:endParaRPr lang="en-US" sz="4700" b="1" kern="1200" dirty="0"/>
        </a:p>
      </dsp:txBody>
      <dsp:txXfrm>
        <a:off x="55030" y="62882"/>
        <a:ext cx="8119540" cy="1017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Thank You Slide</a:t>
          </a:r>
          <a:endParaRPr lang="en-US" sz="4700" b="1" kern="1200" dirty="0"/>
        </a:p>
      </dsp:txBody>
      <dsp:txXfrm>
        <a:off x="55030" y="62882"/>
        <a:ext cx="8119540"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Empathise &amp; Discover</a:t>
          </a:r>
          <a:endParaRPr lang="en-US" sz="4700" b="1" kern="1200" dirty="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Brainstorming</a:t>
          </a:r>
          <a:endParaRPr lang="en-US" sz="4700" b="1"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Technical Architecture</a:t>
          </a:r>
          <a:endParaRPr lang="en-US" sz="4700" b="1" kern="1200" dirty="0"/>
        </a:p>
      </dsp:txBody>
      <dsp:txXfrm>
        <a:off x="55030" y="62882"/>
        <a:ext cx="8119540" cy="101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19844"/>
          <a:ext cx="8229600" cy="1103310"/>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IN" sz="4600" b="1" kern="1200" dirty="0"/>
            <a:t>   Open source Framework Used</a:t>
          </a:r>
          <a:endParaRPr lang="en-US" sz="4600" b="1" kern="1200" dirty="0"/>
        </a:p>
      </dsp:txBody>
      <dsp:txXfrm>
        <a:off x="53859" y="73703"/>
        <a:ext cx="8121882" cy="9955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Third Party API</a:t>
          </a:r>
          <a:endParaRPr lang="en-US" sz="4700" b="1" kern="1200" dirty="0"/>
        </a:p>
      </dsp:txBody>
      <dsp:txXfrm>
        <a:off x="55030" y="62882"/>
        <a:ext cx="8119540" cy="1017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Cloud Deployment</a:t>
          </a:r>
          <a:endParaRPr lang="en-US" sz="4700" b="1" kern="1200" dirty="0"/>
        </a:p>
      </dsp:txBody>
      <dsp:txXfrm>
        <a:off x="55030" y="62882"/>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Project Milestone &amp; Task</a:t>
          </a:r>
          <a:endParaRPr lang="en-US" sz="4700" b="1" kern="1200" dirty="0"/>
        </a:p>
      </dsp:txBody>
      <dsp:txXfrm>
        <a:off x="55030" y="62882"/>
        <a:ext cx="8119540" cy="10172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IN" sz="4700" b="1" kern="1200" dirty="0"/>
            <a:t>  Sprint Delivery Plan</a:t>
          </a:r>
          <a:endParaRPr lang="en-US" sz="4700" b="1" kern="1200" dirty="0"/>
        </a:p>
      </dsp:txBody>
      <dsp:txXfrm>
        <a:off x="55030" y="62882"/>
        <a:ext cx="8119540"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B46DD-072E-41D8-9BD8-A93CC18EFF25}" type="datetimeFigureOut">
              <a:rPr lang="en-IN" smtClean="0"/>
              <a:pPr/>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E8C42-413C-4767-B60A-9979E884357D}" type="slidenum">
              <a:rPr lang="en-IN" smtClean="0"/>
              <a:pPr/>
              <a:t>‹#›</a:t>
            </a:fld>
            <a:endParaRPr lang="en-IN"/>
          </a:p>
        </p:txBody>
      </p:sp>
    </p:spTree>
    <p:extLst>
      <p:ext uri="{BB962C8B-B14F-4D97-AF65-F5344CB8AC3E}">
        <p14:creationId xmlns:p14="http://schemas.microsoft.com/office/powerpoint/2010/main" xmlns="" val="359298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 for Teachers: </a:t>
            </a:r>
          </a:p>
          <a:p>
            <a:r>
              <a:rPr lang="en-US" dirty="0"/>
              <a:t>The</a:t>
            </a:r>
            <a:r>
              <a:rPr lang="en-US" baseline="0" dirty="0"/>
              <a:t> Synopsis presentation should contain 1. Real life applications 2. Overview of the subject 3. PO’s CO’s of the course 4. Individual Units overview 5. Lesson Plan 6. Flip Class topics</a:t>
            </a:r>
            <a:endParaRPr lang="en-US" dirty="0"/>
          </a:p>
          <a:p>
            <a:endParaRPr lang="en-US" dirty="0"/>
          </a:p>
          <a:p>
            <a:pPr algn="ctr"/>
            <a:r>
              <a:rPr lang="en-US" sz="1220" b="1" i="1" dirty="0">
                <a:solidFill>
                  <a:srgbClr val="C00000"/>
                </a:solidFill>
                <a:latin typeface="Monotype Corsiva" pitchFamily="66" charset="0"/>
              </a:rPr>
              <a:t>“ Be professionally dressed and use a QUALITY PEN. Never hand an ordinary PEN</a:t>
            </a:r>
            <a:r>
              <a:rPr lang="en-US" sz="1220" b="1" i="1" baseline="0" dirty="0">
                <a:solidFill>
                  <a:srgbClr val="C00000"/>
                </a:solidFill>
                <a:latin typeface="Monotype Corsiva" pitchFamily="66" charset="0"/>
              </a:rPr>
              <a:t> as a Cosmetic Effect”</a:t>
            </a:r>
            <a:endParaRPr lang="en-US" sz="1220" b="1" i="1" dirty="0">
              <a:solidFill>
                <a:srgbClr val="C00000"/>
              </a:solidFill>
              <a:latin typeface="Monotype Corsiva" pitchFamily="66" charset="0"/>
            </a:endParaRPr>
          </a:p>
        </p:txBody>
      </p:sp>
      <p:sp>
        <p:nvSpPr>
          <p:cNvPr id="4" name="Slide Number Placeholder 3"/>
          <p:cNvSpPr>
            <a:spLocks noGrp="1"/>
          </p:cNvSpPr>
          <p:nvPr>
            <p:ph type="sldNum" sz="quarter" idx="10"/>
          </p:nvPr>
        </p:nvSpPr>
        <p:spPr/>
        <p:txBody>
          <a:bodyPr/>
          <a:lstStyle/>
          <a:p>
            <a:fld id="{23C5960A-C161-4416-85AC-2BD0C05F56DE}" type="slidenum">
              <a:rPr lang="en-US" smtClean="0"/>
              <a:pPr/>
              <a:t>1</a:t>
            </a:fld>
            <a:endParaRPr lang="en-US" dirty="0"/>
          </a:p>
        </p:txBody>
      </p:sp>
    </p:spTree>
    <p:extLst>
      <p:ext uri="{BB962C8B-B14F-4D97-AF65-F5344CB8AC3E}">
        <p14:creationId xmlns:p14="http://schemas.microsoft.com/office/powerpoint/2010/main" xmlns="" val="213287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AE8C42-413C-4767-B60A-9979E884357D}" type="slidenum">
              <a:rPr lang="en-IN" smtClean="0"/>
              <a:pPr/>
              <a:t>22</a:t>
            </a:fld>
            <a:endParaRPr lang="en-IN"/>
          </a:p>
        </p:txBody>
      </p:sp>
    </p:spTree>
    <p:extLst>
      <p:ext uri="{BB962C8B-B14F-4D97-AF65-F5344CB8AC3E}">
        <p14:creationId xmlns:p14="http://schemas.microsoft.com/office/powerpoint/2010/main" xmlns="" val="10653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AE8C42-413C-4767-B60A-9979E884357D}" type="slidenum">
              <a:rPr lang="en-IN" smtClean="0"/>
              <a:pPr/>
              <a:t>24</a:t>
            </a:fld>
            <a:endParaRPr lang="en-IN"/>
          </a:p>
        </p:txBody>
      </p:sp>
    </p:spTree>
    <p:extLst>
      <p:ext uri="{BB962C8B-B14F-4D97-AF65-F5344CB8AC3E}">
        <p14:creationId xmlns:p14="http://schemas.microsoft.com/office/powerpoint/2010/main" xmlns="" val="375835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64D412-A23A-4DDB-9BC0-35736CA3CAAA}" type="datetime1">
              <a:rPr lang="en-IN" smtClean="0"/>
              <a:pPr/>
              <a:t>19-11-2022</a:t>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18467-A90F-4086-968F-BBC23B6795C6}" type="datetime1">
              <a:rPr lang="en-IN" smtClean="0"/>
              <a:pPr/>
              <a:t>19-11-2022</a:t>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C1033-9966-4D95-AD5B-13AF4E3E3C8F}" type="datetime1">
              <a:rPr lang="en-IN" smtClean="0"/>
              <a:pPr/>
              <a:t>19-11-2022</a:t>
            </a:fld>
            <a:endParaRPr lang="en-US"/>
          </a:p>
        </p:txBody>
      </p:sp>
      <p:sp>
        <p:nvSpPr>
          <p:cNvPr id="5" name="Footer Placeholder 4"/>
          <p:cNvSpPr>
            <a:spLocks noGrp="1"/>
          </p:cNvSpPr>
          <p:nvPr>
            <p:ph type="ftr" sz="quarter" idx="11"/>
          </p:nvPr>
        </p:nvSpPr>
        <p:spPr/>
        <p:txBody>
          <a:bodyPr/>
          <a:lstStyle/>
          <a:p>
            <a:r>
              <a:rPr lang="en-US"/>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 xmlns:a16="http://schemas.microsoft.com/office/drawing/2014/main" id="{A9D1454E-7947-4354-B043-33FB151C8854}"/>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8" name="Footer Placeholder 5">
            <a:extLst>
              <a:ext uri="{FF2B5EF4-FFF2-40B4-BE49-F238E27FC236}">
                <a16:creationId xmlns="" xmlns:a16="http://schemas.microsoft.com/office/drawing/2014/main" id="{A2C719FC-0F95-4AFE-9501-71E30E7BA4F6}"/>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a:t>
            </a:r>
            <a:r>
              <a:rPr lang="en-US" dirty="0" err="1"/>
              <a:t>Siruganur</a:t>
            </a:r>
            <a:r>
              <a:rPr lang="en-US" dirty="0"/>
              <a:t>, Tiruchirappalli – 621 105.</a:t>
            </a:r>
            <a:endParaRPr lang="en-US" b="1" dirty="0"/>
          </a:p>
        </p:txBody>
      </p:sp>
      <p:sp>
        <p:nvSpPr>
          <p:cNvPr id="9" name="Slide Number Placeholder 6">
            <a:extLst>
              <a:ext uri="{FF2B5EF4-FFF2-40B4-BE49-F238E27FC236}">
                <a16:creationId xmlns="" xmlns:a16="http://schemas.microsoft.com/office/drawing/2014/main" id="{11690B48-A5A9-41A9-B93F-A1A70A3545EA}"/>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11" name="Picture 10">
            <a:extLst>
              <a:ext uri="{FF2B5EF4-FFF2-40B4-BE49-F238E27FC236}">
                <a16:creationId xmlns="" xmlns:a16="http://schemas.microsoft.com/office/drawing/2014/main" id="{F40D2263-5ECD-7C83-BAC5-EF05068D09A2}"/>
              </a:ext>
            </a:extLst>
          </p:cNvPr>
          <p:cNvPicPr>
            <a:picLocks noChangeAspect="1"/>
          </p:cNvPicPr>
          <p:nvPr userDrawn="1"/>
        </p:nvPicPr>
        <p:blipFill>
          <a:blip r:embed="rId2"/>
          <a:stretch>
            <a:fillRect/>
          </a:stretch>
        </p:blipFill>
        <p:spPr>
          <a:xfrm>
            <a:off x="11582400" y="6082145"/>
            <a:ext cx="609600" cy="7758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4">
            <a:extLst>
              <a:ext uri="{FF2B5EF4-FFF2-40B4-BE49-F238E27FC236}">
                <a16:creationId xmlns="" xmlns:a16="http://schemas.microsoft.com/office/drawing/2014/main" id="{08E25D96-F34D-4C43-9C2A-25500D1F3939}"/>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8" name="Footer Placeholder 5">
            <a:extLst>
              <a:ext uri="{FF2B5EF4-FFF2-40B4-BE49-F238E27FC236}">
                <a16:creationId xmlns="" xmlns:a16="http://schemas.microsoft.com/office/drawing/2014/main" id="{E4897C29-D0A3-4384-992C-7F0A37A806BB}"/>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9" name="Slide Number Placeholder 6">
            <a:extLst>
              <a:ext uri="{FF2B5EF4-FFF2-40B4-BE49-F238E27FC236}">
                <a16:creationId xmlns="" xmlns:a16="http://schemas.microsoft.com/office/drawing/2014/main" id="{399D790D-ED4E-4891-BFE9-F4737862682B}"/>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10" name="Content Placeholder 4">
            <a:extLst>
              <a:ext uri="{FF2B5EF4-FFF2-40B4-BE49-F238E27FC236}">
                <a16:creationId xmlns="" xmlns:a16="http://schemas.microsoft.com/office/drawing/2014/main" id="{8D3BE1AD-189A-46F8-8CAC-2B6C0D0DF31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6"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7"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8" name="Content Placeholder 4">
            <a:extLst>
              <a:ext uri="{FF2B5EF4-FFF2-40B4-BE49-F238E27FC236}">
                <a16:creationId xmlns="" xmlns:a16="http://schemas.microsoft.com/office/drawing/2014/main" id="{8CAFA362-70F6-465C-9003-D2B51DD2193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a:extLst>
              <a:ext uri="{FF2B5EF4-FFF2-40B4-BE49-F238E27FC236}">
                <a16:creationId xmlns="" xmlns:a16="http://schemas.microsoft.com/office/drawing/2014/main" id="{48B95999-9A49-48B2-B6F0-EC1C87538F90}"/>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11" name="Footer Placeholder 5">
            <a:extLst>
              <a:ext uri="{FF2B5EF4-FFF2-40B4-BE49-F238E27FC236}">
                <a16:creationId xmlns="" xmlns:a16="http://schemas.microsoft.com/office/drawing/2014/main" id="{8B15A20A-F4F9-4F18-89B3-B3F164C35C1D}"/>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12" name="Slide Number Placeholder 6">
            <a:extLst>
              <a:ext uri="{FF2B5EF4-FFF2-40B4-BE49-F238E27FC236}">
                <a16:creationId xmlns="" xmlns:a16="http://schemas.microsoft.com/office/drawing/2014/main" id="{0BA572F0-2EAB-41DE-9A86-72F1F067A15D}"/>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13" name="Content Placeholder 4">
            <a:extLst>
              <a:ext uri="{FF2B5EF4-FFF2-40B4-BE49-F238E27FC236}">
                <a16:creationId xmlns="" xmlns:a16="http://schemas.microsoft.com/office/drawing/2014/main" id="{E5229DE8-116C-4F94-959C-53890F82FF7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4">
            <a:extLst>
              <a:ext uri="{FF2B5EF4-FFF2-40B4-BE49-F238E27FC236}">
                <a16:creationId xmlns="" xmlns:a16="http://schemas.microsoft.com/office/drawing/2014/main" id="{A22E57B3-05F2-42BE-ADF1-1E8627D13EAD}"/>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7" name="Footer Placeholder 5">
            <a:extLst>
              <a:ext uri="{FF2B5EF4-FFF2-40B4-BE49-F238E27FC236}">
                <a16:creationId xmlns="" xmlns:a16="http://schemas.microsoft.com/office/drawing/2014/main" id="{469978EC-741E-4974-B9D9-7C7B4AB7B772}"/>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8" name="Slide Number Placeholder 6">
            <a:extLst>
              <a:ext uri="{FF2B5EF4-FFF2-40B4-BE49-F238E27FC236}">
                <a16:creationId xmlns="" xmlns:a16="http://schemas.microsoft.com/office/drawing/2014/main" id="{C978A802-44F8-4514-B702-753F56CCF7E5}"/>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9" name="Content Placeholder 4">
            <a:extLst>
              <a:ext uri="{FF2B5EF4-FFF2-40B4-BE49-F238E27FC236}">
                <a16:creationId xmlns="" xmlns:a16="http://schemas.microsoft.com/office/drawing/2014/main" id="{C63E39E0-AE62-4CA3-B361-9D6A7A410F2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8A5B38D3-D49B-4132-A527-5B7970F75A21}"/>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6" name="Footer Placeholder 5">
            <a:extLst>
              <a:ext uri="{FF2B5EF4-FFF2-40B4-BE49-F238E27FC236}">
                <a16:creationId xmlns="" xmlns:a16="http://schemas.microsoft.com/office/drawing/2014/main" id="{ACE4EB01-C0B1-47DF-925E-3BC67D83568F}"/>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7" name="Slide Number Placeholder 6">
            <a:extLst>
              <a:ext uri="{FF2B5EF4-FFF2-40B4-BE49-F238E27FC236}">
                <a16:creationId xmlns="" xmlns:a16="http://schemas.microsoft.com/office/drawing/2014/main" id="{D08A2341-1B47-45C1-AA8F-91B2BA3D11C3}"/>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8" name="Content Placeholder 4">
            <a:extLst>
              <a:ext uri="{FF2B5EF4-FFF2-40B4-BE49-F238E27FC236}">
                <a16:creationId xmlns="" xmlns:a16="http://schemas.microsoft.com/office/drawing/2014/main" id="{201718A9-9333-406E-9C97-957B15809324}"/>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a:extLst>
              <a:ext uri="{FF2B5EF4-FFF2-40B4-BE49-F238E27FC236}">
                <a16:creationId xmlns="" xmlns:a16="http://schemas.microsoft.com/office/drawing/2014/main" id="{ADC66889-D8E8-4EA5-AB7F-BCDD1EFB51E6}"/>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19-11-2022</a:t>
            </a:fld>
            <a:endParaRPr lang="en-US" sz="1400"/>
          </a:p>
        </p:txBody>
      </p:sp>
      <p:sp>
        <p:nvSpPr>
          <p:cNvPr id="9" name="Footer Placeholder 5">
            <a:extLst>
              <a:ext uri="{FF2B5EF4-FFF2-40B4-BE49-F238E27FC236}">
                <a16:creationId xmlns="" xmlns:a16="http://schemas.microsoft.com/office/drawing/2014/main" id="{A6E48B87-3604-4361-9BFE-11162C52DB03}"/>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Project Work - M.A.M. College of Engineering and Technology, Siruganur, Tiruchirappalli – 621 105.</a:t>
            </a:r>
            <a:endParaRPr lang="en-US" b="1"/>
          </a:p>
        </p:txBody>
      </p:sp>
      <p:sp>
        <p:nvSpPr>
          <p:cNvPr id="10" name="Slide Number Placeholder 6">
            <a:extLst>
              <a:ext uri="{FF2B5EF4-FFF2-40B4-BE49-F238E27FC236}">
                <a16:creationId xmlns="" xmlns:a16="http://schemas.microsoft.com/office/drawing/2014/main" id="{F0AEAF26-23D5-4134-A1F7-028D2A4EC557}"/>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a:p>
        </p:txBody>
      </p:sp>
      <p:pic>
        <p:nvPicPr>
          <p:cNvPr id="11" name="Content Placeholder 4">
            <a:extLst>
              <a:ext uri="{FF2B5EF4-FFF2-40B4-BE49-F238E27FC236}">
                <a16:creationId xmlns="" xmlns:a16="http://schemas.microsoft.com/office/drawing/2014/main" id="{98CC95E3-3963-4A5F-B730-5112FDBEAF8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430000" y="6122377"/>
            <a:ext cx="735623" cy="7356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6848F-C5AE-4DEE-9C29-3B7073E4FDD7}" type="datetime1">
              <a:rPr lang="en-IN" smtClean="0"/>
              <a:pPr/>
              <a:t>19-11-2022</a:t>
            </a:fld>
            <a:endParaRPr lang="en-US"/>
          </a:p>
        </p:txBody>
      </p:sp>
      <p:sp>
        <p:nvSpPr>
          <p:cNvPr id="6" name="Footer Placeholder 5"/>
          <p:cNvSpPr>
            <a:spLocks noGrp="1"/>
          </p:cNvSpPr>
          <p:nvPr>
            <p:ph type="ftr" sz="quarter" idx="11"/>
          </p:nvPr>
        </p:nvSpPr>
        <p:spPr/>
        <p:txBody>
          <a:bodyPr/>
          <a:lstStyle/>
          <a:p>
            <a:r>
              <a:rPr lang="en-US"/>
              <a:t>Project Work - M.A.M. College of Engineering and Technology, Siruganur, Tiruchirappalli – 621 105.</a:t>
            </a:r>
          </a:p>
        </p:txBody>
      </p:sp>
      <p:sp>
        <p:nvSpPr>
          <p:cNvPr id="7" name="Slide Number Placeholder 6"/>
          <p:cNvSpPr>
            <a:spLocks noGrp="1"/>
          </p:cNvSpPr>
          <p:nvPr>
            <p:ph type="sldNum" sz="quarter" idx="12"/>
          </p:nvPr>
        </p:nvSpPr>
        <p:spPr/>
        <p:txBody>
          <a:bodyPr/>
          <a:lstStyle/>
          <a:p>
            <a:fld id="{5A619095-575C-496E-95DC-197D27EB97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35AA6-B97E-40CC-A24E-F000E27A15C0}" type="datetime1">
              <a:rPr lang="en-IN" smtClean="0"/>
              <a:pPr/>
              <a:t>19-11-2022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Work - M.A.M. College of Engineering and Technology, Siruganur, Tiruchirappalli – 621 105.</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19095-575C-496E-95DC-197D27EB97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diagramColors" Target="../diagrams/colors5.xml"/><Relationship Id="rId10" Type="http://schemas.microsoft.com/office/2007/relationships/diagramDrawing" Target="../diagrams/drawing5.xml"/><Relationship Id="rId4" Type="http://schemas.openxmlformats.org/officeDocument/2006/relationships/diagramQuickStyle" Target="../diagrams/quickStyle5.xm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microsoft.com/office/2007/relationships/diagramDrawing" Target="../diagrams/drawing10.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diagramLayout" Target="../diagrams/layout11.xml"/><Relationship Id="rId7" Type="http://schemas.openxmlformats.org/officeDocument/2006/relationships/image" Target="../media/image2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Layout" Target="../diagrams/layout12.xml"/><Relationship Id="rId7" Type="http://schemas.openxmlformats.org/officeDocument/2006/relationships/image" Target="../media/image23.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microsoft.com/office/2007/relationships/diagramDrawing" Target="../diagrams/drawing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7" Type="http://schemas.microsoft.com/office/2007/relationships/diagramDrawing" Target="../diagrams/drawing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7" Type="http://schemas.microsoft.com/office/2007/relationships/diagramDrawing" Target="../diagrams/drawing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diagramData" Target="../diagrams/data15.xml"/><Relationship Id="rId7" Type="http://schemas.openxmlformats.org/officeDocument/2006/relationships/hyperlink" Target="https://drive.google.com/drive/folders/1Cank6PxaYakJjm2RIJHCCCMCYsS6hzB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diagramData" Target="../diagrams/data17.xml"/><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microsoft.com/office/2007/relationships/diagramDrawing" Target="../diagrams/drawing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59744"/>
            <a:ext cx="9144000" cy="773535"/>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NALAIYA THIRAN - Project Work</a:t>
            </a:r>
          </a:p>
        </p:txBody>
      </p:sp>
      <p:sp>
        <p:nvSpPr>
          <p:cNvPr id="8" name="Text Box 2">
            <a:extLst>
              <a:ext uri="{FF2B5EF4-FFF2-40B4-BE49-F238E27FC236}">
                <a16:creationId xmlns="" xmlns:a16="http://schemas.microsoft.com/office/drawing/2014/main" id="{1DCB1F6F-72FD-4919-9811-5B6AFD6F137E}"/>
              </a:ext>
            </a:extLst>
          </p:cNvPr>
          <p:cNvSpPr txBox="1">
            <a:spLocks noChangeArrowheads="1"/>
          </p:cNvSpPr>
          <p:nvPr/>
        </p:nvSpPr>
        <p:spPr bwMode="auto">
          <a:xfrm>
            <a:off x="1166524" y="138282"/>
            <a:ext cx="10058399" cy="9906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M.A.M. COLLEGE OF ENGINEERING AND TECHNOLOGY</a:t>
            </a:r>
            <a:endParaRPr kumimoji="0" lang="en-US" altLang="en-US" sz="10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Siruganur, Tiruchirappalli – 621 105.</a:t>
            </a:r>
            <a:endParaRPr kumimoji="0" lang="en-US" altLang="en-US" sz="105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C54E4"/>
                </a:solidFill>
                <a:effectLst/>
                <a:latin typeface="Tahoma" panose="020B0604030504040204" pitchFamily="34" charset="0"/>
                <a:ea typeface="Tahoma" panose="020B0604030504040204" pitchFamily="34" charset="0"/>
                <a:cs typeface="Tahoma" panose="020B0604030504040204" pitchFamily="34" charset="0"/>
              </a:rPr>
              <a:t>                            </a:t>
            </a:r>
          </a:p>
        </p:txBody>
      </p:sp>
      <p:sp>
        <p:nvSpPr>
          <p:cNvPr id="9" name="Rectangle 4">
            <a:extLst>
              <a:ext uri="{FF2B5EF4-FFF2-40B4-BE49-F238E27FC236}">
                <a16:creationId xmlns="" xmlns:a16="http://schemas.microsoft.com/office/drawing/2014/main" id="{D705FB9B-6794-4E07-B138-486DA587019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0" name="Rectangle 6">
            <a:extLst>
              <a:ext uri="{FF2B5EF4-FFF2-40B4-BE49-F238E27FC236}">
                <a16:creationId xmlns="" xmlns:a16="http://schemas.microsoft.com/office/drawing/2014/main" id="{AAFFF6FD-F65A-4B58-BADA-1DE1EF282D37}"/>
              </a:ext>
            </a:extLst>
          </p:cNvPr>
          <p:cNvSpPr>
            <a:spLocks noChangeArrowheads="1"/>
          </p:cNvSpPr>
          <p:nvPr/>
        </p:nvSpPr>
        <p:spPr bwMode="auto">
          <a:xfrm>
            <a:off x="6003634" y="187896"/>
            <a:ext cx="184731" cy="538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ubtitle 10">
            <a:extLst>
              <a:ext uri="{FF2B5EF4-FFF2-40B4-BE49-F238E27FC236}">
                <a16:creationId xmlns="" xmlns:a16="http://schemas.microsoft.com/office/drawing/2014/main" id="{70006240-57DA-45B8-97FE-5E51CDB8FF12}"/>
              </a:ext>
            </a:extLst>
          </p:cNvPr>
          <p:cNvSpPr>
            <a:spLocks noGrp="1"/>
          </p:cNvSpPr>
          <p:nvPr>
            <p:ph type="subTitle" idx="1"/>
          </p:nvPr>
        </p:nvSpPr>
        <p:spPr>
          <a:xfrm>
            <a:off x="487363" y="1797461"/>
            <a:ext cx="11590172" cy="606138"/>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l"/>
            <a:r>
              <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rPr>
              <a:t>Project </a:t>
            </a:r>
            <a:r>
              <a:rPr lang="en-US" sz="28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Title: AI- POWERED NUTRITION ANALYSER FOR FITNESS  ENTHUSIASTS</a:t>
            </a:r>
            <a:endParaRPr lang="en-IN"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4" name="Table 13">
            <a:extLst>
              <a:ext uri="{FF2B5EF4-FFF2-40B4-BE49-F238E27FC236}">
                <a16:creationId xmlns="" xmlns:a16="http://schemas.microsoft.com/office/drawing/2014/main" id="{5553979D-E8DB-47E3-98B2-90FAD1836ED2}"/>
              </a:ext>
            </a:extLst>
          </p:cNvPr>
          <p:cNvGraphicFramePr>
            <a:graphicFrameLocks noGrp="1"/>
          </p:cNvGraphicFramePr>
          <p:nvPr>
            <p:extLst>
              <p:ext uri="{D42A27DB-BD31-4B8C-83A1-F6EECF244321}">
                <p14:modId xmlns:p14="http://schemas.microsoft.com/office/powerpoint/2010/main" xmlns="" val="495820698"/>
              </p:ext>
            </p:extLst>
          </p:nvPr>
        </p:nvGraphicFramePr>
        <p:xfrm>
          <a:off x="2738414" y="2500306"/>
          <a:ext cx="6743702" cy="2518110"/>
        </p:xfrm>
        <a:graphic>
          <a:graphicData uri="http://schemas.openxmlformats.org/drawingml/2006/table">
            <a:tbl>
              <a:tblPr firstRow="1" firstCol="1" bandRow="1">
                <a:tableStyleId>{69CF1AB2-1976-4502-BF36-3FF5EA218861}</a:tableStyleId>
              </a:tblPr>
              <a:tblGrid>
                <a:gridCol w="3091358">
                  <a:extLst>
                    <a:ext uri="{9D8B030D-6E8A-4147-A177-3AD203B41FA5}">
                      <a16:colId xmlns="" xmlns:a16="http://schemas.microsoft.com/office/drawing/2014/main" val="3816532377"/>
                    </a:ext>
                  </a:extLst>
                </a:gridCol>
                <a:gridCol w="3652344">
                  <a:extLst>
                    <a:ext uri="{9D8B030D-6E8A-4147-A177-3AD203B41FA5}">
                      <a16:colId xmlns="" xmlns:a16="http://schemas.microsoft.com/office/drawing/2014/main" val="2076077100"/>
                    </a:ext>
                  </a:extLst>
                </a:gridCol>
              </a:tblGrid>
              <a:tr h="499115">
                <a:tc>
                  <a:txBody>
                    <a:bodyPr/>
                    <a:lstStyle/>
                    <a:p>
                      <a:pPr algn="ctr">
                        <a:lnSpc>
                          <a:spcPct val="107000"/>
                        </a:lnSpc>
                        <a:spcAft>
                          <a:spcPts val="800"/>
                        </a:spcAft>
                        <a:tabLst>
                          <a:tab pos="2514600" algn="l"/>
                        </a:tabLst>
                      </a:pPr>
                      <a:r>
                        <a:rPr lang="en-IN" sz="2000" dirty="0">
                          <a:effectLst/>
                        </a:rPr>
                        <a:t>Register Number</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000" dirty="0">
                          <a:effectLst/>
                        </a:rPr>
                        <a:t>Name of student</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 xmlns:a16="http://schemas.microsoft.com/office/drawing/2014/main" val="504650394"/>
                  </a:ext>
                </a:extLst>
              </a:tr>
              <a:tr h="403799">
                <a:tc>
                  <a:txBody>
                    <a:bodyPr/>
                    <a:lstStyle/>
                    <a:p>
                      <a:pPr algn="ctr">
                        <a:lnSpc>
                          <a:spcPct val="107000"/>
                        </a:lnSpc>
                        <a:spcAft>
                          <a:spcPts val="800"/>
                        </a:spcAft>
                        <a:tabLst>
                          <a:tab pos="2514600" algn="l"/>
                        </a:tabLst>
                      </a:pPr>
                      <a:r>
                        <a:rPr lang="en-IN" sz="2000" dirty="0" smtClean="0">
                          <a:effectLst/>
                        </a:rPr>
                        <a:t>812019205028</a:t>
                      </a:r>
                      <a:r>
                        <a:rPr lang="en-IN" sz="2000" dirty="0">
                          <a:effectLst/>
                        </a:rPr>
                        <a:t> </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000" b="1" dirty="0">
                          <a:effectLst/>
                        </a:rPr>
                        <a:t> </a:t>
                      </a:r>
                      <a:r>
                        <a:rPr lang="en-IN" sz="2000" b="1" dirty="0" smtClean="0">
                          <a:effectLst/>
                        </a:rPr>
                        <a:t>PUSHPA</a:t>
                      </a:r>
                      <a:r>
                        <a:rPr lang="en-IN" sz="2000" b="1" baseline="0" dirty="0" smtClean="0">
                          <a:effectLst/>
                        </a:rPr>
                        <a:t> </a:t>
                      </a:r>
                      <a:r>
                        <a:rPr lang="en-IN" sz="2000" b="1" dirty="0" smtClean="0">
                          <a:effectLst/>
                        </a:rPr>
                        <a:t>A</a:t>
                      </a:r>
                      <a:endParaRPr lang="en-IN" sz="2000" b="1"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 xmlns:a16="http://schemas.microsoft.com/office/drawing/2014/main" val="3396076735"/>
                  </a:ext>
                </a:extLst>
              </a:tr>
              <a:tr h="403799">
                <a:tc>
                  <a:txBody>
                    <a:bodyPr/>
                    <a:lstStyle/>
                    <a:p>
                      <a:pPr algn="ctr">
                        <a:lnSpc>
                          <a:spcPct val="107000"/>
                        </a:lnSpc>
                        <a:spcAft>
                          <a:spcPts val="800"/>
                        </a:spcAft>
                        <a:tabLst>
                          <a:tab pos="2514600" algn="l"/>
                        </a:tabLst>
                      </a:pPr>
                      <a:r>
                        <a:rPr lang="en-IN" sz="2000" dirty="0" smtClean="0">
                          <a:effectLst/>
                        </a:rPr>
                        <a:t>812019205047</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000" b="1" dirty="0" smtClean="0">
                          <a:effectLst/>
                        </a:rPr>
                        <a:t>SHARMILA A</a:t>
                      </a:r>
                      <a:r>
                        <a:rPr lang="en-IN" sz="2000" b="1" dirty="0">
                          <a:effectLst/>
                        </a:rPr>
                        <a:t> </a:t>
                      </a:r>
                      <a:endParaRPr lang="en-IN" sz="2000" b="1"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 xmlns:a16="http://schemas.microsoft.com/office/drawing/2014/main" val="3459363207"/>
                  </a:ext>
                </a:extLst>
              </a:tr>
              <a:tr h="403799">
                <a:tc>
                  <a:txBody>
                    <a:bodyPr/>
                    <a:lstStyle/>
                    <a:p>
                      <a:pPr algn="ctr">
                        <a:lnSpc>
                          <a:spcPct val="107000"/>
                        </a:lnSpc>
                        <a:spcAft>
                          <a:spcPts val="800"/>
                        </a:spcAft>
                        <a:tabLst>
                          <a:tab pos="2514600" algn="l"/>
                        </a:tabLst>
                      </a:pPr>
                      <a:r>
                        <a:rPr lang="en-IN" sz="2000" dirty="0" smtClean="0">
                          <a:effectLst/>
                        </a:rPr>
                        <a:t>812019205054</a:t>
                      </a:r>
                      <a:r>
                        <a:rPr lang="en-IN" sz="2000" dirty="0">
                          <a:effectLst/>
                        </a:rPr>
                        <a:t> </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000" b="1" dirty="0">
                          <a:effectLst/>
                        </a:rPr>
                        <a:t> </a:t>
                      </a:r>
                      <a:r>
                        <a:rPr lang="en-IN" sz="2000" b="1" dirty="0" smtClean="0">
                          <a:effectLst/>
                        </a:rPr>
                        <a:t>VANMARAISELVI R</a:t>
                      </a:r>
                      <a:endParaRPr lang="en-IN" sz="2000" b="1"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 xmlns:a16="http://schemas.microsoft.com/office/drawing/2014/main" val="3649281246"/>
                  </a:ext>
                </a:extLst>
              </a:tr>
              <a:tr h="403799">
                <a:tc>
                  <a:txBody>
                    <a:bodyPr/>
                    <a:lstStyle/>
                    <a:p>
                      <a:pPr algn="ctr">
                        <a:lnSpc>
                          <a:spcPct val="107000"/>
                        </a:lnSpc>
                        <a:spcAft>
                          <a:spcPts val="800"/>
                        </a:spcAft>
                        <a:tabLst>
                          <a:tab pos="2514600" algn="l"/>
                        </a:tabLst>
                      </a:pPr>
                      <a:r>
                        <a:rPr lang="en-IN" sz="2000" dirty="0" smtClean="0">
                          <a:effectLst/>
                        </a:rPr>
                        <a:t>812019205058</a:t>
                      </a:r>
                      <a:r>
                        <a:rPr lang="en-IN" sz="2000" dirty="0">
                          <a:effectLst/>
                        </a:rPr>
                        <a:t> </a:t>
                      </a:r>
                      <a:endParaRPr lang="en-IN" sz="20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000" b="1" dirty="0">
                          <a:effectLst/>
                        </a:rPr>
                        <a:t> </a:t>
                      </a:r>
                      <a:r>
                        <a:rPr lang="en-IN" sz="2000" b="1" dirty="0" smtClean="0">
                          <a:effectLst/>
                        </a:rPr>
                        <a:t>VINOTHINI S</a:t>
                      </a:r>
                      <a:endParaRPr lang="en-IN" sz="2000" b="1"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 xmlns:a16="http://schemas.microsoft.com/office/drawing/2014/main" val="1242759855"/>
                  </a:ext>
                </a:extLst>
              </a:tr>
              <a:tr h="403799">
                <a:tc>
                  <a:txBody>
                    <a:bodyPr/>
                    <a:lstStyle/>
                    <a:p>
                      <a:pPr algn="ctr">
                        <a:lnSpc>
                          <a:spcPct val="107000"/>
                        </a:lnSpc>
                        <a:spcAft>
                          <a:spcPts val="800"/>
                        </a:spcAft>
                        <a:tabLst>
                          <a:tab pos="2514600" algn="l"/>
                        </a:tabLst>
                      </a:pPr>
                      <a:r>
                        <a:rPr lang="en-GB" sz="2000" b="1" dirty="0" smtClean="0">
                          <a:effectLst/>
                          <a:latin typeface="Calibri" panose="020F0502020204030204" pitchFamily="34" charset="0"/>
                          <a:ea typeface="Tahoma" panose="020B0604030504040204" pitchFamily="34" charset="0"/>
                          <a:cs typeface="Calibri" panose="020F0502020204030204" pitchFamily="34" charset="0"/>
                        </a:rPr>
                        <a:t>812019205059</a:t>
                      </a:r>
                      <a:endParaRPr lang="en-IN" sz="2000" b="1" dirty="0">
                        <a:effectLst/>
                        <a:latin typeface="Calibri" panose="020F0502020204030204" pitchFamily="34" charset="0"/>
                        <a:ea typeface="Tahoma" panose="020B0604030504040204" pitchFamily="34" charset="0"/>
                        <a:cs typeface="Calibri" panose="020F0502020204030204" pitchFamily="34" charset="0"/>
                      </a:endParaRPr>
                    </a:p>
                  </a:txBody>
                  <a:tcPr marL="68580" marR="68580" marT="0" marB="0"/>
                </a:tc>
                <a:tc>
                  <a:txBody>
                    <a:bodyPr/>
                    <a:lstStyle/>
                    <a:p>
                      <a:pPr algn="ctr">
                        <a:lnSpc>
                          <a:spcPct val="107000"/>
                        </a:lnSpc>
                        <a:spcAft>
                          <a:spcPts val="800"/>
                        </a:spcAft>
                        <a:tabLst>
                          <a:tab pos="2514600" algn="l"/>
                        </a:tabLst>
                      </a:pPr>
                      <a:r>
                        <a:rPr lang="en-GB" sz="2000" b="1" dirty="0" smtClean="0">
                          <a:effectLst/>
                          <a:latin typeface="Calibri" panose="020F0502020204030204" pitchFamily="34" charset="0"/>
                          <a:ea typeface="Tahoma" panose="020B0604030504040204" pitchFamily="34" charset="0"/>
                          <a:cs typeface="Calibri" panose="020F0502020204030204" pitchFamily="34" charset="0"/>
                        </a:rPr>
                        <a:t>WILLBRIT</a:t>
                      </a:r>
                      <a:r>
                        <a:rPr lang="en-GB" sz="2000" b="1" baseline="0" dirty="0" smtClean="0">
                          <a:effectLst/>
                          <a:latin typeface="Calibri" panose="020F0502020204030204" pitchFamily="34" charset="0"/>
                          <a:ea typeface="Tahoma" panose="020B0604030504040204" pitchFamily="34" charset="0"/>
                          <a:cs typeface="Calibri" panose="020F0502020204030204" pitchFamily="34" charset="0"/>
                        </a:rPr>
                        <a:t> VINCY X</a:t>
                      </a:r>
                      <a:endParaRPr lang="en-IN" sz="2000" b="1" dirty="0">
                        <a:effectLst/>
                        <a:latin typeface="Calibri" panose="020F0502020204030204" pitchFamily="34" charset="0"/>
                        <a:ea typeface="Tahoma" panose="020B0604030504040204" pitchFamily="34" charset="0"/>
                        <a:cs typeface="Calibri" panose="020F0502020204030204" pitchFamily="34" charset="0"/>
                      </a:endParaRPr>
                    </a:p>
                  </a:txBody>
                  <a:tcPr marL="68580" marR="68580" marT="0" marB="0"/>
                </a:tc>
              </a:tr>
            </a:tbl>
          </a:graphicData>
        </a:graphic>
      </p:graphicFrame>
      <p:sp>
        <p:nvSpPr>
          <p:cNvPr id="17" name="Subtitle 10">
            <a:extLst>
              <a:ext uri="{FF2B5EF4-FFF2-40B4-BE49-F238E27FC236}">
                <a16:creationId xmlns="" xmlns:a16="http://schemas.microsoft.com/office/drawing/2014/main" id="{18E86B34-9D8C-45D8-A8EF-B86E17F9A79C}"/>
              </a:ext>
            </a:extLst>
          </p:cNvPr>
          <p:cNvSpPr txBox="1">
            <a:spLocks/>
          </p:cNvSpPr>
          <p:nvPr/>
        </p:nvSpPr>
        <p:spPr>
          <a:xfrm>
            <a:off x="2381224" y="5143512"/>
            <a:ext cx="8358246" cy="135732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Under the esteemed guidance </a:t>
            </a:r>
            <a:r>
              <a:rPr lang="en-US" sz="28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of</a:t>
            </a:r>
          </a:p>
          <a:p>
            <a:endPar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Mentor Name &amp; </a:t>
            </a:r>
            <a:r>
              <a:rPr lang="en-US" sz="28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Designation: B.Rama,ASP/IT</a:t>
            </a:r>
          </a:p>
          <a:p>
            <a:pPr algn="l"/>
            <a:endPar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Evaluator Name &amp; Designation</a:t>
            </a:r>
            <a:r>
              <a:rPr lang="en-US" sz="28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2800" b="1" dirty="0" err="1" smtClean="0">
                <a:solidFill>
                  <a:srgbClr val="002060"/>
                </a:solidFill>
                <a:latin typeface="Tahoma" panose="020B0604030504040204" pitchFamily="34" charset="0"/>
                <a:ea typeface="Tahoma" panose="020B0604030504040204" pitchFamily="34" charset="0"/>
                <a:cs typeface="Tahoma" panose="020B0604030504040204" pitchFamily="34" charset="0"/>
              </a:rPr>
              <a:t>DR.K.Geetha,Prof&amp;Head</a:t>
            </a:r>
            <a:r>
              <a:rPr lang="en-US" sz="28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/IT</a:t>
            </a:r>
            <a:endPar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l"/>
            <a:endParaRPr lang="en-IN" sz="28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2">
            <a:extLst>
              <a:ext uri="{FF2B5EF4-FFF2-40B4-BE49-F238E27FC236}">
                <a16:creationId xmlns="" xmlns:a16="http://schemas.microsoft.com/office/drawing/2014/main" id="{32045833-DC69-F7E3-D060-F99A95B6BF1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07737" y="48115"/>
            <a:ext cx="8001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1">
            <a:extLst>
              <a:ext uri="{FF2B5EF4-FFF2-40B4-BE49-F238E27FC236}">
                <a16:creationId xmlns="" xmlns:a16="http://schemas.microsoft.com/office/drawing/2014/main" id="{ACB5413C-1E9B-AA15-CB04-D5AB0B7ABA3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7363" y="31313"/>
            <a:ext cx="701675"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slow" p14:dur="2000" advTm="3533"/>
    </mc:Choice>
    <mc:Fallback>
      <p:transition spd="slow" advTm="353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47699288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9235960F-F09D-41CA-9858-6D1F1FD002AD}"/>
              </a:ext>
            </a:extLst>
          </p:cNvPr>
          <p:cNvSpPr>
            <a:spLocks noGrp="1"/>
          </p:cNvSpPr>
          <p:nvPr>
            <p:ph type="dt" sz="half" idx="10"/>
          </p:nvPr>
        </p:nvSpPr>
        <p:spPr>
          <a:xfrm>
            <a:off x="609600" y="6356351"/>
            <a:ext cx="2844800" cy="365125"/>
          </a:xfrm>
        </p:spPr>
        <p:txBody>
          <a:bodyPr/>
          <a:lstStyle/>
          <a:p>
            <a:fld id="{00102930-37E3-462A-9756-1B501B0BF52B}" type="datetime1">
              <a:rPr lang="en-IN" smtClean="0"/>
              <a:pPr/>
              <a:t>19-11-2022</a:t>
            </a:fld>
            <a:endParaRPr lang="en-US"/>
          </a:p>
        </p:txBody>
      </p:sp>
      <p:sp>
        <p:nvSpPr>
          <p:cNvPr id="4" name="Footer Placeholder 3">
            <a:extLst>
              <a:ext uri="{FF2B5EF4-FFF2-40B4-BE49-F238E27FC236}">
                <a16:creationId xmlns="" xmlns:a16="http://schemas.microsoft.com/office/drawing/2014/main" id="{2E2198C8-D526-4E5F-87D9-464E552EF06C}"/>
              </a:ext>
            </a:extLst>
          </p:cNvPr>
          <p:cNvSpPr>
            <a:spLocks noGrp="1"/>
          </p:cNvSpPr>
          <p:nvPr>
            <p:ph type="ftr" sz="quarter" idx="11"/>
          </p:nvPr>
        </p:nvSpPr>
        <p:spPr>
          <a:xfrm>
            <a:off x="1752600" y="6356351"/>
            <a:ext cx="7848600" cy="365125"/>
          </a:xfrm>
        </p:spPr>
        <p:txBody>
          <a:bodyPr/>
          <a:lstStyle/>
          <a:p>
            <a:r>
              <a:rPr lang="en-US"/>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24E4B9BB-4240-4C02-8F44-362FB732406B}"/>
              </a:ext>
            </a:extLst>
          </p:cNvPr>
          <p:cNvSpPr>
            <a:spLocks noGrp="1"/>
          </p:cNvSpPr>
          <p:nvPr>
            <p:ph type="sldNum" sz="quarter" idx="12"/>
          </p:nvPr>
        </p:nvSpPr>
        <p:spPr>
          <a:xfrm>
            <a:off x="8737600" y="6356351"/>
            <a:ext cx="2692400" cy="365125"/>
          </a:xfrm>
        </p:spPr>
        <p:txBody>
          <a:bodyPr/>
          <a:lstStyle/>
          <a:p>
            <a:fld id="{5A619095-575C-496E-95DC-197D27EB9777}" type="slidenum">
              <a:rPr lang="en-US" smtClean="0"/>
              <a:pPr/>
              <a:t>10</a:t>
            </a:fld>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362200" y="1726390"/>
            <a:ext cx="7537248" cy="4060064"/>
          </a:xfrm>
          <a:prstGeom prst="rect">
            <a:avLst/>
          </a:prstGeom>
        </p:spPr>
      </p:pic>
    </p:spTree>
    <p:extLst>
      <p:ext uri="{BB962C8B-B14F-4D97-AF65-F5344CB8AC3E}">
        <p14:creationId xmlns:p14="http://schemas.microsoft.com/office/powerpoint/2010/main" xmlns="" val="3572994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423438054"/>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D0DF6EE6-3E80-4982-80DE-808354B3A158}"/>
              </a:ext>
            </a:extLst>
          </p:cNvPr>
          <p:cNvSpPr>
            <a:spLocks noGrp="1"/>
          </p:cNvSpPr>
          <p:nvPr>
            <p:ph type="dt" sz="half" idx="10"/>
          </p:nvPr>
        </p:nvSpPr>
        <p:spPr>
          <a:xfrm>
            <a:off x="609600" y="6356351"/>
            <a:ext cx="2844800" cy="365125"/>
          </a:xfrm>
        </p:spPr>
        <p:txBody>
          <a:bodyPr/>
          <a:lstStyle/>
          <a:p>
            <a:fld id="{415BBFE5-D589-4FC2-99F6-A800561D7DB9}" type="datetime1">
              <a:rPr lang="en-IN" smtClean="0"/>
              <a:pPr/>
              <a:t>19-11-2022</a:t>
            </a:fld>
            <a:endParaRPr lang="en-US"/>
          </a:p>
        </p:txBody>
      </p:sp>
      <p:sp>
        <p:nvSpPr>
          <p:cNvPr id="4" name="Footer Placeholder 3">
            <a:extLst>
              <a:ext uri="{FF2B5EF4-FFF2-40B4-BE49-F238E27FC236}">
                <a16:creationId xmlns="" xmlns:a16="http://schemas.microsoft.com/office/drawing/2014/main" id="{641A86A2-5AA9-44B1-A1EF-7024F874ABD4}"/>
              </a:ext>
            </a:extLst>
          </p:cNvPr>
          <p:cNvSpPr>
            <a:spLocks noGrp="1"/>
          </p:cNvSpPr>
          <p:nvPr>
            <p:ph type="ftr" sz="quarter" idx="11"/>
          </p:nvPr>
        </p:nvSpPr>
        <p:spPr>
          <a:xfrm>
            <a:off x="1752600" y="6356351"/>
            <a:ext cx="9067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5D9D042D-792D-45B6-812B-4CC45A78D0E1}"/>
              </a:ext>
            </a:extLst>
          </p:cNvPr>
          <p:cNvSpPr>
            <a:spLocks noGrp="1"/>
          </p:cNvSpPr>
          <p:nvPr>
            <p:ph type="sldNum" sz="quarter" idx="12"/>
          </p:nvPr>
        </p:nvSpPr>
        <p:spPr>
          <a:xfrm>
            <a:off x="8737600" y="6356351"/>
            <a:ext cx="2692400" cy="365125"/>
          </a:xfrm>
        </p:spPr>
        <p:txBody>
          <a:bodyPr/>
          <a:lstStyle/>
          <a:p>
            <a:fld id="{5A619095-575C-496E-95DC-197D27EB9777}" type="slidenum">
              <a:rPr lang="en-US" smtClean="0"/>
              <a:pPr/>
              <a:t>11</a:t>
            </a:fld>
            <a:endParaRPr lang="en-US" dirty="0"/>
          </a:p>
        </p:txBody>
      </p:sp>
      <p:pic>
        <p:nvPicPr>
          <p:cNvPr id="7" name="Picture 6"/>
          <p:cNvPicPr>
            <a:picLocks noChangeAspect="1"/>
          </p:cNvPicPr>
          <p:nvPr/>
        </p:nvPicPr>
        <p:blipFill>
          <a:blip r:embed="rId6"/>
          <a:stretch>
            <a:fillRect/>
          </a:stretch>
        </p:blipFill>
        <p:spPr>
          <a:xfrm>
            <a:off x="1371600" y="2057400"/>
            <a:ext cx="3209925" cy="1419225"/>
          </a:xfrm>
          <a:prstGeom prst="rect">
            <a:avLst/>
          </a:prstGeom>
        </p:spPr>
      </p:pic>
      <p:pic>
        <p:nvPicPr>
          <p:cNvPr id="8" name="Picture 7"/>
          <p:cNvPicPr>
            <a:picLocks noChangeAspect="1"/>
          </p:cNvPicPr>
          <p:nvPr/>
        </p:nvPicPr>
        <p:blipFill>
          <a:blip r:embed="rId7"/>
          <a:stretch>
            <a:fillRect/>
          </a:stretch>
        </p:blipFill>
        <p:spPr>
          <a:xfrm>
            <a:off x="5921375" y="2146881"/>
            <a:ext cx="4162425" cy="1095375"/>
          </a:xfrm>
          <a:prstGeom prst="rect">
            <a:avLst/>
          </a:prstGeom>
        </p:spPr>
      </p:pic>
      <p:pic>
        <p:nvPicPr>
          <p:cNvPr id="9" name="Picture 8"/>
          <p:cNvPicPr>
            <a:picLocks noChangeAspect="1"/>
          </p:cNvPicPr>
          <p:nvPr/>
        </p:nvPicPr>
        <p:blipFill>
          <a:blip r:embed="rId8"/>
          <a:stretch>
            <a:fillRect/>
          </a:stretch>
        </p:blipFill>
        <p:spPr>
          <a:xfrm>
            <a:off x="1066800" y="3851231"/>
            <a:ext cx="4038600" cy="2271713"/>
          </a:xfrm>
          <a:prstGeom prst="rect">
            <a:avLst/>
          </a:prstGeom>
        </p:spPr>
      </p:pic>
      <p:pic>
        <p:nvPicPr>
          <p:cNvPr id="10" name="Picture 9"/>
          <p:cNvPicPr>
            <a:picLocks noChangeAspect="1"/>
          </p:cNvPicPr>
          <p:nvPr/>
        </p:nvPicPr>
        <p:blipFill>
          <a:blip r:embed="rId9"/>
          <a:stretch>
            <a:fillRect/>
          </a:stretch>
        </p:blipFill>
        <p:spPr>
          <a:xfrm>
            <a:off x="6863527" y="3876989"/>
            <a:ext cx="3256763" cy="1929521"/>
          </a:xfrm>
          <a:prstGeom prst="rect">
            <a:avLst/>
          </a:prstGeom>
        </p:spPr>
      </p:pic>
    </p:spTree>
    <p:extLst>
      <p:ext uri="{BB962C8B-B14F-4D97-AF65-F5344CB8AC3E}">
        <p14:creationId xmlns:p14="http://schemas.microsoft.com/office/powerpoint/2010/main" xmlns="" val="4182734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355690767"/>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12</a:t>
            </a:fld>
            <a:endParaRPr lang="en-US" dirty="0"/>
          </a:p>
        </p:txBody>
      </p:sp>
      <p:pic>
        <p:nvPicPr>
          <p:cNvPr id="7" name="Picture 6"/>
          <p:cNvPicPr>
            <a:picLocks noChangeAspect="1"/>
          </p:cNvPicPr>
          <p:nvPr/>
        </p:nvPicPr>
        <p:blipFill>
          <a:blip r:embed="rId6"/>
          <a:stretch>
            <a:fillRect/>
          </a:stretch>
        </p:blipFill>
        <p:spPr>
          <a:xfrm>
            <a:off x="2528887" y="1905000"/>
            <a:ext cx="2914650" cy="1571625"/>
          </a:xfrm>
          <a:prstGeom prst="rect">
            <a:avLst/>
          </a:prstGeom>
        </p:spPr>
      </p:pic>
      <p:pic>
        <p:nvPicPr>
          <p:cNvPr id="9" name="Picture 8"/>
          <p:cNvPicPr>
            <a:picLocks noChangeAspect="1"/>
          </p:cNvPicPr>
          <p:nvPr/>
        </p:nvPicPr>
        <p:blipFill>
          <a:blip r:embed="rId7"/>
          <a:stretch>
            <a:fillRect/>
          </a:stretch>
        </p:blipFill>
        <p:spPr>
          <a:xfrm>
            <a:off x="6924675" y="1781175"/>
            <a:ext cx="2381250" cy="1695450"/>
          </a:xfrm>
          <a:prstGeom prst="rect">
            <a:avLst/>
          </a:prstGeom>
        </p:spPr>
      </p:pic>
      <p:pic>
        <p:nvPicPr>
          <p:cNvPr id="10" name="Picture 9"/>
          <p:cNvPicPr>
            <a:picLocks noChangeAspect="1"/>
          </p:cNvPicPr>
          <p:nvPr/>
        </p:nvPicPr>
        <p:blipFill>
          <a:blip r:embed="rId8"/>
          <a:stretch>
            <a:fillRect/>
          </a:stretch>
        </p:blipFill>
        <p:spPr>
          <a:xfrm>
            <a:off x="4953000" y="4419600"/>
            <a:ext cx="2962275" cy="1543050"/>
          </a:xfrm>
          <a:prstGeom prst="rect">
            <a:avLst/>
          </a:prstGeom>
        </p:spPr>
      </p:pic>
    </p:spTree>
    <p:extLst>
      <p:ext uri="{BB962C8B-B14F-4D97-AF65-F5344CB8AC3E}">
        <p14:creationId xmlns:p14="http://schemas.microsoft.com/office/powerpoint/2010/main" xmlns="" val="270057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79352011"/>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p:txBody>
          <a:bodyPr/>
          <a:lstStyle/>
          <a:p>
            <a:fld id="{5A619095-575C-496E-95DC-197D27EB9777}" type="slidenum">
              <a:rPr lang="en-US" smtClean="0"/>
              <a:pPr/>
              <a:t>13</a:t>
            </a:fld>
            <a:endParaRPr lang="en-US" dirty="0"/>
          </a:p>
        </p:txBody>
      </p:sp>
      <p:sp>
        <p:nvSpPr>
          <p:cNvPr id="3" name="Content Placeholder 2">
            <a:extLst>
              <a:ext uri="{FF2B5EF4-FFF2-40B4-BE49-F238E27FC236}">
                <a16:creationId xmlns="" xmlns:a16="http://schemas.microsoft.com/office/drawing/2014/main" id="{5A194D1C-D4ED-45FE-9DA7-DE1D050F617B}"/>
              </a:ext>
            </a:extLst>
          </p:cNvPr>
          <p:cNvSpPr>
            <a:spLocks noGrp="1"/>
          </p:cNvSpPr>
          <p:nvPr>
            <p:ph idx="4294967295"/>
          </p:nvPr>
        </p:nvSpPr>
        <p:spPr>
          <a:xfrm>
            <a:off x="0" y="1600200"/>
            <a:ext cx="10972800" cy="4525963"/>
          </a:xfrm>
        </p:spPr>
        <p:txBody>
          <a:bodyPr/>
          <a:lstStyle/>
          <a:p>
            <a:pPr marL="0" indent="0" algn="ctr">
              <a:buNone/>
            </a:pPr>
            <a:r>
              <a:rPr lang="en-IN" dirty="0"/>
              <a:t> </a:t>
            </a:r>
          </a:p>
        </p:txBody>
      </p:sp>
      <p:sp>
        <p:nvSpPr>
          <p:cNvPr id="7" name="Rectangle 6"/>
          <p:cNvSpPr/>
          <p:nvPr/>
        </p:nvSpPr>
        <p:spPr>
          <a:xfrm>
            <a:off x="2514600" y="1905000"/>
            <a:ext cx="6096000" cy="1631216"/>
          </a:xfrm>
          <a:prstGeom prst="rect">
            <a:avLst/>
          </a:prstGeom>
        </p:spPr>
        <p:txBody>
          <a:bodyPr>
            <a:spAutoFit/>
          </a:bodyPr>
          <a:lstStyle/>
          <a:p>
            <a:r>
              <a:rPr lang="en-GB" sz="2000" dirty="0">
                <a:solidFill>
                  <a:srgbClr val="202124"/>
                </a:solidFill>
                <a:latin typeface="Times New Roman" panose="02020603050405020304" pitchFamily="18" charset="0"/>
                <a:cs typeface="Times New Roman" panose="02020603050405020304" pitchFamily="18" charset="0"/>
              </a:rPr>
              <a:t>Public cloud As the name suggests, this type of cloud deployment model </a:t>
            </a:r>
            <a:r>
              <a:rPr lang="en-GB" sz="2000" b="1" dirty="0">
                <a:solidFill>
                  <a:srgbClr val="202124"/>
                </a:solidFill>
                <a:latin typeface="Times New Roman" panose="02020603050405020304" pitchFamily="18" charset="0"/>
                <a:cs typeface="Times New Roman" panose="02020603050405020304" pitchFamily="18" charset="0"/>
              </a:rPr>
              <a:t>supports all users who want to make use of a computing resource, such as hardware (OS, CPU, memory, storage) or software (application server, database) on a subscription basis</a:t>
            </a:r>
            <a:r>
              <a:rPr lang="en-GB" sz="2000" dirty="0">
                <a:solidFill>
                  <a:srgbClr val="20212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6"/>
          <a:srcRect l="43305"/>
          <a:stretch/>
        </p:blipFill>
        <p:spPr>
          <a:xfrm>
            <a:off x="3124200" y="3763184"/>
            <a:ext cx="5181600" cy="1985973"/>
          </a:xfrm>
          <a:prstGeom prst="rect">
            <a:avLst/>
          </a:prstGeom>
        </p:spPr>
      </p:pic>
    </p:spTree>
    <p:extLst>
      <p:ext uri="{BB962C8B-B14F-4D97-AF65-F5344CB8AC3E}">
        <p14:creationId xmlns:p14="http://schemas.microsoft.com/office/powerpoint/2010/main" xmlns="" val="3266059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25037508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14</a:t>
            </a:fld>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886200" y="1668316"/>
            <a:ext cx="5735517" cy="4714866"/>
          </a:xfrm>
          <a:prstGeom prst="rect">
            <a:avLst/>
          </a:prstGeom>
        </p:spPr>
      </p:pic>
    </p:spTree>
    <p:extLst>
      <p:ext uri="{BB962C8B-B14F-4D97-AF65-F5344CB8AC3E}">
        <p14:creationId xmlns:p14="http://schemas.microsoft.com/office/powerpoint/2010/main" xmlns="" val="2343596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78903673"/>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a:xfrm>
            <a:off x="457200" y="1914780"/>
            <a:ext cx="9677400" cy="4261464"/>
          </a:xfrm>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15</a:t>
            </a:fld>
            <a:endParaRPr lang="en-US" dirty="0"/>
          </a:p>
        </p:txBody>
      </p:sp>
      <p:sp>
        <p:nvSpPr>
          <p:cNvPr id="7" name="Rectangle 6"/>
          <p:cNvSpPr/>
          <p:nvPr/>
        </p:nvSpPr>
        <p:spPr>
          <a:xfrm>
            <a:off x="1881158" y="1823271"/>
            <a:ext cx="8786874" cy="2616101"/>
          </a:xfrm>
          <a:prstGeom prst="rect">
            <a:avLst/>
          </a:prstGeom>
        </p:spPr>
        <p:txBody>
          <a:bodyPr wrap="square">
            <a:spAutoFit/>
          </a:bodyPr>
          <a:lstStyle/>
          <a:p>
            <a:r>
              <a:rPr lang="en-GB" sz="2000" dirty="0">
                <a:latin typeface="Times New Roman" panose="02020603050405020304" pitchFamily="18" charset="0"/>
                <a:cs typeface="Times New Roman" panose="02020603050405020304" pitchFamily="18" charset="0"/>
              </a:rPr>
              <a:t>Modern Technology are increasing and optimizing the Performance of the Artificial Intelligences (AI) Model. To build a model which is used for classifying the fruit depends on the different characteristics like colour, shape, texture etc. </a:t>
            </a:r>
            <a:endParaRPr lang="en-GB" sz="2000"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TASK:</a:t>
            </a:r>
          </a:p>
          <a:p>
            <a:r>
              <a:rPr lang="en-GB" sz="2000" dirty="0" smtClean="0">
                <a:latin typeface="Times New Roman" panose="02020603050405020304" pitchFamily="18" charset="0"/>
                <a:cs typeface="Times New Roman" panose="02020603050405020304" pitchFamily="18" charset="0"/>
              </a:rPr>
              <a:t> task </a:t>
            </a:r>
            <a:r>
              <a:rPr lang="en-GB" sz="2000" dirty="0">
                <a:latin typeface="Times New Roman" panose="02020603050405020304" pitchFamily="18" charset="0"/>
                <a:cs typeface="Times New Roman" panose="02020603050405020304" pitchFamily="18" charset="0"/>
              </a:rPr>
              <a:t>1: Information Collection and Requirement Analysis</a:t>
            </a:r>
            <a:r>
              <a:rPr lang="en-GB" sz="20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 task </a:t>
            </a:r>
            <a:r>
              <a:rPr lang="en-GB" sz="2000" dirty="0">
                <a:latin typeface="Times New Roman" panose="02020603050405020304" pitchFamily="18" charset="0"/>
                <a:cs typeface="Times New Roman" panose="02020603050405020304" pitchFamily="18" charset="0"/>
              </a:rPr>
              <a:t>2: Project Planning and Developing Modules</a:t>
            </a:r>
            <a:r>
              <a:rPr lang="en-GB" sz="20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 task </a:t>
            </a:r>
            <a:r>
              <a:rPr lang="en-GB" sz="2000" dirty="0">
                <a:latin typeface="Times New Roman" panose="02020603050405020304" pitchFamily="18" charset="0"/>
                <a:cs typeface="Times New Roman" panose="02020603050405020304" pitchFamily="18" charset="0"/>
              </a:rPr>
              <a:t>3: Implementing the High Accuracy Deep Learning Algorithm to Perform. </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task4</a:t>
            </a:r>
            <a:r>
              <a:rPr lang="en-GB" sz="2000" dirty="0">
                <a:latin typeface="Times New Roman" panose="02020603050405020304" pitchFamily="18" charset="0"/>
                <a:cs typeface="Times New Roman" panose="02020603050405020304" pitchFamily="18" charset="0"/>
              </a:rPr>
              <a:t>: Deploying the Model on Cloud and Testing the Model and UI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15634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006022126"/>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a:xfrm>
            <a:off x="623926" y="1600201"/>
            <a:ext cx="10972800" cy="4525963"/>
          </a:xfrm>
        </p:spPr>
        <p:txBody>
          <a:bodyPr/>
          <a:lstStyle/>
          <a:p>
            <a:pPr marL="0" indent="0" algn="ctr">
              <a:buNone/>
            </a:pPr>
            <a:endParaRPr lang="en-IN" dirty="0" smtClean="0"/>
          </a:p>
          <a:p>
            <a:pPr marL="0" indent="0" algn="ctr">
              <a:buNone/>
            </a:pPr>
            <a:endParaRPr lang="en-IN" dirty="0"/>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16</a:t>
            </a:fld>
            <a:endParaRPr lang="en-US" dirty="0"/>
          </a:p>
        </p:txBody>
      </p:sp>
      <p:graphicFrame>
        <p:nvGraphicFramePr>
          <p:cNvPr id="8" name="Table 7"/>
          <p:cNvGraphicFramePr>
            <a:graphicFrameLocks noGrp="1"/>
          </p:cNvGraphicFramePr>
          <p:nvPr/>
        </p:nvGraphicFramePr>
        <p:xfrm>
          <a:off x="1095340" y="1526013"/>
          <a:ext cx="10358509" cy="4672777"/>
        </p:xfrm>
        <a:graphic>
          <a:graphicData uri="http://schemas.openxmlformats.org/drawingml/2006/table">
            <a:tbl>
              <a:tblPr firstRow="1" bandRow="1">
                <a:tableStyleId>{5C22544A-7EE6-4342-B048-85BDC9FD1C3A}</a:tableStyleId>
              </a:tblPr>
              <a:tblGrid>
                <a:gridCol w="1183548"/>
                <a:gridCol w="1776024"/>
                <a:gridCol w="1479788"/>
                <a:gridCol w="1479788"/>
                <a:gridCol w="1246138"/>
                <a:gridCol w="1291489"/>
                <a:gridCol w="1901734"/>
              </a:tblGrid>
              <a:tr h="562880">
                <a:tc>
                  <a:txBody>
                    <a:bodyPr/>
                    <a:lstStyle/>
                    <a:p>
                      <a:r>
                        <a:rPr lang="en-IN" dirty="0" smtClean="0"/>
                        <a:t>SPRINT</a:t>
                      </a:r>
                      <a:r>
                        <a:rPr lang="en-IN" baseline="0" dirty="0" smtClean="0"/>
                        <a:t> NO</a:t>
                      </a:r>
                      <a:endParaRPr lang="en-IN" dirty="0"/>
                    </a:p>
                  </a:txBody>
                  <a:tcPr/>
                </a:tc>
                <a:tc>
                  <a:txBody>
                    <a:bodyPr/>
                    <a:lstStyle/>
                    <a:p>
                      <a:r>
                        <a:rPr lang="en-IN" dirty="0" smtClean="0"/>
                        <a:t>FUNC</a:t>
                      </a:r>
                      <a:r>
                        <a:rPr lang="en-IN" baseline="0" dirty="0" smtClean="0"/>
                        <a:t> </a:t>
                      </a:r>
                      <a:r>
                        <a:rPr lang="en-IN" dirty="0" smtClean="0"/>
                        <a:t>REQUIREMENT</a:t>
                      </a:r>
                      <a:endParaRPr lang="en-IN" dirty="0"/>
                    </a:p>
                  </a:txBody>
                  <a:tcPr/>
                </a:tc>
                <a:tc>
                  <a:txBody>
                    <a:bodyPr/>
                    <a:lstStyle/>
                    <a:p>
                      <a:r>
                        <a:rPr lang="en-IN" dirty="0" smtClean="0"/>
                        <a:t>USER STORY NO.</a:t>
                      </a:r>
                      <a:endParaRPr lang="en-IN" dirty="0"/>
                    </a:p>
                  </a:txBody>
                  <a:tcPr/>
                </a:tc>
                <a:tc>
                  <a:txBody>
                    <a:bodyPr/>
                    <a:lstStyle/>
                    <a:p>
                      <a:r>
                        <a:rPr lang="en-IN" dirty="0" smtClean="0"/>
                        <a:t>USER STORY/TASK</a:t>
                      </a:r>
                      <a:endParaRPr lang="en-IN" dirty="0"/>
                    </a:p>
                  </a:txBody>
                  <a:tcPr/>
                </a:tc>
                <a:tc>
                  <a:txBody>
                    <a:bodyPr/>
                    <a:lstStyle/>
                    <a:p>
                      <a:r>
                        <a:rPr lang="en-IN" dirty="0" smtClean="0"/>
                        <a:t>STORY POINTS</a:t>
                      </a:r>
                      <a:endParaRPr lang="en-IN" dirty="0"/>
                    </a:p>
                  </a:txBody>
                  <a:tcPr/>
                </a:tc>
                <a:tc>
                  <a:txBody>
                    <a:bodyPr/>
                    <a:lstStyle/>
                    <a:p>
                      <a:r>
                        <a:rPr lang="en-IN" dirty="0" smtClean="0"/>
                        <a:t>PRIORITY</a:t>
                      </a:r>
                      <a:endParaRPr lang="en-IN" dirty="0"/>
                    </a:p>
                  </a:txBody>
                  <a:tcPr/>
                </a:tc>
                <a:tc>
                  <a:txBody>
                    <a:bodyPr/>
                    <a:lstStyle/>
                    <a:p>
                      <a:r>
                        <a:rPr lang="en-IN" dirty="0" smtClean="0"/>
                        <a:t>TEAM</a:t>
                      </a:r>
                      <a:r>
                        <a:rPr lang="en-IN" baseline="0" dirty="0" smtClean="0"/>
                        <a:t> MEMBERS</a:t>
                      </a:r>
                      <a:endParaRPr lang="en-IN" dirty="0"/>
                    </a:p>
                  </a:txBody>
                  <a:tcPr/>
                </a:tc>
              </a:tr>
              <a:tr h="804115">
                <a:tc>
                  <a:txBody>
                    <a:bodyPr/>
                    <a:lstStyle/>
                    <a:p>
                      <a:r>
                        <a:rPr lang="en-IN" dirty="0" smtClean="0"/>
                        <a:t>SPRINT 1</a:t>
                      </a:r>
                      <a:endParaRPr lang="en-IN" dirty="0"/>
                    </a:p>
                  </a:txBody>
                  <a:tcPr/>
                </a:tc>
                <a:tc>
                  <a:txBody>
                    <a:bodyPr/>
                    <a:lstStyle/>
                    <a:p>
                      <a:r>
                        <a:rPr lang="en-IN" dirty="0" smtClean="0"/>
                        <a:t>Data</a:t>
                      </a:r>
                      <a:r>
                        <a:rPr lang="en-IN" baseline="0" dirty="0" smtClean="0"/>
                        <a:t> collection</a:t>
                      </a:r>
                      <a:endParaRPr lang="en-IN" dirty="0"/>
                    </a:p>
                  </a:txBody>
                  <a:tcPr/>
                </a:tc>
                <a:tc>
                  <a:txBody>
                    <a:bodyPr/>
                    <a:lstStyle/>
                    <a:p>
                      <a:r>
                        <a:rPr lang="en-IN" dirty="0" smtClean="0"/>
                        <a:t>USN-1</a:t>
                      </a:r>
                      <a:endParaRPr lang="en-IN" dirty="0"/>
                    </a:p>
                  </a:txBody>
                  <a:tcPr/>
                </a:tc>
                <a:tc>
                  <a:txBody>
                    <a:bodyPr/>
                    <a:lstStyle/>
                    <a:p>
                      <a:r>
                        <a:rPr lang="en-IN" dirty="0" smtClean="0"/>
                        <a:t>Collecting</a:t>
                      </a:r>
                      <a:r>
                        <a:rPr lang="en-IN" baseline="0" dirty="0" smtClean="0"/>
                        <a:t> the image from the users</a:t>
                      </a:r>
                      <a:endParaRPr lang="en-IN" dirty="0"/>
                    </a:p>
                  </a:txBody>
                  <a:tcPr/>
                </a:tc>
                <a:tc>
                  <a:txBody>
                    <a:bodyPr/>
                    <a:lstStyle/>
                    <a:p>
                      <a:r>
                        <a:rPr lang="en-IN" dirty="0" smtClean="0"/>
                        <a:t>4</a:t>
                      </a:r>
                      <a:endParaRPr lang="en-IN" dirty="0"/>
                    </a:p>
                  </a:txBody>
                  <a:tcPr/>
                </a:tc>
                <a:tc>
                  <a:txBody>
                    <a:bodyPr/>
                    <a:lstStyle/>
                    <a:p>
                      <a:r>
                        <a:rPr lang="en-IN" dirty="0" smtClean="0"/>
                        <a:t>High</a:t>
                      </a:r>
                      <a:endParaRPr lang="en-IN" dirty="0"/>
                    </a:p>
                  </a:txBody>
                  <a:tcPr/>
                </a:tc>
                <a:tc>
                  <a:txBody>
                    <a:bodyPr/>
                    <a:lstStyle/>
                    <a:p>
                      <a:pPr rtl="0"/>
                      <a:r>
                        <a:rPr lang="en-IN" sz="1800" b="0" i="0" u="none" strike="noStrike" kern="1200" dirty="0" err="1" smtClean="0">
                          <a:solidFill>
                            <a:schemeClr val="dk1"/>
                          </a:solidFill>
                          <a:latin typeface="+mn-lt"/>
                          <a:ea typeface="+mn-ea"/>
                          <a:cs typeface="+mn-cs"/>
                        </a:rPr>
                        <a:t>Sharmila</a:t>
                      </a:r>
                      <a:endParaRPr lang="en-IN" dirty="0" smtClean="0"/>
                    </a:p>
                    <a:p>
                      <a:pPr rtl="0"/>
                      <a:r>
                        <a:rPr lang="en-IN" sz="1800" b="0" i="0" u="none" strike="noStrike" kern="1200" dirty="0" err="1" smtClean="0">
                          <a:solidFill>
                            <a:schemeClr val="dk1"/>
                          </a:solidFill>
                          <a:latin typeface="+mn-lt"/>
                          <a:ea typeface="+mn-ea"/>
                          <a:cs typeface="+mn-cs"/>
                        </a:rPr>
                        <a:t>Pushpa</a:t>
                      </a:r>
                      <a:endParaRPr lang="en-IN" dirty="0" smtClean="0"/>
                    </a:p>
                  </a:txBody>
                  <a:tcPr/>
                </a:tc>
              </a:tr>
              <a:tr h="1286583">
                <a:tc>
                  <a:txBody>
                    <a:bodyPr/>
                    <a:lstStyle/>
                    <a:p>
                      <a:r>
                        <a:rPr lang="en-IN" dirty="0" smtClean="0"/>
                        <a:t>SPRINT</a:t>
                      </a:r>
                      <a:r>
                        <a:rPr lang="en-IN" baseline="0" dirty="0" smtClean="0"/>
                        <a:t> 2</a:t>
                      </a:r>
                      <a:endParaRPr lang="en-IN" dirty="0"/>
                    </a:p>
                  </a:txBody>
                  <a:tcPr/>
                </a:tc>
                <a:tc>
                  <a:txBody>
                    <a:bodyPr/>
                    <a:lstStyle/>
                    <a:p>
                      <a:r>
                        <a:rPr lang="en-IN" dirty="0" smtClean="0"/>
                        <a:t>Modelling</a:t>
                      </a:r>
                      <a:r>
                        <a:rPr lang="en-IN" baseline="0" dirty="0" smtClean="0"/>
                        <a:t> phase</a:t>
                      </a:r>
                      <a:endParaRPr lang="en-IN" dirty="0"/>
                    </a:p>
                  </a:txBody>
                  <a:tcPr/>
                </a:tc>
                <a:tc>
                  <a:txBody>
                    <a:bodyPr/>
                    <a:lstStyle/>
                    <a:p>
                      <a:r>
                        <a:rPr lang="en-IN" dirty="0" smtClean="0"/>
                        <a:t>USN-2</a:t>
                      </a:r>
                      <a:endParaRPr lang="en-IN" dirty="0"/>
                    </a:p>
                  </a:txBody>
                  <a:tcPr/>
                </a:tc>
                <a:tc>
                  <a:txBody>
                    <a:bodyPr/>
                    <a:lstStyle/>
                    <a:p>
                      <a:r>
                        <a:rPr lang="en-IN" dirty="0" smtClean="0"/>
                        <a:t>Designing and building the model</a:t>
                      </a:r>
                      <a:r>
                        <a:rPr lang="en-IN" baseline="0" dirty="0" smtClean="0"/>
                        <a:t> architecture using CNN</a:t>
                      </a:r>
                      <a:endParaRPr lang="en-IN" dirty="0"/>
                    </a:p>
                  </a:txBody>
                  <a:tcPr/>
                </a:tc>
                <a:tc>
                  <a:txBody>
                    <a:bodyPr/>
                    <a:lstStyle/>
                    <a:p>
                      <a:r>
                        <a:rPr lang="en-IN" dirty="0" smtClean="0"/>
                        <a:t>5</a:t>
                      </a:r>
                      <a:endParaRPr lang="en-IN" dirty="0"/>
                    </a:p>
                  </a:txBody>
                  <a:tcPr/>
                </a:tc>
                <a:tc>
                  <a:txBody>
                    <a:bodyPr/>
                    <a:lstStyle/>
                    <a:p>
                      <a:r>
                        <a:rPr lang="en-IN" dirty="0" smtClean="0"/>
                        <a:t>Medium</a:t>
                      </a:r>
                      <a:endParaRPr lang="en-IN" dirty="0"/>
                    </a:p>
                  </a:txBody>
                  <a:tcPr/>
                </a:tc>
                <a:tc>
                  <a:txBody>
                    <a:bodyPr/>
                    <a:lstStyle/>
                    <a:p>
                      <a:pPr rtl="0"/>
                      <a:r>
                        <a:rPr lang="en-IN" sz="1800" b="0" i="0" u="none" strike="noStrike" kern="1200" dirty="0" err="1" smtClean="0">
                          <a:solidFill>
                            <a:schemeClr val="dk1"/>
                          </a:solidFill>
                          <a:latin typeface="+mn-lt"/>
                          <a:ea typeface="+mn-ea"/>
                          <a:cs typeface="+mn-cs"/>
                        </a:rPr>
                        <a:t>Vanmaraiselvi</a:t>
                      </a:r>
                      <a:endParaRPr lang="en-IN" dirty="0" smtClean="0"/>
                    </a:p>
                    <a:p>
                      <a:pPr rtl="0"/>
                      <a:r>
                        <a:rPr lang="en-IN" sz="1800" b="0" i="0" u="none" strike="noStrike" kern="1200" dirty="0" err="1" smtClean="0">
                          <a:solidFill>
                            <a:schemeClr val="dk1"/>
                          </a:solidFill>
                          <a:latin typeface="+mn-lt"/>
                          <a:ea typeface="+mn-ea"/>
                          <a:cs typeface="+mn-cs"/>
                        </a:rPr>
                        <a:t>Vinothini</a:t>
                      </a:r>
                      <a:endParaRPr lang="en-IN" dirty="0" smtClean="0"/>
                    </a:p>
                    <a:p>
                      <a:r>
                        <a:rPr lang="en-IN" sz="1800" b="0" i="0" u="none" strike="noStrike" kern="1200" dirty="0" err="1" smtClean="0">
                          <a:solidFill>
                            <a:schemeClr val="dk1"/>
                          </a:solidFill>
                          <a:latin typeface="+mn-lt"/>
                          <a:ea typeface="+mn-ea"/>
                          <a:cs typeface="+mn-cs"/>
                        </a:rPr>
                        <a:t>Willbrit</a:t>
                      </a:r>
                      <a:r>
                        <a:rPr lang="en-IN" sz="1800" b="0" i="0" u="none" strike="noStrike" kern="1200" dirty="0" smtClean="0">
                          <a:solidFill>
                            <a:schemeClr val="dk1"/>
                          </a:solidFill>
                          <a:latin typeface="+mn-lt"/>
                          <a:ea typeface="+mn-ea"/>
                          <a:cs typeface="+mn-cs"/>
                        </a:rPr>
                        <a:t> </a:t>
                      </a:r>
                      <a:r>
                        <a:rPr lang="en-IN" sz="1800" b="0" i="0" u="none" strike="noStrike" kern="1200" dirty="0" err="1" smtClean="0">
                          <a:solidFill>
                            <a:schemeClr val="dk1"/>
                          </a:solidFill>
                          <a:latin typeface="+mn-lt"/>
                          <a:ea typeface="+mn-ea"/>
                          <a:cs typeface="+mn-cs"/>
                        </a:rPr>
                        <a:t>Vincy</a:t>
                      </a:r>
                      <a:endParaRPr lang="en-IN" dirty="0"/>
                    </a:p>
                  </a:txBody>
                  <a:tcPr/>
                </a:tc>
              </a:tr>
              <a:tr h="804115">
                <a:tc>
                  <a:txBody>
                    <a:bodyPr/>
                    <a:lstStyle/>
                    <a:p>
                      <a:r>
                        <a:rPr lang="en-IN" dirty="0" smtClean="0"/>
                        <a:t>SPRINT</a:t>
                      </a:r>
                      <a:r>
                        <a:rPr lang="en-IN" baseline="0" dirty="0" smtClean="0"/>
                        <a:t> 3</a:t>
                      </a:r>
                      <a:endParaRPr lang="en-IN" dirty="0"/>
                    </a:p>
                  </a:txBody>
                  <a:tcPr/>
                </a:tc>
                <a:tc>
                  <a:txBody>
                    <a:bodyPr/>
                    <a:lstStyle/>
                    <a:p>
                      <a:r>
                        <a:rPr lang="en-IN" dirty="0" smtClean="0"/>
                        <a:t>Development</a:t>
                      </a:r>
                      <a:r>
                        <a:rPr lang="en-IN" baseline="0" dirty="0" smtClean="0"/>
                        <a:t> phase</a:t>
                      </a:r>
                      <a:endParaRPr lang="en-IN" dirty="0"/>
                    </a:p>
                  </a:txBody>
                  <a:tcPr/>
                </a:tc>
                <a:tc>
                  <a:txBody>
                    <a:bodyPr/>
                    <a:lstStyle/>
                    <a:p>
                      <a:r>
                        <a:rPr lang="en-IN" dirty="0" smtClean="0"/>
                        <a:t>USN-3</a:t>
                      </a:r>
                      <a:endParaRPr lang="en-IN" dirty="0"/>
                    </a:p>
                  </a:txBody>
                  <a:tcPr/>
                </a:tc>
                <a:tc>
                  <a:txBody>
                    <a:bodyPr/>
                    <a:lstStyle/>
                    <a:p>
                      <a:r>
                        <a:rPr lang="en-IN" dirty="0" smtClean="0"/>
                        <a:t>Project</a:t>
                      </a:r>
                      <a:r>
                        <a:rPr lang="en-IN" baseline="0" dirty="0" smtClean="0"/>
                        <a:t> development of sprints</a:t>
                      </a:r>
                      <a:endParaRPr lang="en-IN" dirty="0"/>
                    </a:p>
                  </a:txBody>
                  <a:tcPr/>
                </a:tc>
                <a:tc>
                  <a:txBody>
                    <a:bodyPr/>
                    <a:lstStyle/>
                    <a:p>
                      <a:r>
                        <a:rPr lang="en-IN" dirty="0" smtClean="0"/>
                        <a:t>4</a:t>
                      </a:r>
                      <a:endParaRPr lang="en-IN" dirty="0"/>
                    </a:p>
                  </a:txBody>
                  <a:tcPr/>
                </a:tc>
                <a:tc>
                  <a:txBody>
                    <a:bodyPr/>
                    <a:lstStyle/>
                    <a:p>
                      <a:r>
                        <a:rPr lang="en-IN" dirty="0" err="1" smtClean="0"/>
                        <a:t>High,medium,low</a:t>
                      </a:r>
                      <a:endParaRPr lang="en-IN" dirty="0"/>
                    </a:p>
                  </a:txBody>
                  <a:tcPr/>
                </a:tc>
                <a:tc>
                  <a:txBody>
                    <a:bodyPr/>
                    <a:lstStyle/>
                    <a:p>
                      <a:pPr rtl="0"/>
                      <a:r>
                        <a:rPr lang="en-IN" sz="1800" b="0" i="0" u="none" strike="noStrike" kern="1200" dirty="0" err="1" smtClean="0">
                          <a:solidFill>
                            <a:schemeClr val="dk1"/>
                          </a:solidFill>
                          <a:latin typeface="+mn-lt"/>
                          <a:ea typeface="+mn-ea"/>
                          <a:cs typeface="+mn-cs"/>
                        </a:rPr>
                        <a:t>Vanmaraiselvi</a:t>
                      </a:r>
                      <a:endParaRPr lang="en-IN" dirty="0" smtClean="0"/>
                    </a:p>
                    <a:p>
                      <a:pPr rtl="0"/>
                      <a:r>
                        <a:rPr lang="en-IN" sz="1800" b="0" i="0" u="none" strike="noStrike" kern="1200" dirty="0" err="1" smtClean="0">
                          <a:solidFill>
                            <a:schemeClr val="dk1"/>
                          </a:solidFill>
                          <a:latin typeface="+mn-lt"/>
                          <a:ea typeface="+mn-ea"/>
                          <a:cs typeface="+mn-cs"/>
                        </a:rPr>
                        <a:t>Vinothini</a:t>
                      </a:r>
                      <a:endParaRPr lang="en-IN" dirty="0" smtClean="0"/>
                    </a:p>
                  </a:txBody>
                  <a:tcPr/>
                </a:tc>
              </a:tr>
              <a:tr h="740857">
                <a:tc>
                  <a:txBody>
                    <a:bodyPr/>
                    <a:lstStyle/>
                    <a:p>
                      <a:r>
                        <a:rPr lang="en-IN" dirty="0" smtClean="0"/>
                        <a:t>SPRINT</a:t>
                      </a:r>
                      <a:r>
                        <a:rPr lang="en-IN" baseline="0" dirty="0" smtClean="0"/>
                        <a:t> 4</a:t>
                      </a:r>
                      <a:endParaRPr lang="en-IN" dirty="0"/>
                    </a:p>
                  </a:txBody>
                  <a:tcPr/>
                </a:tc>
                <a:tc>
                  <a:txBody>
                    <a:bodyPr/>
                    <a:lstStyle/>
                    <a:p>
                      <a:r>
                        <a:rPr lang="en-IN" dirty="0" smtClean="0"/>
                        <a:t>Testin</a:t>
                      </a:r>
                      <a:r>
                        <a:rPr lang="en-IN" baseline="0" dirty="0" smtClean="0"/>
                        <a:t>g and output</a:t>
                      </a:r>
                      <a:endParaRPr lang="en-IN" dirty="0"/>
                    </a:p>
                  </a:txBody>
                  <a:tcPr/>
                </a:tc>
                <a:tc>
                  <a:txBody>
                    <a:bodyPr/>
                    <a:lstStyle/>
                    <a:p>
                      <a:r>
                        <a:rPr lang="en-IN" dirty="0" smtClean="0"/>
                        <a:t>USN-4</a:t>
                      </a:r>
                      <a:endParaRPr lang="en-IN" dirty="0"/>
                    </a:p>
                  </a:txBody>
                  <a:tcPr/>
                </a:tc>
                <a:tc>
                  <a:txBody>
                    <a:bodyPr/>
                    <a:lstStyle/>
                    <a:p>
                      <a:r>
                        <a:rPr lang="en-IN" dirty="0" smtClean="0"/>
                        <a:t>Test and find</a:t>
                      </a:r>
                      <a:r>
                        <a:rPr lang="en-IN" baseline="0" dirty="0" smtClean="0"/>
                        <a:t> the result</a:t>
                      </a:r>
                      <a:endParaRPr lang="en-IN" dirty="0"/>
                    </a:p>
                  </a:txBody>
                  <a:tcPr/>
                </a:tc>
                <a:tc>
                  <a:txBody>
                    <a:bodyPr/>
                    <a:lstStyle/>
                    <a:p>
                      <a:r>
                        <a:rPr lang="en-IN" dirty="0" smtClean="0"/>
                        <a:t>3</a:t>
                      </a:r>
                      <a:endParaRPr lang="en-IN" dirty="0"/>
                    </a:p>
                  </a:txBody>
                  <a:tcPr/>
                </a:tc>
                <a:tc>
                  <a:txBody>
                    <a:bodyPr/>
                    <a:lstStyle/>
                    <a:p>
                      <a:r>
                        <a:rPr lang="en-IN" dirty="0" smtClean="0"/>
                        <a:t>High , medium</a:t>
                      </a:r>
                      <a:endParaRPr lang="en-IN" dirty="0"/>
                    </a:p>
                  </a:txBody>
                  <a:tcPr/>
                </a:tc>
                <a:tc>
                  <a:txBody>
                    <a:bodyPr/>
                    <a:lstStyle/>
                    <a:p>
                      <a:pPr rtl="0"/>
                      <a:r>
                        <a:rPr lang="en-IN" sz="1800" b="0" i="0" u="none" strike="noStrike" kern="1200" dirty="0" err="1" smtClean="0">
                          <a:solidFill>
                            <a:schemeClr val="dk1"/>
                          </a:solidFill>
                          <a:latin typeface="+mn-lt"/>
                          <a:ea typeface="+mn-ea"/>
                          <a:cs typeface="+mn-cs"/>
                        </a:rPr>
                        <a:t>Sharmila</a:t>
                      </a:r>
                      <a:endParaRPr lang="en-IN" dirty="0" smtClean="0"/>
                    </a:p>
                    <a:p>
                      <a:pPr rtl="0"/>
                      <a:r>
                        <a:rPr lang="en-IN" sz="1800" b="0" i="0" u="none" strike="noStrike" kern="1200" dirty="0" err="1" smtClean="0">
                          <a:solidFill>
                            <a:schemeClr val="dk1"/>
                          </a:solidFill>
                          <a:latin typeface="+mn-lt"/>
                          <a:ea typeface="+mn-ea"/>
                          <a:cs typeface="+mn-cs"/>
                        </a:rPr>
                        <a:t>Pushpa</a:t>
                      </a:r>
                      <a:endParaRPr lang="en-IN" dirty="0" smtClean="0"/>
                    </a:p>
                  </a:txBody>
                  <a:tcPr/>
                </a:tc>
              </a:tr>
            </a:tbl>
          </a:graphicData>
        </a:graphic>
      </p:graphicFrame>
    </p:spTree>
    <p:extLst>
      <p:ext uri="{BB962C8B-B14F-4D97-AF65-F5344CB8AC3E}">
        <p14:creationId xmlns:p14="http://schemas.microsoft.com/office/powerpoint/2010/main" xmlns="" val="1898128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517878618"/>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17</a:t>
            </a:fld>
            <a:endParaRPr lang="en-US" dirty="0"/>
          </a:p>
        </p:txBody>
      </p:sp>
      <p:pic>
        <p:nvPicPr>
          <p:cNvPr id="7" name="Picture 6"/>
          <p:cNvPicPr>
            <a:picLocks noChangeAspect="1"/>
          </p:cNvPicPr>
          <p:nvPr/>
        </p:nvPicPr>
        <p:blipFill>
          <a:blip r:embed="rId6"/>
          <a:stretch>
            <a:fillRect/>
          </a:stretch>
        </p:blipFill>
        <p:spPr>
          <a:xfrm>
            <a:off x="2032000" y="2743200"/>
            <a:ext cx="3212870" cy="1752600"/>
          </a:xfrm>
          <a:prstGeom prst="rect">
            <a:avLst/>
          </a:prstGeom>
        </p:spPr>
      </p:pic>
      <p:pic>
        <p:nvPicPr>
          <p:cNvPr id="8" name="Picture 7"/>
          <p:cNvPicPr>
            <a:picLocks noChangeAspect="1"/>
          </p:cNvPicPr>
          <p:nvPr/>
        </p:nvPicPr>
        <p:blipFill>
          <a:blip r:embed="rId7"/>
          <a:stretch>
            <a:fillRect/>
          </a:stretch>
        </p:blipFill>
        <p:spPr>
          <a:xfrm>
            <a:off x="6667270" y="2496960"/>
            <a:ext cx="2629130" cy="2051429"/>
          </a:xfrm>
          <a:prstGeom prst="rect">
            <a:avLst/>
          </a:prstGeom>
        </p:spPr>
      </p:pic>
    </p:spTree>
    <p:extLst>
      <p:ext uri="{BB962C8B-B14F-4D97-AF65-F5344CB8AC3E}">
        <p14:creationId xmlns:p14="http://schemas.microsoft.com/office/powerpoint/2010/main" xmlns="" val="3424449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2493599715"/>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a:xfrm>
            <a:off x="695364" y="1600201"/>
            <a:ext cx="10972800" cy="4525963"/>
          </a:xfrm>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18</a:t>
            </a:fld>
            <a:endParaRPr lang="en-US" dirty="0"/>
          </a:p>
        </p:txBody>
      </p:sp>
      <p:pic>
        <p:nvPicPr>
          <p:cNvPr id="8" name="Picture 7" descr="IMG_20221119_143858.jpg"/>
          <p:cNvPicPr>
            <a:picLocks noChangeAspect="1"/>
          </p:cNvPicPr>
          <p:nvPr/>
        </p:nvPicPr>
        <p:blipFill>
          <a:blip r:embed="rId6" cstate="print"/>
          <a:stretch>
            <a:fillRect/>
          </a:stretch>
        </p:blipFill>
        <p:spPr>
          <a:xfrm>
            <a:off x="1743526" y="2000240"/>
            <a:ext cx="2852276" cy="3919887"/>
          </a:xfrm>
          <a:prstGeom prst="rect">
            <a:avLst/>
          </a:prstGeom>
        </p:spPr>
      </p:pic>
      <p:pic>
        <p:nvPicPr>
          <p:cNvPr id="9" name="Picture 8" descr="IMG_20221119_143925.jpg"/>
          <p:cNvPicPr>
            <a:picLocks noChangeAspect="1"/>
          </p:cNvPicPr>
          <p:nvPr/>
        </p:nvPicPr>
        <p:blipFill>
          <a:blip r:embed="rId7" cstate="print"/>
          <a:stretch>
            <a:fillRect/>
          </a:stretch>
        </p:blipFill>
        <p:spPr>
          <a:xfrm>
            <a:off x="4810116" y="2000240"/>
            <a:ext cx="2678925" cy="3929090"/>
          </a:xfrm>
          <a:prstGeom prst="rect">
            <a:avLst/>
          </a:prstGeom>
        </p:spPr>
      </p:pic>
      <p:pic>
        <p:nvPicPr>
          <p:cNvPr id="10" name="Picture 9" descr="IMG_20221119_143938.jpg"/>
          <p:cNvPicPr>
            <a:picLocks noChangeAspect="1"/>
          </p:cNvPicPr>
          <p:nvPr/>
        </p:nvPicPr>
        <p:blipFill>
          <a:blip r:embed="rId8" cstate="print"/>
          <a:stretch>
            <a:fillRect/>
          </a:stretch>
        </p:blipFill>
        <p:spPr>
          <a:xfrm>
            <a:off x="8167702" y="1857364"/>
            <a:ext cx="2534897" cy="3929090"/>
          </a:xfrm>
          <a:prstGeom prst="rect">
            <a:avLst/>
          </a:prstGeom>
        </p:spPr>
      </p:pic>
    </p:spTree>
    <p:extLst>
      <p:ext uri="{BB962C8B-B14F-4D97-AF65-F5344CB8AC3E}">
        <p14:creationId xmlns:p14="http://schemas.microsoft.com/office/powerpoint/2010/main" xmlns="" val="152170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428604"/>
            <a:ext cx="8669308" cy="1143000"/>
          </a:xfrm>
          <a:solidFill>
            <a:srgbClr val="0070C0"/>
          </a:solidFill>
          <a:ln w="76200">
            <a:solidFill>
              <a:schemeClr val="tx1"/>
            </a:solidFill>
          </a:ln>
        </p:spPr>
        <p:txBody>
          <a:bodyPr>
            <a:normAutofit/>
          </a:bodyPr>
          <a:lstStyle/>
          <a:p>
            <a:r>
              <a:rPr lang="en-IN" b="1" dirty="0" smtClean="0">
                <a:solidFill>
                  <a:schemeClr val="bg1"/>
                </a:solidFill>
                <a:latin typeface="Times New Roman" pitchFamily="18" charset="0"/>
                <a:cs typeface="Times New Roman" pitchFamily="18" charset="0"/>
              </a:rPr>
              <a:t>Continue…</a:t>
            </a:r>
            <a:endParaRPr lang="en-IN"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p:cNvSpPr>
            <a:spLocks noGrp="1"/>
          </p:cNvSpPr>
          <p:nvPr>
            <p:ph type="ftr" sz="quarter" idx="11"/>
          </p:nvPr>
        </p:nvSpPr>
        <p:spPr/>
        <p:txBody>
          <a:bodyPr/>
          <a:lstStyle/>
          <a:p>
            <a:r>
              <a:rPr lang="en-US" smtClean="0"/>
              <a:t>Project Work - M.A.M. College of Engineering and Technology, Siruganur, Tiruchirappalli – 621 105.</a:t>
            </a:r>
            <a:endParaRPr lang="en-US" b="1" dirty="0"/>
          </a:p>
        </p:txBody>
      </p:sp>
      <p:sp>
        <p:nvSpPr>
          <p:cNvPr id="6" name="Slide Number Placeholder 5"/>
          <p:cNvSpPr>
            <a:spLocks noGrp="1"/>
          </p:cNvSpPr>
          <p:nvPr>
            <p:ph type="sldNum" sz="quarter" idx="12"/>
          </p:nvPr>
        </p:nvSpPr>
        <p:spPr/>
        <p:txBody>
          <a:bodyPr/>
          <a:lstStyle/>
          <a:p>
            <a:fld id="{5A619095-575C-496E-95DC-197D27EB9777}" type="slidenum">
              <a:rPr lang="en-US" smtClean="0"/>
              <a:pPr/>
              <a:t>19</a:t>
            </a:fld>
            <a:endParaRPr lang="en-US" b="1"/>
          </a:p>
        </p:txBody>
      </p:sp>
      <p:pic>
        <p:nvPicPr>
          <p:cNvPr id="8" name="Picture 7" descr="Screenshot (44).png"/>
          <p:cNvPicPr>
            <a:picLocks noChangeAspect="1"/>
          </p:cNvPicPr>
          <p:nvPr/>
        </p:nvPicPr>
        <p:blipFill>
          <a:blip r:embed="rId2" cstate="print"/>
          <a:stretch>
            <a:fillRect/>
          </a:stretch>
        </p:blipFill>
        <p:spPr>
          <a:xfrm>
            <a:off x="881026" y="2428868"/>
            <a:ext cx="3429024" cy="1927885"/>
          </a:xfrm>
          <a:prstGeom prst="rect">
            <a:avLst/>
          </a:prstGeom>
        </p:spPr>
      </p:pic>
      <p:pic>
        <p:nvPicPr>
          <p:cNvPr id="10" name="Content Placeholder 9" descr="Screenshot (55).png"/>
          <p:cNvPicPr>
            <a:picLocks noGrp="1" noChangeAspect="1"/>
          </p:cNvPicPr>
          <p:nvPr>
            <p:ph idx="1"/>
          </p:nvPr>
        </p:nvPicPr>
        <p:blipFill>
          <a:blip r:embed="rId3" cstate="print"/>
          <a:stretch>
            <a:fillRect/>
          </a:stretch>
        </p:blipFill>
        <p:spPr>
          <a:xfrm>
            <a:off x="4452926" y="2428868"/>
            <a:ext cx="3571900" cy="2008213"/>
          </a:xfrm>
        </p:spPr>
      </p:pic>
      <p:pic>
        <p:nvPicPr>
          <p:cNvPr id="11" name="Picture 10" descr="Screenshot (45).png"/>
          <p:cNvPicPr>
            <a:picLocks noChangeAspect="1"/>
          </p:cNvPicPr>
          <p:nvPr/>
        </p:nvPicPr>
        <p:blipFill>
          <a:blip r:embed="rId4" cstate="print"/>
          <a:stretch>
            <a:fillRect/>
          </a:stretch>
        </p:blipFill>
        <p:spPr>
          <a:xfrm>
            <a:off x="8183515" y="2428868"/>
            <a:ext cx="3698963" cy="20796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692539657"/>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C8C61D7F-3138-4DDD-8452-37E06A41A975}"/>
              </a:ext>
            </a:extLst>
          </p:cNvPr>
          <p:cNvSpPr>
            <a:spLocks noGrp="1"/>
          </p:cNvSpPr>
          <p:nvPr>
            <p:ph type="dt" sz="half" idx="10"/>
          </p:nvPr>
        </p:nvSpPr>
        <p:spPr>
          <a:xfrm>
            <a:off x="609600" y="6356351"/>
            <a:ext cx="2844800" cy="365125"/>
          </a:xfrm>
        </p:spPr>
        <p:txBody>
          <a:bodyPr/>
          <a:lstStyle/>
          <a:p>
            <a:fld id="{C72EB417-B93C-4CAA-BA7A-C4C7FC08728F}" type="datetime1">
              <a:rPr lang="en-IN" smtClean="0"/>
              <a:pPr/>
              <a:t>19-11-2022</a:t>
            </a:fld>
            <a:endParaRPr lang="en-US" dirty="0"/>
          </a:p>
        </p:txBody>
      </p:sp>
      <p:sp>
        <p:nvSpPr>
          <p:cNvPr id="7" name="Footer Placeholder 3">
            <a:extLst>
              <a:ext uri="{FF2B5EF4-FFF2-40B4-BE49-F238E27FC236}">
                <a16:creationId xmlns="" xmlns:a16="http://schemas.microsoft.com/office/drawing/2014/main" id="{EE72E26C-01F6-4C80-8CA0-73274D29C90B}"/>
              </a:ext>
            </a:extLst>
          </p:cNvPr>
          <p:cNvSpPr>
            <a:spLocks noGrp="1"/>
          </p:cNvSpPr>
          <p:nvPr>
            <p:ph type="ftr" sz="quarter" idx="11"/>
          </p:nvPr>
        </p:nvSpPr>
        <p:spPr>
          <a:xfrm>
            <a:off x="2438400" y="6400799"/>
            <a:ext cx="7772400" cy="365125"/>
          </a:xfrm>
        </p:spPr>
        <p:txBody>
          <a:bodyPr/>
          <a:lstStyle/>
          <a:p>
            <a:r>
              <a:rPr lang="en-US" dirty="0"/>
              <a:t>Project Work - M.A.M. College of Engineering and Technology, Siruganur, Tiruchirappalli – 621 105.</a:t>
            </a:r>
          </a:p>
        </p:txBody>
      </p:sp>
      <p:sp>
        <p:nvSpPr>
          <p:cNvPr id="8" name="Slide Number Placeholder 5">
            <a:extLst>
              <a:ext uri="{FF2B5EF4-FFF2-40B4-BE49-F238E27FC236}">
                <a16:creationId xmlns="" xmlns:a16="http://schemas.microsoft.com/office/drawing/2014/main" id="{097F5DC9-914B-41C2-92CC-FF827BCFD0E7}"/>
              </a:ext>
            </a:extLst>
          </p:cNvPr>
          <p:cNvSpPr>
            <a:spLocks noGrp="1"/>
          </p:cNvSpPr>
          <p:nvPr>
            <p:ph type="sldNum" sz="quarter" idx="12"/>
          </p:nvPr>
        </p:nvSpPr>
        <p:spPr>
          <a:xfrm>
            <a:off x="10591800" y="6382923"/>
            <a:ext cx="533400" cy="365125"/>
          </a:xfrm>
        </p:spPr>
        <p:txBody>
          <a:bodyPr/>
          <a:lstStyle/>
          <a:p>
            <a:fld id="{5A619095-575C-496E-95DC-197D27EB9777}" type="slidenum">
              <a:rPr lang="en-US" smtClean="0"/>
              <a:pPr/>
              <a:t>2</a:t>
            </a:fld>
            <a:endParaRPr lang="en-US" dirty="0"/>
          </a:p>
        </p:txBody>
      </p:sp>
      <p:sp>
        <p:nvSpPr>
          <p:cNvPr id="4" name="Rectangle 3"/>
          <p:cNvSpPr/>
          <p:nvPr/>
        </p:nvSpPr>
        <p:spPr>
          <a:xfrm>
            <a:off x="2024034" y="2000241"/>
            <a:ext cx="8929750" cy="1631216"/>
          </a:xfrm>
          <a:prstGeom prst="rect">
            <a:avLst/>
          </a:prstGeom>
        </p:spPr>
        <p:txBody>
          <a:bodyPr wrap="square">
            <a:spAutoFit/>
          </a:bodyPr>
          <a:lstStyle/>
          <a:p>
            <a:r>
              <a:rPr lang="en-GB" sz="2000" b="1" dirty="0">
                <a:solidFill>
                  <a:srgbClr val="000000"/>
                </a:solidFill>
                <a:latin typeface="Liberation Serif"/>
              </a:rPr>
              <a:t> </a:t>
            </a:r>
            <a:r>
              <a:rPr lang="en-GB" sz="2000" dirty="0">
                <a:solidFill>
                  <a:srgbClr val="000000"/>
                </a:solidFill>
                <a:latin typeface="Times New Roman" panose="02020603050405020304" pitchFamily="18" charset="0"/>
                <a:cs typeface="Times New Roman" panose="02020603050405020304" pitchFamily="18" charset="0"/>
              </a:rPr>
              <a:t>The main aim of the project is to building a model which is used for classifying the fruit depends </a:t>
            </a:r>
            <a:r>
              <a:rPr lang="en-GB" sz="2000" dirty="0" smtClean="0">
                <a:solidFill>
                  <a:srgbClr val="000000"/>
                </a:solidFill>
                <a:latin typeface="Times New Roman" panose="02020603050405020304" pitchFamily="18" charset="0"/>
                <a:cs typeface="Times New Roman" panose="02020603050405020304" pitchFamily="18" charset="0"/>
              </a:rPr>
              <a:t>on the </a:t>
            </a:r>
            <a:r>
              <a:rPr lang="en-GB" sz="2000" dirty="0">
                <a:solidFill>
                  <a:srgbClr val="000000"/>
                </a:solidFill>
                <a:latin typeface="Times New Roman" panose="02020603050405020304" pitchFamily="18" charset="0"/>
                <a:cs typeface="Times New Roman" panose="02020603050405020304" pitchFamily="18" charset="0"/>
              </a:rPr>
              <a:t>different characteristics like colour, </a:t>
            </a:r>
            <a:r>
              <a:rPr lang="en-GB" sz="2000" dirty="0" smtClean="0">
                <a:solidFill>
                  <a:srgbClr val="000000"/>
                </a:solidFill>
                <a:latin typeface="Times New Roman" panose="02020603050405020304" pitchFamily="18" charset="0"/>
                <a:cs typeface="Times New Roman" panose="02020603050405020304" pitchFamily="18" charset="0"/>
              </a:rPr>
              <a:t>shape , texture </a:t>
            </a:r>
            <a:r>
              <a:rPr lang="en-GB" sz="2000" dirty="0">
                <a:solidFill>
                  <a:srgbClr val="000000"/>
                </a:solidFill>
                <a:latin typeface="Times New Roman" panose="02020603050405020304" pitchFamily="18" charset="0"/>
                <a:cs typeface="Times New Roman" panose="02020603050405020304" pitchFamily="18" charset="0"/>
              </a:rPr>
              <a:t>etc. Here the user can capture the images </a:t>
            </a:r>
            <a:r>
              <a:rPr lang="en-GB" sz="2000" dirty="0" smtClean="0">
                <a:solidFill>
                  <a:srgbClr val="000000"/>
                </a:solidFill>
                <a:latin typeface="Times New Roman" panose="02020603050405020304" pitchFamily="18" charset="0"/>
                <a:cs typeface="Times New Roman" panose="02020603050405020304" pitchFamily="18" charset="0"/>
              </a:rPr>
              <a:t>of different </a:t>
            </a:r>
            <a:r>
              <a:rPr lang="en-GB" sz="2000" dirty="0">
                <a:solidFill>
                  <a:srgbClr val="000000"/>
                </a:solidFill>
                <a:latin typeface="Times New Roman" panose="02020603050405020304" pitchFamily="18" charset="0"/>
                <a:cs typeface="Times New Roman" panose="02020603050405020304" pitchFamily="18" charset="0"/>
              </a:rPr>
              <a:t>fruits and then the image will be sent the trained model. The model analyses the image and detect the nutrition based on the fruits like (Sugar, Fibre, Protein, Calories,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0774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956355000"/>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20</a:t>
            </a:fld>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514600" y="2125883"/>
            <a:ext cx="7239000" cy="3360517"/>
          </a:xfrm>
          <a:prstGeom prst="rect">
            <a:avLst/>
          </a:prstGeom>
        </p:spPr>
      </p:pic>
    </p:spTree>
    <p:extLst>
      <p:ext uri="{BB962C8B-B14F-4D97-AF65-F5344CB8AC3E}">
        <p14:creationId xmlns:p14="http://schemas.microsoft.com/office/powerpoint/2010/main" xmlns="" val="1468016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602441295"/>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a:xfrm>
            <a:off x="609600" y="6356351"/>
            <a:ext cx="2844800" cy="365125"/>
          </a:xfrm>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a:xfrm>
            <a:off x="1828800" y="6356351"/>
            <a:ext cx="8686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21</a:t>
            </a:fld>
            <a:endParaRPr lang="en-US" dirty="0"/>
          </a:p>
        </p:txBody>
      </p:sp>
      <p:pic>
        <p:nvPicPr>
          <p:cNvPr id="7" name="Picture 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819400" y="1905000"/>
            <a:ext cx="5649113" cy="3229426"/>
          </a:xfrm>
          <a:prstGeom prst="rect">
            <a:avLst/>
          </a:prstGeom>
        </p:spPr>
      </p:pic>
    </p:spTree>
    <p:extLst>
      <p:ext uri="{BB962C8B-B14F-4D97-AF65-F5344CB8AC3E}">
        <p14:creationId xmlns:p14="http://schemas.microsoft.com/office/powerpoint/2010/main" xmlns="" val="3610069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932692352"/>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r>
              <a:rPr lang="en-US" dirty="0"/>
              <a:t>D</a:t>
            </a:r>
            <a:r>
              <a:rPr lang="en-IN" dirty="0"/>
              <a:t>rive link of the Project Demonstration has to </a:t>
            </a:r>
            <a:r>
              <a:rPr lang="en-IN"/>
              <a:t>be </a:t>
            </a:r>
            <a:r>
              <a:rPr lang="en-IN" smtClean="0"/>
              <a:t>included</a:t>
            </a:r>
          </a:p>
          <a:p>
            <a:r>
              <a:rPr lang="en-IN" smtClean="0">
                <a:hlinkClick r:id="rId7"/>
              </a:rPr>
              <a:t>https</a:t>
            </a:r>
            <a:r>
              <a:rPr lang="en-IN" dirty="0" smtClean="0">
                <a:hlinkClick r:id="rId7"/>
              </a:rPr>
              <a:t>://drive.google.com/drive/folders/1Cank6PxaYakJjm2RIJHCCCMCYsS6hzBm</a:t>
            </a:r>
            <a:endParaRPr lang="en-IN" dirty="0"/>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p:txBody>
          <a:bodyPr/>
          <a:lstStyle/>
          <a:p>
            <a:fld id="{5A619095-575C-496E-95DC-197D27EB9777}" type="slidenum">
              <a:rPr lang="en-US" smtClean="0"/>
              <a:pPr/>
              <a:t>22</a:t>
            </a:fld>
            <a:endParaRPr lang="en-US" dirty="0"/>
          </a:p>
        </p:txBody>
      </p:sp>
    </p:spTree>
    <p:extLst>
      <p:ext uri="{BB962C8B-B14F-4D97-AF65-F5344CB8AC3E}">
        <p14:creationId xmlns:p14="http://schemas.microsoft.com/office/powerpoint/2010/main" xmlns="" val="550013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94826609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r>
              <a:rPr lang="en-US" dirty="0"/>
              <a:t>D</a:t>
            </a:r>
            <a:r>
              <a:rPr lang="en-IN" dirty="0"/>
              <a:t>rive link of the Project Documentation has to be included</a:t>
            </a:r>
          </a:p>
          <a:p>
            <a:endParaRPr lang="en-IN" dirty="0"/>
          </a:p>
        </p:txBody>
      </p:sp>
      <p:sp>
        <p:nvSpPr>
          <p:cNvPr id="2" name="Date Placeholder 1">
            <a:extLst>
              <a:ext uri="{FF2B5EF4-FFF2-40B4-BE49-F238E27FC236}">
                <a16:creationId xmlns="" xmlns:a16="http://schemas.microsoft.com/office/drawing/2014/main" id="{0E691566-4286-4FAC-9316-97886792042E}"/>
              </a:ext>
            </a:extLst>
          </p:cNvPr>
          <p:cNvSpPr>
            <a:spLocks noGrp="1"/>
          </p:cNvSpPr>
          <p:nvPr>
            <p:ph type="dt" sz="half" idx="10"/>
          </p:nvPr>
        </p:nvSpPr>
        <p:spPr/>
        <p:txBody>
          <a:bodyPr/>
          <a:lstStyle/>
          <a:p>
            <a:fld id="{1E12846F-EE71-49E9-AEAA-8198CDBAE395}" type="datetime1">
              <a:rPr lang="en-IN" smtClean="0"/>
              <a:pPr/>
              <a:t>19-11-2022</a:t>
            </a:fld>
            <a:endParaRPr lang="en-US"/>
          </a:p>
        </p:txBody>
      </p:sp>
      <p:sp>
        <p:nvSpPr>
          <p:cNvPr id="4" name="Footer Placeholder 3">
            <a:extLst>
              <a:ext uri="{FF2B5EF4-FFF2-40B4-BE49-F238E27FC236}">
                <a16:creationId xmlns="" xmlns:a16="http://schemas.microsoft.com/office/drawing/2014/main" id="{9E5A5615-A9F7-4A5F-BE4F-00DC30886A93}"/>
              </a:ext>
            </a:extLst>
          </p:cNvPr>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92C8E14F-04FA-4EA2-8191-66FD86ACF5F4}"/>
              </a:ext>
            </a:extLst>
          </p:cNvPr>
          <p:cNvSpPr>
            <a:spLocks noGrp="1"/>
          </p:cNvSpPr>
          <p:nvPr>
            <p:ph type="sldNum" sz="quarter" idx="12"/>
          </p:nvPr>
        </p:nvSpPr>
        <p:spPr/>
        <p:txBody>
          <a:bodyPr/>
          <a:lstStyle/>
          <a:p>
            <a:fld id="{5A619095-575C-496E-95DC-197D27EB9777}" type="slidenum">
              <a:rPr lang="en-US" smtClean="0"/>
              <a:pPr/>
              <a:t>23</a:t>
            </a:fld>
            <a:endParaRPr lang="en-US" dirty="0"/>
          </a:p>
        </p:txBody>
      </p:sp>
    </p:spTree>
    <p:extLst>
      <p:ext uri="{BB962C8B-B14F-4D97-AF65-F5344CB8AC3E}">
        <p14:creationId xmlns:p14="http://schemas.microsoft.com/office/powerpoint/2010/main" xmlns="" val="3216538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610283224"/>
              </p:ext>
            </p:extLst>
          </p:nvPr>
        </p:nvGraphicFramePr>
        <p:xfrm>
          <a:off x="1975281" y="52966"/>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 xmlns:a16="http://schemas.microsoft.com/office/drawing/2014/main" id="{59638177-6404-4A0D-97B6-953B05479199}"/>
              </a:ext>
            </a:extLst>
          </p:cNvPr>
          <p:cNvSpPr>
            <a:spLocks noGrp="1"/>
          </p:cNvSpPr>
          <p:nvPr>
            <p:ph type="dt" sz="half" idx="10"/>
          </p:nvPr>
        </p:nvSpPr>
        <p:spPr>
          <a:xfrm>
            <a:off x="609600" y="6356351"/>
            <a:ext cx="2844800" cy="365125"/>
          </a:xfrm>
        </p:spPr>
        <p:txBody>
          <a:bodyPr/>
          <a:lstStyle/>
          <a:p>
            <a:fld id="{74464C22-ABCD-4F3B-B62D-4C49F7318C37}" type="datetime1">
              <a:rPr lang="en-IN" smtClean="0"/>
              <a:pPr/>
              <a:t>19-11-2022</a:t>
            </a:fld>
            <a:endParaRPr lang="en-US"/>
          </a:p>
        </p:txBody>
      </p:sp>
      <p:sp>
        <p:nvSpPr>
          <p:cNvPr id="4" name="Footer Placeholder 3">
            <a:extLst>
              <a:ext uri="{FF2B5EF4-FFF2-40B4-BE49-F238E27FC236}">
                <a16:creationId xmlns="" xmlns:a16="http://schemas.microsoft.com/office/drawing/2014/main" id="{B8ADBEAD-95BC-4D18-84C2-5131869D571E}"/>
              </a:ext>
            </a:extLst>
          </p:cNvPr>
          <p:cNvSpPr>
            <a:spLocks noGrp="1"/>
          </p:cNvSpPr>
          <p:nvPr>
            <p:ph type="ftr" sz="quarter" idx="11"/>
          </p:nvPr>
        </p:nvSpPr>
        <p:spPr>
          <a:xfrm>
            <a:off x="1752600" y="6356351"/>
            <a:ext cx="88392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27B435FB-FD42-4D7E-ADDD-B9D87762A9DC}"/>
              </a:ext>
            </a:extLst>
          </p:cNvPr>
          <p:cNvSpPr>
            <a:spLocks noGrp="1"/>
          </p:cNvSpPr>
          <p:nvPr>
            <p:ph type="sldNum" sz="quarter" idx="12"/>
          </p:nvPr>
        </p:nvSpPr>
        <p:spPr>
          <a:xfrm>
            <a:off x="8737600" y="6356351"/>
            <a:ext cx="2616200" cy="365125"/>
          </a:xfrm>
        </p:spPr>
        <p:txBody>
          <a:bodyPr/>
          <a:lstStyle/>
          <a:p>
            <a:fld id="{5A619095-575C-496E-95DC-197D27EB9777}" type="slidenum">
              <a:rPr lang="en-US" smtClean="0"/>
              <a:pPr/>
              <a:t>24</a:t>
            </a:fld>
            <a:endParaRPr lang="en-US"/>
          </a:p>
        </p:txBody>
      </p:sp>
      <p:pic>
        <p:nvPicPr>
          <p:cNvPr id="8" name="Picture 7">
            <a:extLst>
              <a:ext uri="{FF2B5EF4-FFF2-40B4-BE49-F238E27FC236}">
                <a16:creationId xmlns="" xmlns:a16="http://schemas.microsoft.com/office/drawing/2014/main" id="{D80DDC61-EF98-40DC-983E-9C66833A51B1}"/>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0" y="1370014"/>
            <a:ext cx="12180163" cy="4570265"/>
          </a:xfrm>
          <a:prstGeom prst="rect">
            <a:avLst/>
          </a:prstGeom>
        </p:spPr>
      </p:pic>
    </p:spTree>
    <p:extLst>
      <p:ext uri="{BB962C8B-B14F-4D97-AF65-F5344CB8AC3E}">
        <p14:creationId xmlns:p14="http://schemas.microsoft.com/office/powerpoint/2010/main" xmlns="" val="166752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679151142"/>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p:cNvPicPr>
            <a:picLocks noGrp="1" noChangeAspect="1"/>
          </p:cNvPicPr>
          <p:nvPr>
            <p:ph idx="1"/>
          </p:nvPr>
        </p:nvPicPr>
        <p:blipFill rotWithShape="1">
          <a:blip r:embed="rId6">
            <a:extLst>
              <a:ext uri="{28A0092B-C50C-407E-A947-70E740481C1C}">
                <a14:useLocalDpi xmlns:a14="http://schemas.microsoft.com/office/drawing/2010/main" xmlns="" val="0"/>
              </a:ext>
            </a:extLst>
          </a:blip>
          <a:srcRect l="6335"/>
          <a:stretch/>
        </p:blipFill>
        <p:spPr>
          <a:xfrm>
            <a:off x="3124200" y="1981200"/>
            <a:ext cx="5471196" cy="3643575"/>
          </a:xfrm>
        </p:spPr>
      </p:pic>
      <p:sp>
        <p:nvSpPr>
          <p:cNvPr id="2" name="Date Placeholder 1">
            <a:extLst>
              <a:ext uri="{FF2B5EF4-FFF2-40B4-BE49-F238E27FC236}">
                <a16:creationId xmlns=""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pPr/>
              <a:t>19-11-2022</a:t>
            </a:fld>
            <a:endParaRPr lang="en-US"/>
          </a:p>
        </p:txBody>
      </p:sp>
      <p:sp>
        <p:nvSpPr>
          <p:cNvPr id="4" name="Footer Placeholder 3">
            <a:extLst>
              <a:ext uri="{FF2B5EF4-FFF2-40B4-BE49-F238E27FC236}">
                <a16:creationId xmlns=""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3</a:t>
            </a:fld>
            <a:endParaRPr lang="en-US"/>
          </a:p>
        </p:txBody>
      </p:sp>
    </p:spTree>
    <p:extLst>
      <p:ext uri="{BB962C8B-B14F-4D97-AF65-F5344CB8AC3E}">
        <p14:creationId xmlns:p14="http://schemas.microsoft.com/office/powerpoint/2010/main" xmlns="" val="3747391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625557834"/>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p:cNvPicPr>
            <a:picLocks noGrp="1" noChangeAspect="1"/>
          </p:cNvPicPr>
          <p:nvPr>
            <p:ph idx="1"/>
          </p:nvPr>
        </p:nvPicPr>
        <p:blipFill>
          <a:blip r:embed="rId6">
            <a:extLst>
              <a:ext uri="{28A0092B-C50C-407E-A947-70E740481C1C}">
                <a14:useLocalDpi xmlns:a14="http://schemas.microsoft.com/office/drawing/2010/main" xmlns="" val="0"/>
              </a:ext>
            </a:extLst>
          </a:blip>
          <a:stretch>
            <a:fillRect/>
          </a:stretch>
        </p:blipFill>
        <p:spPr>
          <a:xfrm>
            <a:off x="609600" y="2257607"/>
            <a:ext cx="10972800" cy="3211149"/>
          </a:xfrm>
        </p:spPr>
      </p:pic>
      <p:sp>
        <p:nvSpPr>
          <p:cNvPr id="2" name="Date Placeholder 1">
            <a:extLst>
              <a:ext uri="{FF2B5EF4-FFF2-40B4-BE49-F238E27FC236}">
                <a16:creationId xmlns=""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pPr/>
              <a:t>19-11-2022</a:t>
            </a:fld>
            <a:endParaRPr lang="en-US"/>
          </a:p>
        </p:txBody>
      </p:sp>
      <p:sp>
        <p:nvSpPr>
          <p:cNvPr id="4" name="Footer Placeholder 3">
            <a:extLst>
              <a:ext uri="{FF2B5EF4-FFF2-40B4-BE49-F238E27FC236}">
                <a16:creationId xmlns=""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4</a:t>
            </a:fld>
            <a:endParaRPr lang="en-US"/>
          </a:p>
        </p:txBody>
      </p:sp>
    </p:spTree>
    <p:extLst>
      <p:ext uri="{BB962C8B-B14F-4D97-AF65-F5344CB8AC3E}">
        <p14:creationId xmlns:p14="http://schemas.microsoft.com/office/powerpoint/2010/main" xmlns="" val="1803083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DB2B0F-FF2B-80BC-A69A-91FFDA0168D6}"/>
              </a:ext>
            </a:extLst>
          </p:cNvPr>
          <p:cNvSpPr>
            <a:spLocks noGrp="1"/>
          </p:cNvSpPr>
          <p:nvPr>
            <p:ph idx="1"/>
          </p:nvPr>
        </p:nvSpPr>
        <p:spPr>
          <a:xfrm>
            <a:off x="1595406" y="1600201"/>
            <a:ext cx="8429684" cy="4525963"/>
          </a:xfrm>
        </p:spPr>
        <p:txBody>
          <a:bodyPr/>
          <a:lstStyle/>
          <a:p>
            <a:pPr>
              <a:buNone/>
            </a:pPr>
            <a:r>
              <a:rPr lang="en-IN" dirty="0" smtClean="0"/>
              <a:t>    </a:t>
            </a:r>
            <a:r>
              <a:rPr lang="en-IN" sz="2000" dirty="0" smtClean="0">
                <a:latin typeface="Times New Roman" pitchFamily="18" charset="0"/>
                <a:cs typeface="Times New Roman" pitchFamily="18" charset="0"/>
              </a:rPr>
              <a:t>It will generate the diet plan as well as monitor the user’s health to classify the category of the disease and to create the diet plan. It will also reduce the cost of consulting the person nutritionist. The task of food detection/classification is not easy as it seems. All possible options related to the given Image .we use the Image classification method.</a:t>
            </a:r>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4C057A66-83B3-4BBC-7227-6520B6A26A57}"/>
              </a:ext>
            </a:extLst>
          </p:cNvPr>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a:extLst>
              <a:ext uri="{FF2B5EF4-FFF2-40B4-BE49-F238E27FC236}">
                <a16:creationId xmlns="" xmlns:a16="http://schemas.microsoft.com/office/drawing/2014/main" id="{230CF3FF-E5A8-3640-D7FF-09954FF993DC}"/>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a:extLst>
              <a:ext uri="{FF2B5EF4-FFF2-40B4-BE49-F238E27FC236}">
                <a16:creationId xmlns="" xmlns:a16="http://schemas.microsoft.com/office/drawing/2014/main" id="{F7E02567-A241-19A5-240C-5AEADDC01A5B}"/>
              </a:ext>
            </a:extLst>
          </p:cNvPr>
          <p:cNvSpPr>
            <a:spLocks noGrp="1"/>
          </p:cNvSpPr>
          <p:nvPr>
            <p:ph type="sldNum" sz="quarter" idx="12"/>
          </p:nvPr>
        </p:nvSpPr>
        <p:spPr/>
        <p:txBody>
          <a:bodyPr/>
          <a:lstStyle/>
          <a:p>
            <a:fld id="{5A619095-575C-496E-95DC-197D27EB9777}" type="slidenum">
              <a:rPr lang="en-US" smtClean="0"/>
              <a:pPr/>
              <a:t>5</a:t>
            </a:fld>
            <a:endParaRPr lang="en-US" b="1"/>
          </a:p>
        </p:txBody>
      </p:sp>
      <p:grpSp>
        <p:nvGrpSpPr>
          <p:cNvPr id="7" name="Group 6">
            <a:extLst>
              <a:ext uri="{FF2B5EF4-FFF2-40B4-BE49-F238E27FC236}">
                <a16:creationId xmlns="" xmlns:a16="http://schemas.microsoft.com/office/drawing/2014/main" id="{DBFD2C7C-AAAB-A272-4429-8CEFF471C68E}"/>
              </a:ext>
            </a:extLst>
          </p:cNvPr>
          <p:cNvGrpSpPr/>
          <p:nvPr/>
        </p:nvGrpSpPr>
        <p:grpSpPr>
          <a:xfrm>
            <a:off x="1666844" y="357166"/>
            <a:ext cx="8229600" cy="1127295"/>
            <a:chOff x="0" y="7852"/>
            <a:chExt cx="8229600" cy="1127295"/>
          </a:xfrm>
        </p:grpSpPr>
        <p:sp>
          <p:nvSpPr>
            <p:cNvPr id="8" name="Rectangle: Rounded Corners 7">
              <a:extLst>
                <a:ext uri="{FF2B5EF4-FFF2-40B4-BE49-F238E27FC236}">
                  <a16:creationId xmlns="" xmlns:a16="http://schemas.microsoft.com/office/drawing/2014/main" id="{9F081BC7-2B2F-6E32-9F54-789399D5FB6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127544E9-857C-BBC2-7F9B-FD598C83AC5F}"/>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IN" sz="4700" b="1" kern="1200" dirty="0">
                  <a:latin typeface="Times New Roman" pitchFamily="18" charset="0"/>
                  <a:cs typeface="Times New Roman" pitchFamily="18" charset="0"/>
                </a:rPr>
                <a:t>Proposed solution</a:t>
              </a:r>
              <a:endParaRPr lang="en-US" sz="4700" b="1"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xmlns="" val="9965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DB2B0F-FF2B-80BC-A69A-91FFDA0168D6}"/>
              </a:ext>
            </a:extLst>
          </p:cNvPr>
          <p:cNvSpPr>
            <a:spLocks noGrp="1"/>
          </p:cNvSpPr>
          <p:nvPr>
            <p:ph idx="1"/>
          </p:nvPr>
        </p:nvSpPr>
        <p:spPr/>
        <p:txBody>
          <a:bodyPr>
            <a:normAutofit/>
          </a:bodyPr>
          <a:lstStyle/>
          <a:p>
            <a:r>
              <a:rPr lang="en-GB" b="1" dirty="0"/>
              <a:t> </a:t>
            </a:r>
            <a:r>
              <a:rPr lang="en-GB" sz="2000" dirty="0" smtClean="0">
                <a:latin typeface="Times New Roman" panose="02020603050405020304" pitchFamily="18" charset="0"/>
                <a:cs typeface="Times New Roman" panose="02020603050405020304" pitchFamily="18" charset="0"/>
              </a:rPr>
              <a:t>The Problem-Solution </a:t>
            </a:r>
            <a:r>
              <a:rPr lang="en-GB" sz="2000" dirty="0">
                <a:latin typeface="Times New Roman" panose="02020603050405020304" pitchFamily="18" charset="0"/>
                <a:cs typeface="Times New Roman" panose="02020603050405020304" pitchFamily="18" charset="0"/>
              </a:rPr>
              <a:t>Fit simply means that you have found a problem with your customer and that the solution you have realized </a:t>
            </a:r>
            <a:r>
              <a:rPr lang="en-GB" sz="2000" dirty="0" smtClean="0">
                <a:latin typeface="Times New Roman" panose="02020603050405020304" pitchFamily="18" charset="0"/>
                <a:cs typeface="Times New Roman" panose="02020603050405020304" pitchFamily="18" charset="0"/>
              </a:rPr>
              <a:t>for it </a:t>
            </a:r>
            <a:r>
              <a:rPr lang="en-GB" sz="2000" dirty="0">
                <a:latin typeface="Times New Roman" panose="02020603050405020304" pitchFamily="18" charset="0"/>
                <a:cs typeface="Times New Roman" panose="02020603050405020304" pitchFamily="18" charset="0"/>
              </a:rPr>
              <a:t>actually solves the customer’s problem. It helps entrepreneurs, marketers and corporate innovators identify </a:t>
            </a:r>
            <a:r>
              <a:rPr lang="en-GB" sz="2000" dirty="0" smtClean="0">
                <a:latin typeface="Times New Roman" panose="02020603050405020304" pitchFamily="18" charset="0"/>
                <a:cs typeface="Times New Roman" panose="02020603050405020304" pitchFamily="18" charset="0"/>
              </a:rPr>
              <a:t>behavioural </a:t>
            </a:r>
            <a:r>
              <a:rPr lang="en-GB" sz="2000" dirty="0">
                <a:latin typeface="Times New Roman" panose="02020603050405020304" pitchFamily="18" charset="0"/>
                <a:cs typeface="Times New Roman" panose="02020603050405020304" pitchFamily="18" charset="0"/>
              </a:rPr>
              <a:t>patterns.</a:t>
            </a:r>
          </a:p>
          <a:p>
            <a:pPr marL="0" indent="0">
              <a:buNone/>
            </a:pPr>
            <a:r>
              <a:rPr lang="en-GB" sz="2000" dirty="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PURPOSE</a:t>
            </a:r>
            <a:r>
              <a:rPr lang="en-GB" sz="2000" b="1"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Solve </a:t>
            </a:r>
            <a:r>
              <a:rPr lang="en-GB" sz="2000" dirty="0" smtClean="0">
                <a:latin typeface="Times New Roman" panose="02020603050405020304" pitchFamily="18" charset="0"/>
                <a:cs typeface="Times New Roman" panose="02020603050405020304" pitchFamily="18" charset="0"/>
              </a:rPr>
              <a:t>complex problems </a:t>
            </a:r>
            <a:r>
              <a:rPr lang="en-GB" sz="2000" dirty="0">
                <a:latin typeface="Times New Roman" panose="02020603050405020304" pitchFamily="18" charset="0"/>
                <a:cs typeface="Times New Roman" panose="02020603050405020304" pitchFamily="18" charset="0"/>
              </a:rPr>
              <a:t>in a way </a:t>
            </a:r>
            <a:r>
              <a:rPr lang="en-GB" sz="2000" dirty="0" smtClean="0">
                <a:latin typeface="Times New Roman" panose="02020603050405020304" pitchFamily="18" charset="0"/>
                <a:cs typeface="Times New Roman" panose="02020603050405020304" pitchFamily="18" charset="0"/>
              </a:rPr>
              <a:t>that fits </a:t>
            </a:r>
            <a:r>
              <a:rPr lang="en-GB" sz="2000" dirty="0">
                <a:latin typeface="Times New Roman" panose="02020603050405020304" pitchFamily="18" charset="0"/>
                <a:cs typeface="Times New Roman" panose="02020603050405020304" pitchFamily="18" charset="0"/>
              </a:rPr>
              <a:t>the state of your customers. </a:t>
            </a:r>
          </a:p>
          <a:p>
            <a:r>
              <a:rPr lang="en-GB" sz="2000" dirty="0">
                <a:latin typeface="Times New Roman" panose="02020603050405020304" pitchFamily="18" charset="0"/>
                <a:cs typeface="Times New Roman" panose="02020603050405020304" pitchFamily="18" charset="0"/>
              </a:rPr>
              <a:t>Succeed faster and increase your solution adoption by tapping into existing </a:t>
            </a:r>
            <a:r>
              <a:rPr lang="en-GB" sz="2000" dirty="0" smtClean="0">
                <a:latin typeface="Times New Roman" panose="02020603050405020304" pitchFamily="18" charset="0"/>
                <a:cs typeface="Times New Roman" panose="02020603050405020304" pitchFamily="18" charset="0"/>
              </a:rPr>
              <a:t>medium sand </a:t>
            </a:r>
            <a:r>
              <a:rPr lang="en-GB" sz="2000" dirty="0">
                <a:latin typeface="Times New Roman" panose="02020603050405020304" pitchFamily="18" charset="0"/>
                <a:cs typeface="Times New Roman" panose="02020603050405020304" pitchFamily="18" charset="0"/>
              </a:rPr>
              <a:t>channels of </a:t>
            </a:r>
            <a:r>
              <a:rPr lang="en-GB" sz="2000" dirty="0" smtClean="0">
                <a:latin typeface="Times New Roman" panose="02020603050405020304" pitchFamily="18" charset="0"/>
                <a:cs typeface="Times New Roman" panose="02020603050405020304" pitchFamily="18" charset="0"/>
              </a:rPr>
              <a:t>behaviour</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Sharpen your communication and marketing strategy with the right triggers </a:t>
            </a:r>
            <a:r>
              <a:rPr lang="en-GB" sz="2000" dirty="0" smtClean="0">
                <a:latin typeface="Times New Roman" panose="02020603050405020304" pitchFamily="18" charset="0"/>
                <a:cs typeface="Times New Roman" panose="02020603050405020304" pitchFamily="18" charset="0"/>
              </a:rPr>
              <a:t>and messaging</a:t>
            </a:r>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Increase touch-points with your company by finding the right </a:t>
            </a:r>
            <a:r>
              <a:rPr lang="en-GB" sz="2000" dirty="0" smtClean="0">
                <a:latin typeface="Times New Roman" panose="02020603050405020304" pitchFamily="18" charset="0"/>
                <a:cs typeface="Times New Roman" panose="02020603050405020304" pitchFamily="18" charset="0"/>
              </a:rPr>
              <a:t>problem-behaviour </a:t>
            </a:r>
            <a:r>
              <a:rPr lang="en-GB" sz="2000" dirty="0">
                <a:latin typeface="Times New Roman" panose="02020603050405020304" pitchFamily="18" charset="0"/>
                <a:cs typeface="Times New Roman" panose="02020603050405020304" pitchFamily="18" charset="0"/>
              </a:rPr>
              <a:t>fit </a:t>
            </a:r>
            <a:r>
              <a:rPr lang="en-GB" sz="2000" dirty="0" smtClean="0">
                <a:latin typeface="Times New Roman" panose="02020603050405020304" pitchFamily="18" charset="0"/>
                <a:cs typeface="Times New Roman" panose="02020603050405020304" pitchFamily="18" charset="0"/>
              </a:rPr>
              <a:t>and building </a:t>
            </a:r>
            <a:r>
              <a:rPr lang="en-GB" sz="2000" dirty="0">
                <a:latin typeface="Times New Roman" panose="02020603050405020304" pitchFamily="18" charset="0"/>
                <a:cs typeface="Times New Roman" panose="02020603050405020304" pitchFamily="18" charset="0"/>
              </a:rPr>
              <a:t>trust by solving frequent annoyances, or urgent or costly problem.</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4C057A66-83B3-4BBC-7227-6520B6A26A57}"/>
              </a:ext>
            </a:extLst>
          </p:cNvPr>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a:extLst>
              <a:ext uri="{FF2B5EF4-FFF2-40B4-BE49-F238E27FC236}">
                <a16:creationId xmlns="" xmlns:a16="http://schemas.microsoft.com/office/drawing/2014/main" id="{230CF3FF-E5A8-3640-D7FF-09954FF993DC}"/>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a:extLst>
              <a:ext uri="{FF2B5EF4-FFF2-40B4-BE49-F238E27FC236}">
                <a16:creationId xmlns="" xmlns:a16="http://schemas.microsoft.com/office/drawing/2014/main" id="{F7E02567-A241-19A5-240C-5AEADDC01A5B}"/>
              </a:ext>
            </a:extLst>
          </p:cNvPr>
          <p:cNvSpPr>
            <a:spLocks noGrp="1"/>
          </p:cNvSpPr>
          <p:nvPr>
            <p:ph type="sldNum" sz="quarter" idx="12"/>
          </p:nvPr>
        </p:nvSpPr>
        <p:spPr/>
        <p:txBody>
          <a:bodyPr/>
          <a:lstStyle/>
          <a:p>
            <a:fld id="{5A619095-575C-496E-95DC-197D27EB9777}" type="slidenum">
              <a:rPr lang="en-US" smtClean="0"/>
              <a:pPr/>
              <a:t>6</a:t>
            </a:fld>
            <a:endParaRPr lang="en-US" b="1"/>
          </a:p>
        </p:txBody>
      </p:sp>
      <p:grpSp>
        <p:nvGrpSpPr>
          <p:cNvPr id="7" name="Group 6">
            <a:extLst>
              <a:ext uri="{FF2B5EF4-FFF2-40B4-BE49-F238E27FC236}">
                <a16:creationId xmlns="" xmlns:a16="http://schemas.microsoft.com/office/drawing/2014/main" id="{DBFD2C7C-AAAB-A272-4429-8CEFF471C68E}"/>
              </a:ext>
            </a:extLst>
          </p:cNvPr>
          <p:cNvGrpSpPr/>
          <p:nvPr/>
        </p:nvGrpSpPr>
        <p:grpSpPr>
          <a:xfrm>
            <a:off x="1752600" y="381624"/>
            <a:ext cx="8229600" cy="1127295"/>
            <a:chOff x="0" y="7852"/>
            <a:chExt cx="8229600" cy="1127295"/>
          </a:xfrm>
        </p:grpSpPr>
        <p:sp>
          <p:nvSpPr>
            <p:cNvPr id="8" name="Rectangle: Rounded Corners 7">
              <a:extLst>
                <a:ext uri="{FF2B5EF4-FFF2-40B4-BE49-F238E27FC236}">
                  <a16:creationId xmlns="" xmlns:a16="http://schemas.microsoft.com/office/drawing/2014/main" id="{9F081BC7-2B2F-6E32-9F54-789399D5FB6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127544E9-857C-BBC2-7F9B-FD598C83AC5F}"/>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latin typeface="Times New Roman" pitchFamily="18" charset="0"/>
                  <a:cs typeface="Times New Roman" pitchFamily="18" charset="0"/>
                </a:rPr>
                <a:t>Problem solution fit</a:t>
              </a:r>
              <a:endParaRPr lang="en-US" sz="4700" b="1"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xmlns="" val="347329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C057A66-83B3-4BBC-7227-6520B6A26A57}"/>
              </a:ext>
            </a:extLst>
          </p:cNvPr>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a:extLst>
              <a:ext uri="{FF2B5EF4-FFF2-40B4-BE49-F238E27FC236}">
                <a16:creationId xmlns="" xmlns:a16="http://schemas.microsoft.com/office/drawing/2014/main" id="{230CF3FF-E5A8-3640-D7FF-09954FF993DC}"/>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a:extLst>
              <a:ext uri="{FF2B5EF4-FFF2-40B4-BE49-F238E27FC236}">
                <a16:creationId xmlns="" xmlns:a16="http://schemas.microsoft.com/office/drawing/2014/main" id="{F7E02567-A241-19A5-240C-5AEADDC01A5B}"/>
              </a:ext>
            </a:extLst>
          </p:cNvPr>
          <p:cNvSpPr>
            <a:spLocks noGrp="1"/>
          </p:cNvSpPr>
          <p:nvPr>
            <p:ph type="sldNum" sz="quarter" idx="12"/>
          </p:nvPr>
        </p:nvSpPr>
        <p:spPr/>
        <p:txBody>
          <a:bodyPr/>
          <a:lstStyle/>
          <a:p>
            <a:fld id="{5A619095-575C-496E-95DC-197D27EB9777}" type="slidenum">
              <a:rPr lang="en-US" smtClean="0"/>
              <a:pPr/>
              <a:t>7</a:t>
            </a:fld>
            <a:endParaRPr lang="en-US" b="1"/>
          </a:p>
        </p:txBody>
      </p:sp>
      <p:grpSp>
        <p:nvGrpSpPr>
          <p:cNvPr id="7" name="Group 6">
            <a:extLst>
              <a:ext uri="{FF2B5EF4-FFF2-40B4-BE49-F238E27FC236}">
                <a16:creationId xmlns="" xmlns:a16="http://schemas.microsoft.com/office/drawing/2014/main" id="{DBFD2C7C-AAAB-A272-4429-8CEFF471C68E}"/>
              </a:ext>
            </a:extLst>
          </p:cNvPr>
          <p:cNvGrpSpPr/>
          <p:nvPr/>
        </p:nvGrpSpPr>
        <p:grpSpPr>
          <a:xfrm>
            <a:off x="1666844" y="214290"/>
            <a:ext cx="8229600" cy="1127295"/>
            <a:chOff x="0" y="7852"/>
            <a:chExt cx="8229600" cy="1127295"/>
          </a:xfrm>
        </p:grpSpPr>
        <p:sp>
          <p:nvSpPr>
            <p:cNvPr id="8" name="Rectangle: Rounded Corners 7">
              <a:extLst>
                <a:ext uri="{FF2B5EF4-FFF2-40B4-BE49-F238E27FC236}">
                  <a16:creationId xmlns="" xmlns:a16="http://schemas.microsoft.com/office/drawing/2014/main" id="{9F081BC7-2B2F-6E32-9F54-789399D5FB6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127544E9-857C-BBC2-7F9B-FD598C83AC5F}"/>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IN" sz="4700" b="1" kern="1200" dirty="0">
                  <a:latin typeface="Times New Roman" pitchFamily="18" charset="0"/>
                  <a:cs typeface="Times New Roman" pitchFamily="18" charset="0"/>
                </a:rPr>
                <a:t>Solution Architecture</a:t>
              </a:r>
              <a:endParaRPr lang="en-US" sz="4700" b="1" kern="1200" dirty="0">
                <a:latin typeface="Times New Roman" pitchFamily="18" charset="0"/>
                <a:cs typeface="Times New Roman" pitchFamily="18" charset="0"/>
              </a:endParaRPr>
            </a:p>
          </p:txBody>
        </p:sp>
      </p:gr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08876" y="1689119"/>
            <a:ext cx="9174248" cy="4525963"/>
          </a:xfrm>
        </p:spPr>
      </p:pic>
    </p:spTree>
    <p:extLst>
      <p:ext uri="{BB962C8B-B14F-4D97-AF65-F5344CB8AC3E}">
        <p14:creationId xmlns:p14="http://schemas.microsoft.com/office/powerpoint/2010/main" xmlns="" val="106743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94999" y="1866639"/>
            <a:ext cx="9115801" cy="4525963"/>
          </a:xfrm>
        </p:spPr>
      </p:pic>
      <p:sp>
        <p:nvSpPr>
          <p:cNvPr id="4" name="Date Placeholder 3">
            <a:extLst>
              <a:ext uri="{FF2B5EF4-FFF2-40B4-BE49-F238E27FC236}">
                <a16:creationId xmlns="" xmlns:a16="http://schemas.microsoft.com/office/drawing/2014/main" id="{4C057A66-83B3-4BBC-7227-6520B6A26A57}"/>
              </a:ext>
            </a:extLst>
          </p:cNvPr>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a:extLst>
              <a:ext uri="{FF2B5EF4-FFF2-40B4-BE49-F238E27FC236}">
                <a16:creationId xmlns="" xmlns:a16="http://schemas.microsoft.com/office/drawing/2014/main" id="{230CF3FF-E5A8-3640-D7FF-09954FF993DC}"/>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a:extLst>
              <a:ext uri="{FF2B5EF4-FFF2-40B4-BE49-F238E27FC236}">
                <a16:creationId xmlns="" xmlns:a16="http://schemas.microsoft.com/office/drawing/2014/main" id="{F7E02567-A241-19A5-240C-5AEADDC01A5B}"/>
              </a:ext>
            </a:extLst>
          </p:cNvPr>
          <p:cNvSpPr>
            <a:spLocks noGrp="1"/>
          </p:cNvSpPr>
          <p:nvPr>
            <p:ph type="sldNum" sz="quarter" idx="12"/>
          </p:nvPr>
        </p:nvSpPr>
        <p:spPr/>
        <p:txBody>
          <a:bodyPr/>
          <a:lstStyle/>
          <a:p>
            <a:fld id="{5A619095-575C-496E-95DC-197D27EB9777}" type="slidenum">
              <a:rPr lang="en-US" smtClean="0"/>
              <a:pPr/>
              <a:t>8</a:t>
            </a:fld>
            <a:endParaRPr lang="en-US" b="1"/>
          </a:p>
        </p:txBody>
      </p:sp>
      <p:grpSp>
        <p:nvGrpSpPr>
          <p:cNvPr id="7" name="Group 6">
            <a:extLst>
              <a:ext uri="{FF2B5EF4-FFF2-40B4-BE49-F238E27FC236}">
                <a16:creationId xmlns="" xmlns:a16="http://schemas.microsoft.com/office/drawing/2014/main" id="{DBFD2C7C-AAAB-A272-4429-8CEFF471C68E}"/>
              </a:ext>
            </a:extLst>
          </p:cNvPr>
          <p:cNvGrpSpPr/>
          <p:nvPr/>
        </p:nvGrpSpPr>
        <p:grpSpPr>
          <a:xfrm>
            <a:off x="1752600" y="381624"/>
            <a:ext cx="8229600" cy="1127295"/>
            <a:chOff x="0" y="7852"/>
            <a:chExt cx="8229600" cy="1127295"/>
          </a:xfrm>
        </p:grpSpPr>
        <p:sp>
          <p:nvSpPr>
            <p:cNvPr id="8" name="Rectangle: Rounded Corners 7">
              <a:extLst>
                <a:ext uri="{FF2B5EF4-FFF2-40B4-BE49-F238E27FC236}">
                  <a16:creationId xmlns="" xmlns:a16="http://schemas.microsoft.com/office/drawing/2014/main" id="{9F081BC7-2B2F-6E32-9F54-789399D5FB6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127544E9-857C-BBC2-7F9B-FD598C83AC5F}"/>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IN" sz="4700" b="1" kern="1200" dirty="0">
                  <a:latin typeface="Times New Roman" pitchFamily="18" charset="0"/>
                  <a:cs typeface="Times New Roman" pitchFamily="18" charset="0"/>
                </a:rPr>
                <a:t>Customer Journey Map</a:t>
              </a:r>
              <a:endParaRPr lang="en-US" sz="4700" b="1"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xmlns="" val="584525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68970" y="2218135"/>
            <a:ext cx="8458200" cy="3429000"/>
          </a:xfrm>
        </p:spPr>
      </p:pic>
      <p:sp>
        <p:nvSpPr>
          <p:cNvPr id="4" name="Date Placeholder 3">
            <a:extLst>
              <a:ext uri="{FF2B5EF4-FFF2-40B4-BE49-F238E27FC236}">
                <a16:creationId xmlns="" xmlns:a16="http://schemas.microsoft.com/office/drawing/2014/main" id="{4C057A66-83B3-4BBC-7227-6520B6A26A57}"/>
              </a:ext>
            </a:extLst>
          </p:cNvPr>
          <p:cNvSpPr>
            <a:spLocks noGrp="1"/>
          </p:cNvSpPr>
          <p:nvPr>
            <p:ph type="dt" sz="half" idx="10"/>
          </p:nvPr>
        </p:nvSpPr>
        <p:spPr/>
        <p:txBody>
          <a:bodyPr/>
          <a:lstStyle/>
          <a:p>
            <a:fld id="{174CF85F-0F99-4DF3-84E5-8C644CD0615F}" type="datetime1">
              <a:rPr lang="en-IN" smtClean="0"/>
              <a:pPr/>
              <a:t>19-11-2022</a:t>
            </a:fld>
            <a:endParaRPr lang="en-US" sz="1400"/>
          </a:p>
        </p:txBody>
      </p:sp>
      <p:sp>
        <p:nvSpPr>
          <p:cNvPr id="5" name="Footer Placeholder 4">
            <a:extLst>
              <a:ext uri="{FF2B5EF4-FFF2-40B4-BE49-F238E27FC236}">
                <a16:creationId xmlns="" xmlns:a16="http://schemas.microsoft.com/office/drawing/2014/main" id="{230CF3FF-E5A8-3640-D7FF-09954FF993DC}"/>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6" name="Slide Number Placeholder 5">
            <a:extLst>
              <a:ext uri="{FF2B5EF4-FFF2-40B4-BE49-F238E27FC236}">
                <a16:creationId xmlns="" xmlns:a16="http://schemas.microsoft.com/office/drawing/2014/main" id="{F7E02567-A241-19A5-240C-5AEADDC01A5B}"/>
              </a:ext>
            </a:extLst>
          </p:cNvPr>
          <p:cNvSpPr>
            <a:spLocks noGrp="1"/>
          </p:cNvSpPr>
          <p:nvPr>
            <p:ph type="sldNum" sz="quarter" idx="12"/>
          </p:nvPr>
        </p:nvSpPr>
        <p:spPr/>
        <p:txBody>
          <a:bodyPr/>
          <a:lstStyle/>
          <a:p>
            <a:fld id="{5A619095-575C-496E-95DC-197D27EB9777}" type="slidenum">
              <a:rPr lang="en-US" smtClean="0"/>
              <a:pPr/>
              <a:t>9</a:t>
            </a:fld>
            <a:endParaRPr lang="en-US" b="1"/>
          </a:p>
        </p:txBody>
      </p:sp>
      <p:grpSp>
        <p:nvGrpSpPr>
          <p:cNvPr id="7" name="Group 6">
            <a:extLst>
              <a:ext uri="{FF2B5EF4-FFF2-40B4-BE49-F238E27FC236}">
                <a16:creationId xmlns="" xmlns:a16="http://schemas.microsoft.com/office/drawing/2014/main" id="{DBFD2C7C-AAAB-A272-4429-8CEFF471C68E}"/>
              </a:ext>
            </a:extLst>
          </p:cNvPr>
          <p:cNvGrpSpPr/>
          <p:nvPr/>
        </p:nvGrpSpPr>
        <p:grpSpPr>
          <a:xfrm>
            <a:off x="1752600" y="381624"/>
            <a:ext cx="8229600" cy="1127295"/>
            <a:chOff x="0" y="7852"/>
            <a:chExt cx="8229600" cy="1127295"/>
          </a:xfrm>
        </p:grpSpPr>
        <p:sp>
          <p:nvSpPr>
            <p:cNvPr id="8" name="Rectangle: Rounded Corners 7">
              <a:extLst>
                <a:ext uri="{FF2B5EF4-FFF2-40B4-BE49-F238E27FC236}">
                  <a16:creationId xmlns="" xmlns:a16="http://schemas.microsoft.com/office/drawing/2014/main" id="{9F081BC7-2B2F-6E32-9F54-789399D5FB6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 xmlns:a16="http://schemas.microsoft.com/office/drawing/2014/main" id="{127544E9-857C-BBC2-7F9B-FD598C83AC5F}"/>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smtClean="0"/>
                <a:t>  </a:t>
              </a:r>
              <a:r>
                <a:rPr lang="en-IN" sz="3600" b="1" kern="1200" dirty="0" smtClean="0">
                  <a:latin typeface="Times New Roman" pitchFamily="18" charset="0"/>
                  <a:cs typeface="Times New Roman" pitchFamily="18" charset="0"/>
                </a:rPr>
                <a:t>Functional &amp; Operational Requirements</a:t>
              </a:r>
              <a:endParaRPr lang="en-US" sz="3600" b="1" kern="1200" dirty="0">
                <a:latin typeface="Times New Roman" pitchFamily="18" charset="0"/>
                <a:cs typeface="Times New Roman" pitchFamily="18" charset="0"/>
              </a:endParaRPr>
            </a:p>
          </p:txBody>
        </p:sp>
      </p:grpSp>
    </p:spTree>
    <p:extLst>
      <p:ext uri="{BB962C8B-B14F-4D97-AF65-F5344CB8AC3E}">
        <p14:creationId xmlns:p14="http://schemas.microsoft.com/office/powerpoint/2010/main" xmlns="" val="1682181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TotalTime>
  <Words>950</Words>
  <Application>Microsoft Office PowerPoint</Application>
  <PresentationFormat>Custom</PresentationFormat>
  <Paragraphs>192</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NALAIYA THIRAN - Project Work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Continue…</vt:lpstr>
      <vt:lpstr>Slide 20</vt:lpstr>
      <vt:lpstr>Slide 21</vt:lpstr>
      <vt:lpstr>Slide 22</vt:lpstr>
      <vt:lpstr>Slide 23</vt:lpstr>
      <vt:lpstr>Slide 24</vt:lpstr>
    </vt:vector>
  </TitlesOfParts>
  <Company>kct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PPT</dc:title>
  <dc:creator>itss</dc:creator>
  <cp:lastModifiedBy>acer</cp:lastModifiedBy>
  <cp:revision>386</cp:revision>
  <dcterms:created xsi:type="dcterms:W3CDTF">2014-02-20T10:41:07Z</dcterms:created>
  <dcterms:modified xsi:type="dcterms:W3CDTF">2022-11-19T18:05:47Z</dcterms:modified>
</cp:coreProperties>
</file>