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3"/>
  </p:notesMasterIdLst>
  <p:handoutMasterIdLst>
    <p:handoutMasterId r:id="rId14"/>
  </p:handoutMasterIdLst>
  <p:sldIdLst>
    <p:sldId id="304" r:id="rId2"/>
    <p:sldId id="292" r:id="rId3"/>
    <p:sldId id="278" r:id="rId4"/>
    <p:sldId id="296" r:id="rId5"/>
    <p:sldId id="297" r:id="rId6"/>
    <p:sldId id="298" r:id="rId7"/>
    <p:sldId id="299" r:id="rId8"/>
    <p:sldId id="300" r:id="rId9"/>
    <p:sldId id="301" r:id="rId10"/>
    <p:sldId id="302" r:id="rId11"/>
    <p:sldId id="303" r:id="rId12"/>
  </p:sldIdLst>
  <p:sldSz cx="9906000" cy="6858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97" autoAdjust="0"/>
    <p:restoredTop sz="94803" autoAdjust="0"/>
  </p:normalViewPr>
  <p:slideViewPr>
    <p:cSldViewPr>
      <p:cViewPr>
        <p:scale>
          <a:sx n="70" d="100"/>
          <a:sy n="70" d="100"/>
        </p:scale>
        <p:origin x="-1302" y="-54"/>
      </p:cViewPr>
      <p:guideLst>
        <p:guide orient="horz" pos="2160"/>
        <p:guide pos="3120"/>
      </p:guideLst>
    </p:cSldViewPr>
  </p:slideViewPr>
  <p:outlineViewPr>
    <p:cViewPr>
      <p:scale>
        <a:sx n="33" d="100"/>
        <a:sy n="33" d="100"/>
      </p:scale>
      <p:origin x="0" y="26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EF4E4-6E52-4B30-ACA4-957D7B3AFD6D}" type="datetimeFigureOut">
              <a:rPr lang="en-US" smtClean="0"/>
              <a:pPr/>
              <a:t>11/21/2022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6B307-3185-42BF-95FD-79897B10DC07}" type="slidenum">
              <a:rPr lang="en-US" smtClean="0"/>
              <a:pPr/>
              <a:t>‹#›</a:t>
            </a:fld>
            <a:endParaRPr lang="en-US" dirty="0"/>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EDD7A-3414-47CC-A428-91F3392F3022}" type="datetimeFigureOut">
              <a:rPr lang="en-US" smtClean="0"/>
              <a:pPr/>
              <a:t>11/21/2022</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DE9AF-FD3B-42B6-847E-B73BCA3F3BCA}"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EE526D-5299-4D49-9869-EA6A54DE9A7F}"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2926B-48F0-478E-8FB5-93A770CB019C}"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06377"/>
            <a:ext cx="222885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06377"/>
            <a:ext cx="652145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CA93B-77A1-4F8A-88B9-572DBF4A29CD}"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E0CEAE-5D94-4FB8-A971-259C22A3E8C8}"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BFCE2-BF53-412E-BA6C-F58C7831E650}" type="datetime1">
              <a:rPr lang="en-US" smtClean="0"/>
              <a:pPr/>
              <a:t>11/21/2022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F72BA6-5651-4599-965C-E72A4F9659F1}" type="datetime1">
              <a:rPr lang="en-US" smtClean="0"/>
              <a:pPr/>
              <a:t>11/21/2022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5"/>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5"/>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A323F4-2AEA-4D67-962F-F8B1CE82D75C}" type="datetime1">
              <a:rPr lang="en-US" smtClean="0"/>
              <a:pPr/>
              <a:t>11/21/2022</a:t>
            </a:fld>
            <a:endParaRPr lang="en-US" dirty="0"/>
          </a:p>
        </p:txBody>
      </p:sp>
      <p:sp>
        <p:nvSpPr>
          <p:cNvPr id="8" name="Footer Placeholder 7"/>
          <p:cNvSpPr>
            <a:spLocks noGrp="1"/>
          </p:cNvSpPr>
          <p:nvPr>
            <p:ph type="ftr" sz="quarter" idx="11"/>
          </p:nvPr>
        </p:nvSpPr>
        <p:spPr/>
        <p:txBody>
          <a:bodyPr/>
          <a:lstStyle/>
          <a:p>
            <a:r>
              <a:rPr lang="en-US" dirty="0"/>
              <a:t>DEPARTMENT OF COMPUTER SCIENCE &amp; ENGINEERING           THAMIRABHARANI ENGINEERING COLLEGE</a:t>
            </a:r>
          </a:p>
        </p:txBody>
      </p:sp>
      <p:sp>
        <p:nvSpPr>
          <p:cNvPr id="9" name="Slide Number Placeholder 8"/>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4E3B0-4D44-4FA9-BB31-576D34ABEFEA}" type="datetime1">
              <a:rPr lang="en-US" smtClean="0"/>
              <a:pPr/>
              <a:t>11/21/2022</a:t>
            </a:fld>
            <a:endParaRPr lang="en-US" dirty="0"/>
          </a:p>
        </p:txBody>
      </p:sp>
      <p:sp>
        <p:nvSpPr>
          <p:cNvPr id="4" name="Footer Placeholder 3"/>
          <p:cNvSpPr>
            <a:spLocks noGrp="1"/>
          </p:cNvSpPr>
          <p:nvPr>
            <p:ph type="ftr" sz="quarter" idx="11"/>
          </p:nvPr>
        </p:nvSpPr>
        <p:spPr/>
        <p:txBody>
          <a:bodyPr/>
          <a:lstStyle/>
          <a:p>
            <a:r>
              <a:rPr lang="en-US" dirty="0"/>
              <a:t>DEPARTMENT OF COMPUTER SCIENCE &amp; ENGINEERING           THAMIRABHARANI ENGINEERING COLLEGE</a:t>
            </a:r>
          </a:p>
        </p:txBody>
      </p:sp>
      <p:sp>
        <p:nvSpPr>
          <p:cNvPr id="5" name="Slide Number Placeholder 4"/>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DDF0C-1D3A-4D97-9AAE-1520BD4FD221}" type="datetime1">
              <a:rPr lang="en-US" smtClean="0"/>
              <a:pPr/>
              <a:t>11/21/2022</a:t>
            </a:fld>
            <a:endParaRPr lang="en-US" dirty="0"/>
          </a:p>
        </p:txBody>
      </p:sp>
      <p:sp>
        <p:nvSpPr>
          <p:cNvPr id="3" name="Footer Placeholder 2"/>
          <p:cNvSpPr>
            <a:spLocks noGrp="1"/>
          </p:cNvSpPr>
          <p:nvPr>
            <p:ph type="ftr" sz="quarter" idx="11"/>
          </p:nvPr>
        </p:nvSpPr>
        <p:spPr/>
        <p:txBody>
          <a:bodyPr/>
          <a:lstStyle/>
          <a:p>
            <a:r>
              <a:rPr lang="en-US" dirty="0"/>
              <a:t>DEPARTMENT OF COMPUTER SCIENCE &amp; ENGINEERING           THAMIRABHARANI ENGINEERING COLLEGE</a:t>
            </a:r>
          </a:p>
        </p:txBody>
      </p:sp>
      <p:sp>
        <p:nvSpPr>
          <p:cNvPr id="4" name="Slide Number Placeholder 3"/>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1"/>
            <a:ext cx="3259006" cy="1162051"/>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3872972" y="273054"/>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3" y="1435103"/>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E40DDD6-E631-4F4A-89E7-8FC6A5C349BF}" type="datetime1">
              <a:rPr lang="en-US" smtClean="0"/>
              <a:pPr/>
              <a:t>11/21/2022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2"/>
            <a:ext cx="5943600" cy="566739"/>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dirty="0"/>
          </a:p>
        </p:txBody>
      </p:sp>
      <p:sp>
        <p:nvSpPr>
          <p:cNvPr id="4" name="Text Placeholder 3"/>
          <p:cNvSpPr>
            <a:spLocks noGrp="1"/>
          </p:cNvSpPr>
          <p:nvPr>
            <p:ph type="body" sz="half" idx="2"/>
          </p:nvPr>
        </p:nvSpPr>
        <p:spPr>
          <a:xfrm>
            <a:off x="1941645" y="5367340"/>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AEDBA664-31BD-4A5F-ACD2-B9458FE6AACE}" type="datetime1">
              <a:rPr lang="en-US" smtClean="0"/>
              <a:pPr/>
              <a:t>11/21/2022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en-US"/>
              <a:t>Click to edit Master title style</a:t>
            </a:r>
          </a:p>
        </p:txBody>
      </p:sp>
      <p:sp>
        <p:nvSpPr>
          <p:cNvPr id="3" name="Text Placeholder 2"/>
          <p:cNvSpPr>
            <a:spLocks noGrp="1"/>
          </p:cNvSpPr>
          <p:nvPr>
            <p:ph type="body" idx="1"/>
          </p:nvPr>
        </p:nvSpPr>
        <p:spPr>
          <a:xfrm>
            <a:off x="495300" y="1600203"/>
            <a:ext cx="8915400" cy="4525963"/>
          </a:xfrm>
          <a:prstGeom prst="rect">
            <a:avLst/>
          </a:prstGeom>
        </p:spPr>
        <p:txBody>
          <a:bodyPr vert="horz" lIns="107287" tIns="53643" rIns="107287" bIns="536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3"/>
            <a:ext cx="23114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F180120A-CCB7-4D0D-B3F4-0706DAF96915}" type="datetime1">
              <a:rPr lang="en-US" smtClean="0"/>
              <a:pPr/>
              <a:t>11/21/2022</a:t>
            </a:fld>
            <a:endParaRPr lang="en-US" dirty="0"/>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n-US" dirty="0"/>
              <a:t>DEPARTMENT OF COMPUTER SCIENCE &amp; ENGINEERING           THAMIRABHARANI ENGINEERING COLLEGE</a:t>
            </a:r>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7F04B680-0682-4C35-8C9C-4D2E38B7B0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latin typeface="Times New Roman" pitchFamily="18" charset="0"/>
                <a:cs typeface="Times New Roman" pitchFamily="18" charset="0"/>
              </a:rPr>
              <a:t>Smart fashion recommender application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Team Leader: </a:t>
            </a:r>
            <a:r>
              <a:rPr lang="en-IN" dirty="0" err="1" smtClean="0">
                <a:latin typeface="Times New Roman" pitchFamily="18" charset="0"/>
                <a:cs typeface="Times New Roman" pitchFamily="18" charset="0"/>
              </a:rPr>
              <a:t>Kavitha</a:t>
            </a:r>
            <a:r>
              <a:rPr lang="en-IN" dirty="0" smtClean="0">
                <a:latin typeface="Times New Roman" pitchFamily="18" charset="0"/>
                <a:cs typeface="Times New Roman" pitchFamily="18" charset="0"/>
              </a:rPr>
              <a:t> V</a:t>
            </a:r>
          </a:p>
          <a:p>
            <a:pPr>
              <a:buNone/>
            </a:pPr>
            <a:r>
              <a:rPr lang="en-IN" dirty="0" smtClean="0">
                <a:latin typeface="Times New Roman" pitchFamily="18" charset="0"/>
                <a:cs typeface="Times New Roman" pitchFamily="18" charset="0"/>
              </a:rPr>
              <a:t>Team member: </a:t>
            </a:r>
            <a:r>
              <a:rPr lang="en-IN" dirty="0" err="1" smtClean="0">
                <a:latin typeface="Times New Roman" pitchFamily="18" charset="0"/>
                <a:cs typeface="Times New Roman" pitchFamily="18" charset="0"/>
              </a:rPr>
              <a:t>Kavitha</a:t>
            </a:r>
            <a:r>
              <a:rPr lang="en-IN" dirty="0" smtClean="0">
                <a:latin typeface="Times New Roman" pitchFamily="18" charset="0"/>
                <a:cs typeface="Times New Roman" pitchFamily="18" charset="0"/>
              </a:rPr>
              <a:t> A</a:t>
            </a:r>
          </a:p>
          <a:p>
            <a:pPr>
              <a:buNone/>
            </a:pPr>
            <a:r>
              <a:rPr lang="en-IN" dirty="0" smtClean="0">
                <a:latin typeface="Times New Roman" pitchFamily="18" charset="0"/>
                <a:cs typeface="Times New Roman" pitchFamily="18" charset="0"/>
              </a:rPr>
              <a:t>Team member: </a:t>
            </a:r>
            <a:r>
              <a:rPr lang="en-IN" dirty="0" err="1" smtClean="0">
                <a:latin typeface="Times New Roman" pitchFamily="18" charset="0"/>
                <a:cs typeface="Times New Roman" pitchFamily="18" charset="0"/>
              </a:rPr>
              <a:t>Navina</a:t>
            </a:r>
            <a:r>
              <a:rPr lang="en-IN" dirty="0" smtClean="0">
                <a:latin typeface="Times New Roman" pitchFamily="18" charset="0"/>
                <a:cs typeface="Times New Roman" pitchFamily="18" charset="0"/>
              </a:rPr>
              <a:t> N</a:t>
            </a:r>
          </a:p>
          <a:p>
            <a:pPr>
              <a:buNone/>
            </a:pPr>
            <a:endParaRPr lang="en-IN"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SCIENCE &amp; ENGINEERING           THAMIRABHARANI ENGINEERING COLLEGE</a:t>
            </a:r>
            <a:endParaRPr lang="en-US" dirty="0"/>
          </a:p>
        </p:txBody>
      </p:sp>
      <p:sp>
        <p:nvSpPr>
          <p:cNvPr id="5" name="Slide Number Placeholder 4"/>
          <p:cNvSpPr>
            <a:spLocks noGrp="1"/>
          </p:cNvSpPr>
          <p:nvPr>
            <p:ph type="sldNum" sz="quarter" idx="12"/>
          </p:nvPr>
        </p:nvSpPr>
        <p:spPr/>
        <p:txBody>
          <a:bodyPr/>
          <a:lstStyle/>
          <a:p>
            <a:fld id="{7F04B680-0682-4C35-8C9C-4D2E38B7B0B3}" type="slidenum">
              <a:rPr lang="en-US" smtClean="0"/>
              <a:pPr/>
              <a:t>0</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9</a:t>
            </a:fld>
            <a:endParaRPr lang="en-US" dirty="0"/>
          </a:p>
        </p:txBody>
      </p:sp>
      <p:sp>
        <p:nvSpPr>
          <p:cNvPr id="14" name="TextBox 13"/>
          <p:cNvSpPr txBox="1"/>
          <p:nvPr/>
        </p:nvSpPr>
        <p:spPr>
          <a:xfrm>
            <a:off x="444166" y="1387534"/>
            <a:ext cx="8686800" cy="5078313"/>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Clothes  Matching  and  Recommendation  Systems  based  on  user Attributes, Atharv Pandit, Kunal Goe1, Manav Jain, Neha Katre,03-09-2020,IJERT.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Dressing appropriately is very important when going out in the real world. Wearing clothes properly that show some level of style and wearing them such that they adhere to the norms of social standards uplifts the confidence of the person and creates a very good impression. The study focuses on helping the user to find optimized matching pair of clothes taking into account intricate details like style, patterns, colors, textures, etc. Also keeping in mind users attributes like age, skin tone, favorite color etc. It aims to help the user choose clothes that are fashionable and organize their closet. It tries to help the user to wear clothes that are suitable to occasions and helps user to buy clothes that would suit their style. In this paper, an in depth study is performed of various systems that are developed for the various features that must be kept in mind for making a robust system that finds matching clothes of the user as well as makes recommendations. Systems developed to make recommendations of clothes using various approaches have been studied and their merits and demerits high-lighted. Systems that are used for clothes detection have also been studied to make the system user- friendly while the user provides input.</a:t>
            </a:r>
          </a:p>
        </p:txBody>
      </p:sp>
    </p:spTree>
    <p:extLst>
      <p:ext uri="{BB962C8B-B14F-4D97-AF65-F5344CB8AC3E}">
        <p14:creationId xmlns="" xmlns:p14="http://schemas.microsoft.com/office/powerpoint/2010/main" val="212651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10</a:t>
            </a:fld>
            <a:endParaRPr lang="en-US" dirty="0"/>
          </a:p>
        </p:txBody>
      </p:sp>
      <p:sp>
        <p:nvSpPr>
          <p:cNvPr id="14" name="TextBox 13"/>
          <p:cNvSpPr txBox="1"/>
          <p:nvPr/>
        </p:nvSpPr>
        <p:spPr>
          <a:xfrm>
            <a:off x="444166" y="1387534"/>
            <a:ext cx="8686800" cy="3139321"/>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Y. Chae, J. Xu, B. Stenger and S. Masuko, “Color navigation by qualitative attributes for fashion recommendation,” 2018 IEEE International Conference on Consumer Electronics (ICCE), 2018, pp. 1-3, doi: 10.1109/ICCE.2018.8326138.</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This paper proposed a novel method to navigate a color palette via an attribute-based query. By interpolating the path between input color and target color in polar coordinates, the attribute-based query is converted to a query vector in the Lab color space. By measuring the distance between candidate color and query vector with the proposed distance measure, we navigate on JIS color palette. We validated the proposed model in a user study. In the future we consider expanding the navigation from a single to multiple target colors simultaneously.</a:t>
            </a:r>
          </a:p>
        </p:txBody>
      </p:sp>
    </p:spTree>
    <p:extLst>
      <p:ext uri="{BB962C8B-B14F-4D97-AF65-F5344CB8AC3E}">
        <p14:creationId xmlns="" xmlns:p14="http://schemas.microsoft.com/office/powerpoint/2010/main" val="119559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a:t>
            </a:fld>
            <a:endParaRPr lang="en-US" dirty="0"/>
          </a:p>
        </p:txBody>
      </p:sp>
      <p:sp>
        <p:nvSpPr>
          <p:cNvPr id="14" name="TextBox 13"/>
          <p:cNvSpPr txBox="1"/>
          <p:nvPr/>
        </p:nvSpPr>
        <p:spPr>
          <a:xfrm>
            <a:off x="609600" y="1295400"/>
            <a:ext cx="8686800" cy="4293483"/>
          </a:xfrm>
          <a:prstGeom prst="rect">
            <a:avLst/>
          </a:prstGeom>
          <a:noFill/>
        </p:spPr>
        <p:txBody>
          <a:bodyPr wrap="square" rtlCol="0">
            <a:spAutoFit/>
          </a:bodyPr>
          <a:lstStyle/>
          <a:p>
            <a:pPr algn="just"/>
            <a:r>
              <a:rPr lang="en-US" dirty="0">
                <a:latin typeface="Times New Roman" pitchFamily="18" charset="0"/>
                <a:cs typeface="Times New Roman" pitchFamily="18" charset="0"/>
              </a:rPr>
              <a:t>	 Y. Ding, Y. Ma, W. K. Wong and T. -S. Chua, "Modeling Instant User Intent and </a:t>
            </a:r>
            <a:r>
              <a:rPr lang="en-US" dirty="0" smtClean="0">
                <a:latin typeface="Times New Roman" pitchFamily="18" charset="0"/>
                <a:cs typeface="Times New Roman" pitchFamily="18" charset="0"/>
              </a:rPr>
              <a:t>Content-Level </a:t>
            </a:r>
            <a:r>
              <a:rPr lang="en-US" dirty="0">
                <a:latin typeface="Times New Roman" pitchFamily="18" charset="0"/>
                <a:cs typeface="Times New Roman" pitchFamily="18" charset="0"/>
              </a:rPr>
              <a:t>Transition for Sequential Fashion Recommendation," in IEEE Transactions on Multimedia, vol. 24, pp. 2687-2700, 2022, doi: 10.1109/TMM.2021.3088281</a:t>
            </a:r>
            <a:r>
              <a:rPr lang="en-US" dirty="0"/>
              <a:t>.</a:t>
            </a:r>
          </a:p>
          <a:p>
            <a:pPr algn="just">
              <a:buNone/>
            </a:pPr>
            <a:r>
              <a:rPr lang="en-US" altLang="en-US" b="1" dirty="0">
                <a:latin typeface="Times New Roman" pitchFamily="18" charset="0"/>
                <a:cs typeface="Times New Roman" pitchFamily="18" charset="0"/>
              </a:rPr>
              <a:t>Description:</a:t>
            </a:r>
            <a:endParaRPr lang="en-IN" altLang="en-US" b="1" dirty="0">
              <a:latin typeface="Times New Roman" pitchFamily="18" charset="0"/>
              <a:cs typeface="Times New Roman" pitchFamily="18" charset="0"/>
            </a:endParaRPr>
          </a:p>
          <a:p>
            <a:pPr algn="just">
              <a:buNone/>
            </a:pPr>
            <a:r>
              <a:rPr lang="en-IN" altLang="en-US" b="1" dirty="0">
                <a:latin typeface="Times New Roman" pitchFamily="18" charset="0"/>
                <a:cs typeface="Times New Roman" pitchFamily="18" charset="0"/>
              </a:rPr>
              <a:t>                  </a:t>
            </a:r>
            <a:r>
              <a:rPr lang="en-IN" altLang="en-US" dirty="0">
                <a:latin typeface="Times New Roman" pitchFamily="18" charset="0"/>
                <a:cs typeface="Times New Roman" pitchFamily="18" charset="0"/>
              </a:rPr>
              <a:t>This paper works on the sequential fashion recommendation
task, aiming to simultaneously model the instant user intent and the intent-specific item-to-item transition. We explicitly define the user intent in fashion domain as the relationship of adjacent items he/she interacted, which is match, substitute or others.</a:t>
            </a:r>
            <a:endParaRPr lang="en-US" altLang="en-US" dirty="0">
              <a:latin typeface="Times New Roman" pitchFamily="18" charset="0"/>
              <a:cs typeface="Times New Roman" pitchFamily="18" charset="0"/>
            </a:endParaRPr>
          </a:p>
          <a:p>
            <a:pPr algn="just">
              <a:buNone/>
            </a:pPr>
            <a:r>
              <a:rPr lang="en-US" dirty="0"/>
              <a:t>	</a:t>
            </a:r>
            <a:endParaRPr lang="en-US" altLang="en-US" b="1" dirty="0">
              <a:latin typeface="Times New Roman" pitchFamily="18" charset="0"/>
              <a:cs typeface="Times New Roman" pitchFamily="18" charset="0"/>
            </a:endParaRPr>
          </a:p>
          <a:p>
            <a:pPr algn="just">
              <a:buNone/>
            </a:pPr>
            <a:endParaRPr lang="en-US" altLang="en-US" b="1"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r>
              <a:rPr lang="en-US" dirty="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2</a:t>
            </a:fld>
            <a:endParaRPr lang="en-US" dirty="0"/>
          </a:p>
        </p:txBody>
      </p:sp>
      <p:sp>
        <p:nvSpPr>
          <p:cNvPr id="14" name="TextBox 13"/>
          <p:cNvSpPr txBox="1"/>
          <p:nvPr/>
        </p:nvSpPr>
        <p:spPr>
          <a:xfrm>
            <a:off x="609600" y="1396369"/>
            <a:ext cx="8686800" cy="429348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X. Li, X. Wang, X. He, L. Chen, J. Xiao, and T.-S. Chua, “Hierarchical fashion graph network for personalized outfit recommendation,” arXiv preprint arXiv:2005.12566, 2020.</a:t>
            </a:r>
          </a:p>
          <a:p>
            <a:pPr algn="just">
              <a:buNone/>
            </a:pPr>
            <a:r>
              <a:rPr lang="en-US" altLang="en-US" b="1" dirty="0">
                <a:latin typeface="Times New Roman" pitchFamily="18" charset="0"/>
                <a:cs typeface="Times New Roman" pitchFamily="18" charset="0"/>
              </a:rPr>
              <a:t>Description:</a:t>
            </a:r>
          </a:p>
          <a:p>
            <a:pPr algn="just">
              <a:buNone/>
            </a:pPr>
            <a:r>
              <a:rPr lang="en-US" altLang="en-US"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In this paper introduces a new framework, Hierarchical Fashion Neural Network (HFGN), to solve the task of personalized outfit recommendation, which requires the recommended targets not only have a nice compatibility but also meet user’s personal taste. The system build a hierarchical graph structure upon user-outfit interactions and outfit-item mappings.</a:t>
            </a:r>
            <a:r>
              <a:rPr lang="en-US" dirty="0">
                <a:latin typeface="Times New Roman" pitchFamily="18" charset="0"/>
                <a:cs typeface="Times New Roman" pitchFamily="18" charset="0"/>
              </a:rPr>
              <a:t>                      </a:t>
            </a:r>
          </a:p>
          <a:p>
            <a:pPr algn="just">
              <a:buNone/>
            </a:pPr>
            <a:r>
              <a:rPr lang="en-US" altLang="en-US" dirty="0">
                <a:latin typeface="Times New Roman" pitchFamily="18" charset="0"/>
                <a:cs typeface="Times New Roman" pitchFamily="18" charset="0"/>
              </a:rPr>
              <a:t>                         </a:t>
            </a:r>
          </a:p>
          <a:p>
            <a:pPr algn="just">
              <a:buNone/>
            </a:pPr>
            <a:endParaRPr lang="en-US" altLang="en-US"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endParaRPr lang="en-US" altLang="en-US"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3</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W. Chen, P. Huang, J. Xu, X. Guo, C. Guo, F. Sun, C. Li, A. Pfadler,</a:t>
            </a:r>
          </a:p>
          <a:p>
            <a:pPr algn="just">
              <a:buNone/>
            </a:pPr>
            <a:r>
              <a:rPr lang="en-US" dirty="0">
                <a:latin typeface="Times New Roman" pitchFamily="18" charset="0"/>
                <a:cs typeface="Times New Roman" pitchFamily="18" charset="0"/>
              </a:rPr>
              <a:t>H. Zhao, and B. Zhao, “Pog: Personalized outfit generation for fashion recommendation at alibaba ifashion,” arXiv preprint arXiv:1905.01866,2019.</a:t>
            </a:r>
          </a:p>
          <a:p>
            <a:pPr algn="just">
              <a:buNone/>
            </a:pPr>
            <a:r>
              <a:rPr lang="en-US" altLang="en-US" b="1" dirty="0">
                <a:latin typeface="Times New Roman" pitchFamily="18" charset="0"/>
                <a:cs typeface="Times New Roman" pitchFamily="18" charset="0"/>
              </a:rPr>
              <a:t>Description:</a:t>
            </a:r>
          </a:p>
          <a:p>
            <a:pPr algn="just">
              <a:buNone/>
            </a:pPr>
            <a:r>
              <a:rPr lang="en-US" dirty="0"/>
              <a:t>	 This article aims to</a:t>
            </a:r>
            <a:r>
              <a:rPr lang="en-IN" dirty="0">
                <a:latin typeface="Times New Roman" panose="02020603050405020304" pitchFamily="18" charset="0"/>
                <a:cs typeface="Times New Roman" panose="02020603050405020304" pitchFamily="18" charset="0"/>
              </a:rPr>
              <a:t> propose a personalized outfit generation model to build the bridge between compatibility and personalization, which are two essential requirements in fashion generation and recommendation. Our model is built in three steps: multi-modal embedding, fashion modelling, and personalized fashion outfit modelling.</a:t>
            </a:r>
            <a:endParaRPr lang="en-US" dirty="0">
              <a:latin typeface="Times New Roman" panose="02020603050405020304" pitchFamily="18" charset="0"/>
              <a:cs typeface="Times New Roman" panose="02020603050405020304" pitchFamily="18" charset="0"/>
            </a:endParaRPr>
          </a:p>
          <a:p>
            <a:pPr algn="just">
              <a:buNone/>
            </a:pPr>
            <a:endParaRPr lang="en-US" altLang="en-US" b="1"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4</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a:t>
            </a:r>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W. Li and B. Xu, "Aspect-Based Fashion Recommendation With Attention Mechanism," in IEEE Access, vol. 8, pp. 141814-141823, 2020,doi:10.1109/ACCESS.2020.3013639.</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presented an aspect-based fashion recommendation model with attention mechanism (AFRAM) to</a:t>
            </a:r>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predict users’ ratings based on users’ reviews of purchased fashion products. This model used two parallel paths to extract latent aspect features about users and items separately and a mutual operation module to merge the two paths at the end for predicting users’ ratings.</a:t>
            </a: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95859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5</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 Tangseng, K. Yamaguchi and T.    B     Okatani,“Recommending Outfits from Personal Closet,” 2018 IEEE Winter Conference on Applications of Computer Vision (WACV), 2018, pp.269277,doi:10.1109/WACV.2018.00036.</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study outfits as combinations of items by developing outfit graders and outfit recommenders. Given a combination of items as an outfit, our best model can judge if the outfit looks good or not at over 84% accuracy on testing samples, and at 91% matching ratio on evaluations by human annotators.</a:t>
            </a:r>
          </a:p>
          <a:p>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21457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6</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r>
              <a:rPr lang="en-GB" altLang="en-US">
                <a:latin typeface="Times New Roman" pitchFamily="18" charset="0"/>
                <a:cs typeface="Times New Roman" pitchFamily="18" charset="0"/>
              </a:rPr>
              <a:t>                                      A  Review  of  Modern  Fashion  Recommender Systems,YasharDeldjoo,  Fatemeh  Nazary,  Amau  Ramisa,  Julian  McAuley,  GiovanniPellegrini,  Alejandro  Bellogin,  and  Tommaso  Di  Noia,December2021,ACMComput.Surv.37,4.Articlel11(December2021). </a:t>
            </a:r>
          </a:p>
          <a:p>
            <a:pPr algn="just">
              <a:buNone/>
            </a:pPr>
            <a:r>
              <a:rPr lang="en-GB" altLang="en-US" b="1">
                <a:latin typeface="Times New Roman" pitchFamily="18" charset="0"/>
                <a:cs typeface="Times New Roman" pitchFamily="18" charset="0"/>
              </a:rPr>
              <a:t>Description</a:t>
            </a:r>
          </a:p>
          <a:p>
            <a:pPr algn="just">
              <a:buNone/>
            </a:pPr>
            <a:r>
              <a:rPr lang="en-GB" altLang="en-US">
                <a:latin typeface="Times New Roman" pitchFamily="18" charset="0"/>
                <a:cs typeface="Times New Roman" pitchFamily="18" charset="0"/>
              </a:rPr>
              <a:t>          The goal of this survey is to provide a reviewof recommender systems that operate in the specific vertical domain of garment and fashion products. We have identified the most pressing challenges in fashion RS research and created a taxonomy that categorizes the literature according to the objective they are trying to accomplish and type of side-information (users, items, context). We have also identified themost important evaluation goals and perspectives and the most commonly used datasets and evaluation metrics.</a:t>
            </a: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60427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7</a:t>
            </a:fld>
            <a:endParaRPr lang="en-US" dirty="0"/>
          </a:p>
        </p:txBody>
      </p:sp>
      <p:sp>
        <p:nvSpPr>
          <p:cNvPr id="14" name="TextBox 13"/>
          <p:cNvSpPr txBox="1"/>
          <p:nvPr/>
        </p:nvSpPr>
        <p:spPr>
          <a:xfrm>
            <a:off x="444166" y="1387534"/>
            <a:ext cx="8686800" cy="3000821"/>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alt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Design of Garment Style Recommendation System Based    on   Algorithm, Yan Zhao, 24 March 2022, Research Article | Open Access, Volume2022|ArticleID9132165.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Recommender systems provide users with product information and suggestions, which has gradually become an important research tool in e-commerce   IT   technology,   which   has   attracted   a   lot   of   attention   of researchers. Collaborative  filtering  recommendation  technology  has  been the most successful recommendation technology so far, but there are two major   problems—recommendation   quality   and   scalability. </a:t>
            </a: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4172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8</a:t>
            </a:fld>
            <a:endParaRPr lang="en-US" dirty="0"/>
          </a:p>
        </p:txBody>
      </p:sp>
      <p:sp>
        <p:nvSpPr>
          <p:cNvPr id="14" name="TextBox 13"/>
          <p:cNvSpPr txBox="1"/>
          <p:nvPr/>
        </p:nvSpPr>
        <p:spPr>
          <a:xfrm>
            <a:off x="444166" y="1387534"/>
            <a:ext cx="8686800" cy="3416320"/>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Outfit Fashion recommendation System, Bhagyshree Pravin  Bhure, Pratiksha Tulshiram  Bansod, Monali  Shivram Amgaokar, Savita Pralhad Lodiwale, Anjali pravin, ashish Mohod, 18 May 2021.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With the quick rise in living standards, people’s shopping passion grew, and their desire for clothing grew as well. A growing number of people are interested in fashion these days. However, when confronted with a large number of garments, consumers are forced to try them on multiple times, which takes time and energy. As a result of the suggested Fashion Recommendation System, a variety of online fashion businesses and web applications allow buyers to view collages of stylish items   nice together. Clients and sellers benefit from such recommendations. On the one   hand, customers  can   make smarter shopping   decisions and discover new articles of clothes that complement one other. </a:t>
            </a:r>
            <a:endParaRPr lang="en-US" alt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18819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3610</TotalTime>
  <Words>703</Words>
  <Application>Microsoft Office PowerPoint</Application>
  <PresentationFormat>A4 Paper (210x297 mm)</PresentationFormat>
  <Paragraphs>77</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Smart fashion recommender application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ELCOT</cp:lastModifiedBy>
  <cp:revision>206</cp:revision>
  <dcterms:created xsi:type="dcterms:W3CDTF">2022-08-24T16:03:26Z</dcterms:created>
  <dcterms:modified xsi:type="dcterms:W3CDTF">2022-11-21T05:32:33Z</dcterms:modified>
</cp:coreProperties>
</file>