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2"/>
  </p:notesMasterIdLst>
  <p:sldIdLst>
    <p:sldId id="259" r:id="rId2"/>
    <p:sldId id="258" r:id="rId3"/>
    <p:sldId id="260" r:id="rId4"/>
    <p:sldId id="268" r:id="rId5"/>
    <p:sldId id="270" r:id="rId6"/>
    <p:sldId id="272" r:id="rId7"/>
    <p:sldId id="273" r:id="rId8"/>
    <p:sldId id="274" r:id="rId9"/>
    <p:sldId id="278" r:id="rId10"/>
    <p:sldId id="275" r:id="rId11"/>
    <p:sldId id="282" r:id="rId12"/>
    <p:sldId id="304" r:id="rId13"/>
    <p:sldId id="281" r:id="rId14"/>
    <p:sldId id="317" r:id="rId15"/>
    <p:sldId id="318" r:id="rId16"/>
    <p:sldId id="320" r:id="rId17"/>
    <p:sldId id="285" r:id="rId18"/>
    <p:sldId id="283" r:id="rId19"/>
    <p:sldId id="284"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434" autoAdjust="0"/>
  </p:normalViewPr>
  <p:slideViewPr>
    <p:cSldViewPr snapToGrid="0">
      <p:cViewPr>
        <p:scale>
          <a:sx n="90" d="100"/>
          <a:sy n="90" d="100"/>
        </p:scale>
        <p:origin x="-72" y="-60"/>
      </p:cViewPr>
      <p:guideLst>
        <p:guide orient="horz" pos="2160"/>
        <p:guide pos="3840"/>
      </p:guideLst>
    </p:cSldViewPr>
  </p:slideViewPr>
  <p:outlineViewPr>
    <p:cViewPr>
      <p:scale>
        <a:sx n="33" d="100"/>
        <a:sy n="33" d="100"/>
      </p:scale>
      <p:origin x="0" y="-17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6A652-C7D4-42CE-B1E0-695D1CAF4CD6}" type="datetimeFigureOut">
              <a:rPr lang="en-GB" smtClean="0"/>
              <a:pPr/>
              <a:t>18/06/2022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C8B4B-D93D-415C-A971-36AEBD3A23A0}" type="slidenum">
              <a:rPr lang="en-GB" smtClean="0"/>
              <a:pPr/>
              <a:t>‹#›</a:t>
            </a:fld>
            <a:endParaRPr lang="en-GB" dirty="0"/>
          </a:p>
        </p:txBody>
      </p:sp>
    </p:spTree>
    <p:extLst>
      <p:ext uri="{BB962C8B-B14F-4D97-AF65-F5344CB8AC3E}">
        <p14:creationId xmlns:p14="http://schemas.microsoft.com/office/powerpoint/2010/main" val="283082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2C8B4B-D93D-415C-A971-36AEBD3A23A0}" type="slidenum">
              <a:rPr lang="en-GB" smtClean="0"/>
              <a:pPr/>
              <a:t>3</a:t>
            </a:fld>
            <a:endParaRPr lang="en-GB" dirty="0"/>
          </a:p>
        </p:txBody>
      </p:sp>
    </p:spTree>
    <p:extLst>
      <p:ext uri="{BB962C8B-B14F-4D97-AF65-F5344CB8AC3E}">
        <p14:creationId xmlns:p14="http://schemas.microsoft.com/office/powerpoint/2010/main" val="1858734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77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077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06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07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27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452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31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75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07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32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171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22245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1932" y="394134"/>
            <a:ext cx="9208395" cy="954107"/>
          </a:xfrm>
          <a:prstGeom prst="rect">
            <a:avLst/>
          </a:prstGeom>
          <a:noFill/>
        </p:spPr>
        <p:txBody>
          <a:bodyPr wrap="square" rtlCol="0">
            <a:spAutoFit/>
          </a:bodyPr>
          <a:lstStyle/>
          <a:p>
            <a:pPr lvl="0" algn="ctr"/>
            <a:endParaRPr lang="en-IN" sz="2000" spc="-1" dirty="0">
              <a:solidFill>
                <a:prstClr val="black"/>
              </a:solidFill>
              <a:latin typeface="Times New Roman" panose="02020603050405020304" pitchFamily="18" charset="0"/>
              <a:cs typeface="Times New Roman" panose="02020603050405020304" pitchFamily="18" charset="0"/>
            </a:endParaRPr>
          </a:p>
          <a:p>
            <a:pPr lvl="0" algn="ctr"/>
            <a:endParaRPr lang="en-IN" sz="3600" b="1" spc="-1" dirty="0">
              <a:solidFill>
                <a:srgbClr val="000000"/>
              </a:solidFill>
              <a:latin typeface="Times New Roman" panose="02020603050405020304" pitchFamily="18" charset="0"/>
              <a:ea typeface="Times New Roman"/>
              <a:cs typeface="Times New Roman" panose="02020603050405020304" pitchFamily="18" charset="0"/>
            </a:endParaRPr>
          </a:p>
        </p:txBody>
      </p:sp>
      <p:pic>
        <p:nvPicPr>
          <p:cNvPr id="8" name="Google Shape;97;p13"/>
          <p:cNvPicPr/>
          <p:nvPr/>
        </p:nvPicPr>
        <p:blipFill>
          <a:blip r:embed="rId2">
            <a:extLst>
              <a:ext uri="{28A0092B-C50C-407E-A947-70E740481C1C}">
                <a14:useLocalDpi xmlns:a14="http://schemas.microsoft.com/office/drawing/2010/main" val="0"/>
              </a:ext>
            </a:extLst>
          </a:blip>
          <a:stretch>
            <a:fillRect/>
          </a:stretch>
        </p:blipFill>
        <p:spPr>
          <a:xfrm>
            <a:off x="110067" y="116328"/>
            <a:ext cx="1811865" cy="1607868"/>
          </a:xfrm>
          <a:prstGeom prst="rect">
            <a:avLst/>
          </a:prstGeom>
          <a:ln>
            <a:noFill/>
          </a:ln>
        </p:spPr>
      </p:pic>
      <p:sp>
        <p:nvSpPr>
          <p:cNvPr id="11" name="TextBox 10"/>
          <p:cNvSpPr txBox="1"/>
          <p:nvPr/>
        </p:nvSpPr>
        <p:spPr>
          <a:xfrm>
            <a:off x="1821896" y="916197"/>
            <a:ext cx="10134180" cy="861774"/>
          </a:xfrm>
          <a:prstGeom prst="rect">
            <a:avLst/>
          </a:prstGeom>
          <a:noFill/>
        </p:spPr>
        <p:txBody>
          <a:bodyPr wrap="square" rtlCol="0">
            <a:spAutoFit/>
          </a:bodyPr>
          <a:lstStyle/>
          <a:p>
            <a:pPr algn="ctr"/>
            <a:r>
              <a:rPr lang="en-IN" sz="3200" b="1" spc="-1" dirty="0">
                <a:solidFill>
                  <a:schemeClr val="accent1">
                    <a:lumMod val="50000"/>
                  </a:schemeClr>
                </a:solidFill>
                <a:latin typeface="Times New Roman" panose="02020603050405020304" pitchFamily="18" charset="0"/>
                <a:cs typeface="Times New Roman" panose="02020603050405020304" pitchFamily="18" charset="0"/>
              </a:rPr>
              <a:t>FAKE DOCUMENT DETECTION </a:t>
            </a:r>
            <a:endParaRPr lang="en-IN" sz="3200" spc="-1" dirty="0">
              <a:solidFill>
                <a:schemeClr val="accent1">
                  <a:lumMod val="50000"/>
                </a:schemeClr>
              </a:solidFill>
              <a:latin typeface="Times New Roman" panose="02020603050405020304" pitchFamily="18" charset="0"/>
              <a:cs typeface="Times New Roman" panose="02020603050405020304" pitchFamily="18" charset="0"/>
            </a:endParaRPr>
          </a:p>
          <a:p>
            <a:endParaRPr lang="en-GB" dirty="0">
              <a:solidFill>
                <a:schemeClr val="accent1">
                  <a:lumMod val="50000"/>
                </a:schemeClr>
              </a:solidFill>
            </a:endParaRPr>
          </a:p>
        </p:txBody>
      </p:sp>
      <p:sp>
        <p:nvSpPr>
          <p:cNvPr id="12" name="TextBox 11"/>
          <p:cNvSpPr txBox="1"/>
          <p:nvPr/>
        </p:nvSpPr>
        <p:spPr>
          <a:xfrm>
            <a:off x="199315" y="3553827"/>
            <a:ext cx="4286302" cy="1754326"/>
          </a:xfrm>
          <a:prstGeom prst="rect">
            <a:avLst/>
          </a:prstGeom>
          <a:noFill/>
        </p:spPr>
        <p:txBody>
          <a:bodyPr wrap="none" rtlCol="0">
            <a:spAutoFit/>
          </a:bodyPr>
          <a:lstStyle/>
          <a:p>
            <a:pPr>
              <a:lnSpc>
                <a:spcPct val="100000"/>
              </a:lnSpc>
            </a:pPr>
            <a:r>
              <a:rPr lang="en-IN" spc="-1" dirty="0">
                <a:solidFill>
                  <a:srgbClr val="000000"/>
                </a:solidFill>
                <a:latin typeface="Times New Roman" panose="02020603050405020304" pitchFamily="18" charset="0"/>
                <a:ea typeface="Times New Roman"/>
                <a:cs typeface="Times New Roman" panose="02020603050405020304" pitchFamily="18" charset="0"/>
              </a:rPr>
              <a:t>Guided By</a:t>
            </a:r>
            <a:endParaRPr lang="en-IN" spc="-1" dirty="0">
              <a:latin typeface="Times New Roman" panose="02020603050405020304" pitchFamily="18" charset="0"/>
              <a:cs typeface="Times New Roman" panose="02020603050405020304" pitchFamily="18" charset="0"/>
            </a:endParaRPr>
          </a:p>
          <a:p>
            <a:pPr>
              <a:lnSpc>
                <a:spcPct val="100000"/>
              </a:lnSpc>
            </a:pPr>
            <a:r>
              <a:rPr lang="en-IN" spc="-1" dirty="0">
                <a:solidFill>
                  <a:srgbClr val="000000"/>
                </a:solidFill>
                <a:latin typeface="Times New Roman" panose="02020603050405020304" pitchFamily="18" charset="0"/>
                <a:cs typeface="Times New Roman" panose="02020603050405020304" pitchFamily="18" charset="0"/>
              </a:rPr>
              <a:t>Dr.S.Vijayalakshmi</a:t>
            </a:r>
            <a:r>
              <a:rPr lang="en-IN" spc="-1" dirty="0">
                <a:solidFill>
                  <a:srgbClr val="000000"/>
                </a:solidFill>
                <a:latin typeface="Times New Roman" panose="02020603050405020304" pitchFamily="18" charset="0"/>
                <a:cs typeface="Times New Roman" panose="02020603050405020304" pitchFamily="18" charset="0"/>
              </a:rPr>
              <a:t>,</a:t>
            </a:r>
          </a:p>
          <a:p>
            <a:pPr>
              <a:lnSpc>
                <a:spcPct val="100000"/>
              </a:lnSpc>
            </a:pPr>
            <a:r>
              <a:rPr lang="en-IN" spc="-1" dirty="0">
                <a:solidFill>
                  <a:srgbClr val="000000"/>
                </a:solidFill>
                <a:latin typeface="Times New Roman" panose="02020603050405020304" pitchFamily="18" charset="0"/>
                <a:cs typeface="Times New Roman" panose="02020603050405020304" pitchFamily="18" charset="0"/>
              </a:rPr>
              <a:t>Head Of The Department Professor,</a:t>
            </a:r>
          </a:p>
          <a:p>
            <a:pPr>
              <a:lnSpc>
                <a:spcPct val="100000"/>
              </a:lnSpc>
            </a:pPr>
            <a:r>
              <a:rPr lang="en-IN" spc="-1" dirty="0">
                <a:solidFill>
                  <a:srgbClr val="000000"/>
                </a:solidFill>
                <a:latin typeface="Times New Roman" panose="02020603050405020304" pitchFamily="18" charset="0"/>
                <a:cs typeface="Times New Roman" panose="02020603050405020304" pitchFamily="18" charset="0"/>
              </a:rPr>
              <a:t>Department Of Information Technology,</a:t>
            </a:r>
          </a:p>
          <a:p>
            <a:pPr>
              <a:lnSpc>
                <a:spcPct val="100000"/>
              </a:lnSpc>
            </a:pPr>
            <a:r>
              <a:rPr lang="en-IN" spc="-1" dirty="0">
                <a:solidFill>
                  <a:srgbClr val="000000"/>
                </a:solidFill>
                <a:latin typeface="Times New Roman" panose="02020603050405020304" pitchFamily="18" charset="0"/>
                <a:cs typeface="Times New Roman" panose="02020603050405020304" pitchFamily="18" charset="0"/>
              </a:rPr>
              <a:t>Park College Of Engineering &amp; Technology.</a:t>
            </a:r>
            <a:endParaRPr lang="en-IN" spc="-1" dirty="0">
              <a:latin typeface="Times New Roman" panose="02020603050405020304" pitchFamily="18" charset="0"/>
              <a:cs typeface="Times New Roman" panose="02020603050405020304" pitchFamily="18" charset="0"/>
            </a:endParaRPr>
          </a:p>
          <a:p>
            <a:endParaRPr lang="en-GB" dirty="0"/>
          </a:p>
        </p:txBody>
      </p:sp>
      <p:sp>
        <p:nvSpPr>
          <p:cNvPr id="13" name="TextBox 12"/>
          <p:cNvSpPr txBox="1"/>
          <p:nvPr/>
        </p:nvSpPr>
        <p:spPr>
          <a:xfrm>
            <a:off x="9206043" y="3276828"/>
            <a:ext cx="4012843" cy="2308324"/>
          </a:xfrm>
          <a:prstGeom prst="rect">
            <a:avLst/>
          </a:prstGeom>
          <a:noFill/>
        </p:spPr>
        <p:txBody>
          <a:bodyPr wrap="square" rtlCol="0">
            <a:spAutoFit/>
          </a:bodyPr>
          <a:lstStyle/>
          <a:p>
            <a:pPr>
              <a:lnSpc>
                <a:spcPct val="100000"/>
              </a:lnSpc>
            </a:pPr>
            <a:r>
              <a:rPr lang="en-IN" sz="2400" spc="-1" dirty="0">
                <a:solidFill>
                  <a:srgbClr val="000000"/>
                </a:solidFill>
                <a:latin typeface="Times New Roman" panose="02020603050405020304" pitchFamily="18" charset="0"/>
                <a:ea typeface="Times New Roman"/>
                <a:cs typeface="Times New Roman" panose="02020603050405020304" pitchFamily="18" charset="0"/>
              </a:rPr>
              <a:t>Carried Out By</a:t>
            </a:r>
            <a:endParaRPr lang="en-IN" sz="2400" spc="-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IN" sz="2400" spc="-1" dirty="0">
                <a:solidFill>
                  <a:srgbClr val="000000"/>
                </a:solidFill>
                <a:latin typeface="Times New Roman" panose="02020603050405020304" pitchFamily="18" charset="0"/>
                <a:cs typeface="Times New Roman" panose="02020603050405020304" pitchFamily="18" charset="0"/>
              </a:rPr>
              <a:t>R.Indhumathi</a:t>
            </a:r>
            <a:endParaRPr lang="en-IN" sz="2400" spc="-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IN" sz="2400" spc="-1" dirty="0">
                <a:solidFill>
                  <a:srgbClr val="000000"/>
                </a:solidFill>
                <a:latin typeface="Times New Roman" panose="02020603050405020304" pitchFamily="18" charset="0"/>
                <a:cs typeface="Times New Roman" panose="02020603050405020304" pitchFamily="18" charset="0"/>
              </a:rPr>
              <a:t>R.Sakthivel</a:t>
            </a:r>
            <a:endParaRPr lang="en-IN" sz="2400" spc="-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IN" sz="2400" spc="-1" dirty="0">
                <a:solidFill>
                  <a:srgbClr val="000000"/>
                </a:solidFill>
                <a:latin typeface="Times New Roman" panose="02020603050405020304" pitchFamily="18" charset="0"/>
                <a:cs typeface="Times New Roman" panose="02020603050405020304" pitchFamily="18" charset="0"/>
              </a:rPr>
              <a:t>M.Sudhakar</a:t>
            </a:r>
            <a:endParaRPr lang="en-IN" sz="2400" spc="-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IN" sz="2400" spc="-1" dirty="0">
                <a:solidFill>
                  <a:srgbClr val="000000"/>
                </a:solidFill>
                <a:latin typeface="Times New Roman" panose="02020603050405020304" pitchFamily="18" charset="0"/>
                <a:cs typeface="Times New Roman" panose="02020603050405020304" pitchFamily="18" charset="0"/>
              </a:rPr>
              <a:t>P.Mukilarasan</a:t>
            </a:r>
            <a:endParaRPr lang="en-IN" sz="2400" spc="-1"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lang="en-IN" sz="2400" spc="-1"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duotone>
              <a:srgbClr val="9BBB59">
                <a:shade val="45000"/>
                <a:satMod val="135000"/>
              </a:srgbClr>
              <a:prstClr val="white"/>
            </a:duotone>
            <a:extLst>
              <a:ext uri="{28A0092B-C50C-407E-A947-70E740481C1C}">
                <a14:useLocalDpi xmlns:a14="http://schemas.microsoft.com/office/drawing/2010/main" val="0"/>
              </a:ext>
            </a:extLst>
          </a:blip>
          <a:stretch>
            <a:fillRect/>
          </a:stretch>
        </p:blipFill>
        <p:spPr>
          <a:xfrm>
            <a:off x="4485617" y="3427610"/>
            <a:ext cx="3473049" cy="2006761"/>
          </a:xfrm>
          <a:prstGeom prst="rect">
            <a:avLst/>
          </a:prstGeom>
          <a:ln>
            <a:noFill/>
          </a:ln>
          <a:effectLst>
            <a:softEdge rad="112500"/>
          </a:effectLst>
        </p:spPr>
      </p:pic>
    </p:spTree>
    <p:extLst>
      <p:ext uri="{BB962C8B-B14F-4D97-AF65-F5344CB8AC3E}">
        <p14:creationId xmlns:p14="http://schemas.microsoft.com/office/powerpoint/2010/main" val="221448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820" y="90153"/>
            <a:ext cx="3613622" cy="800219"/>
          </a:xfrm>
          <a:prstGeom prst="rect">
            <a:avLst/>
          </a:prstGeom>
          <a:noFill/>
        </p:spPr>
        <p:txBody>
          <a:bodyPr wrap="square" rtlCol="0">
            <a:spAutoFit/>
          </a:bodyPr>
          <a:lstStyle/>
          <a:p>
            <a:pPr lvl="0" algn="ctr" defTabSz="914400"/>
            <a:r>
              <a:rPr lang="en-IN" sz="2800" b="1" spc="-1" dirty="0">
                <a:solidFill>
                  <a:schemeClr val="accent1">
                    <a:lumMod val="75000"/>
                  </a:schemeClr>
                </a:solidFill>
                <a:latin typeface="Times New Roman"/>
                <a:ea typeface="Times New Roman"/>
              </a:rPr>
              <a:t>UML DIAGRAMS</a:t>
            </a:r>
            <a:endParaRPr lang="en-IN" sz="2800" spc="-1" dirty="0">
              <a:solidFill>
                <a:schemeClr val="accent1">
                  <a:lumMod val="75000"/>
                </a:schemeClr>
              </a:solidFill>
              <a:latin typeface="Arial"/>
            </a:endParaRPr>
          </a:p>
          <a:p>
            <a:pPr algn="ctr"/>
            <a:endParaRPr lang="en-GB" dirty="0">
              <a:solidFill>
                <a:srgbClr val="00B0F0"/>
              </a:solidFill>
            </a:endParaRPr>
          </a:p>
        </p:txBody>
      </p:sp>
      <p:sp>
        <p:nvSpPr>
          <p:cNvPr id="3" name="TextBox 2"/>
          <p:cNvSpPr txBox="1"/>
          <p:nvPr/>
        </p:nvSpPr>
        <p:spPr>
          <a:xfrm>
            <a:off x="1326524" y="772732"/>
            <a:ext cx="3090175" cy="677108"/>
          </a:xfrm>
          <a:prstGeom prst="rect">
            <a:avLst/>
          </a:prstGeom>
          <a:noFill/>
        </p:spPr>
        <p:txBody>
          <a:bodyPr wrap="square" rtlCol="0">
            <a:spAutoFit/>
          </a:bodyPr>
          <a:lstStyle/>
          <a:p>
            <a:pPr lvl="0" defTabSz="914400"/>
            <a:r>
              <a:rPr lang="en-IN" sz="2000" b="1" spc="-1" dirty="0">
                <a:solidFill>
                  <a:srgbClr val="C00000"/>
                </a:solidFill>
                <a:latin typeface="Times New Roman"/>
                <a:ea typeface="Times New Roman"/>
              </a:rPr>
              <a:t>USE CASE DIAGRAM</a:t>
            </a:r>
            <a:endParaRPr lang="en-IN" sz="2000" spc="-1" dirty="0">
              <a:solidFill>
                <a:srgbClr val="C00000"/>
              </a:solidFill>
              <a:latin typeface="Arial"/>
            </a:endParaRPr>
          </a:p>
          <a:p>
            <a:endParaRPr lang="en-GB" dirty="0">
              <a:solidFill>
                <a:srgbClr val="C0000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77" t="23237" r="25487" b="9775"/>
          <a:stretch/>
        </p:blipFill>
        <p:spPr bwMode="auto">
          <a:xfrm>
            <a:off x="2391506" y="1449840"/>
            <a:ext cx="6588371" cy="4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91506" y="4126523"/>
            <a:ext cx="1101971" cy="257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9232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385" y="210024"/>
            <a:ext cx="3090175" cy="677108"/>
          </a:xfrm>
          <a:prstGeom prst="rect">
            <a:avLst/>
          </a:prstGeom>
          <a:noFill/>
        </p:spPr>
        <p:txBody>
          <a:bodyPr wrap="square" rtlCol="0">
            <a:spAutoFit/>
          </a:bodyPr>
          <a:lstStyle/>
          <a:p>
            <a:pPr lvl="0" defTabSz="914400"/>
            <a:r>
              <a:rPr lang="en-IN" sz="2000" b="1" spc="-1" dirty="0">
                <a:solidFill>
                  <a:srgbClr val="C00000"/>
                </a:solidFill>
                <a:latin typeface="Times New Roman"/>
                <a:ea typeface="Times New Roman"/>
              </a:rPr>
              <a:t>ACTIVITY DIAGRAM</a:t>
            </a:r>
            <a:endParaRPr lang="en-IN" sz="2000" spc="-1" dirty="0">
              <a:solidFill>
                <a:srgbClr val="C00000"/>
              </a:solidFill>
              <a:latin typeface="Arial"/>
            </a:endParaRPr>
          </a:p>
          <a:p>
            <a:endParaRPr lang="en-GB" dirty="0">
              <a:solidFill>
                <a:srgbClr val="C00000"/>
              </a:solidFill>
            </a:endParaRPr>
          </a:p>
        </p:txBody>
      </p:sp>
      <p:pic>
        <p:nvPicPr>
          <p:cNvPr id="2050" name="Picture 2" descr="https://www.researchgate.net/profile/Stefan-Sigg/publication/44939455/figure/fig2/AS:669016783867923@1536517439619/Activity-diagram-of-the-use-case-fraud-detection-in-ban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045" y="582492"/>
            <a:ext cx="7853241" cy="59037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34472" y="582492"/>
            <a:ext cx="2274820" cy="304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4787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8" t="34681" r="-299" b="32914"/>
          <a:stretch/>
        </p:blipFill>
        <p:spPr>
          <a:xfrm>
            <a:off x="2333767" y="1339270"/>
            <a:ext cx="7179891" cy="4925052"/>
          </a:xfrm>
          <a:prstGeom prst="rect">
            <a:avLst/>
          </a:prstGeom>
        </p:spPr>
      </p:pic>
      <p:sp>
        <p:nvSpPr>
          <p:cNvPr id="6" name="TextBox 5"/>
          <p:cNvSpPr txBox="1"/>
          <p:nvPr/>
        </p:nvSpPr>
        <p:spPr>
          <a:xfrm>
            <a:off x="234936" y="479224"/>
            <a:ext cx="4940487" cy="400110"/>
          </a:xfrm>
          <a:prstGeom prst="rect">
            <a:avLst/>
          </a:prstGeom>
          <a:noFill/>
        </p:spPr>
        <p:txBody>
          <a:bodyPr wrap="square" rtlCol="0">
            <a:spAutoFit/>
          </a:bodyPr>
          <a:lstStyle/>
          <a:p>
            <a:pPr algn="just"/>
            <a:r>
              <a:rPr lang="en-GB" sz="2000" dirty="0">
                <a:solidFill>
                  <a:srgbClr val="C00000"/>
                </a:solidFill>
                <a:latin typeface="Times New Roman" panose="02020603050405020304" pitchFamily="18" charset="0"/>
                <a:cs typeface="Times New Roman" panose="02020603050405020304" pitchFamily="18" charset="0"/>
              </a:rPr>
              <a:t>INTERACTION DIAGRAM</a:t>
            </a:r>
          </a:p>
        </p:txBody>
      </p:sp>
    </p:spTree>
    <p:extLst>
      <p:ext uri="{BB962C8B-B14F-4D97-AF65-F5344CB8AC3E}">
        <p14:creationId xmlns:p14="http://schemas.microsoft.com/office/powerpoint/2010/main" val="215324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381025" y="447524"/>
            <a:ext cx="6143222" cy="923330"/>
          </a:xfrm>
          <a:prstGeom prst="rect">
            <a:avLst/>
          </a:prstGeom>
          <a:noFill/>
        </p:spPr>
        <p:txBody>
          <a:bodyPr wrap="square" rtlCol="0">
            <a:spAutoFit/>
          </a:bodyPr>
          <a:lstStyle/>
          <a:p>
            <a:pPr lvl="0" algn="ctr" defTabSz="914400"/>
            <a:r>
              <a:rPr lang="en-IN" sz="3600" b="1" spc="-1" dirty="0">
                <a:solidFill>
                  <a:schemeClr val="accent1">
                    <a:lumMod val="50000"/>
                  </a:schemeClr>
                </a:solidFill>
                <a:latin typeface="Times New Roman"/>
                <a:ea typeface="Times New Roman"/>
              </a:rPr>
              <a:t>MODULES</a:t>
            </a:r>
            <a:endParaRPr lang="en-IN" sz="3600" spc="-1" dirty="0">
              <a:solidFill>
                <a:schemeClr val="accent1">
                  <a:lumMod val="50000"/>
                </a:schemeClr>
              </a:solidFill>
              <a:latin typeface="Arial"/>
            </a:endParaRPr>
          </a:p>
          <a:p>
            <a:pPr algn="ctr"/>
            <a:endParaRPr lang="en-GB" dirty="0"/>
          </a:p>
        </p:txBody>
      </p:sp>
      <p:sp>
        <p:nvSpPr>
          <p:cNvPr id="3" name="TextBox 2"/>
          <p:cNvSpPr txBox="1"/>
          <p:nvPr/>
        </p:nvSpPr>
        <p:spPr>
          <a:xfrm>
            <a:off x="1854557" y="1700010"/>
            <a:ext cx="4790941" cy="861774"/>
          </a:xfrm>
          <a:prstGeom prst="rect">
            <a:avLst/>
          </a:prstGeom>
          <a:noFill/>
        </p:spPr>
        <p:txBody>
          <a:bodyPr wrap="square" rtlCol="0">
            <a:spAutoFit/>
          </a:bodyPr>
          <a:lstStyle/>
          <a:p>
            <a:pPr lvl="0" defTabSz="914400"/>
            <a:r>
              <a:rPr lang="en-IN" sz="3200" b="1" spc="-1" dirty="0">
                <a:solidFill>
                  <a:srgbClr val="C00000"/>
                </a:solidFill>
                <a:latin typeface="Times New Roman"/>
                <a:ea typeface="Times New Roman"/>
              </a:rPr>
              <a:t>LIST OF MODULES</a:t>
            </a:r>
            <a:endParaRPr lang="en-IN" sz="3200" spc="-1" dirty="0">
              <a:solidFill>
                <a:srgbClr val="C00000"/>
              </a:solidFill>
              <a:latin typeface="Arial"/>
            </a:endParaRPr>
          </a:p>
          <a:p>
            <a:endParaRPr lang="en-GB" dirty="0">
              <a:solidFill>
                <a:srgbClr val="C00000"/>
              </a:solidFill>
            </a:endParaRPr>
          </a:p>
        </p:txBody>
      </p:sp>
      <p:sp>
        <p:nvSpPr>
          <p:cNvPr id="4" name="TextBox 3"/>
          <p:cNvSpPr txBox="1"/>
          <p:nvPr/>
        </p:nvSpPr>
        <p:spPr>
          <a:xfrm>
            <a:off x="2215165" y="2561784"/>
            <a:ext cx="6645500" cy="20313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Login  module</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Verification module</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 module</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5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9433"/>
            <a:ext cx="4312693" cy="954107"/>
          </a:xfrm>
          <a:prstGeom prst="rect">
            <a:avLst/>
          </a:prstGeom>
          <a:noFill/>
        </p:spPr>
        <p:txBody>
          <a:bodyPr wrap="square" rtlCol="0">
            <a:spAutoFit/>
          </a:bodyPr>
          <a:lstStyle/>
          <a:p>
            <a:r>
              <a:rPr lang="en-IN" sz="2800" b="1" dirty="0">
                <a:solidFill>
                  <a:schemeClr val="accent1">
                    <a:lumMod val="50000"/>
                  </a:schemeClr>
                </a:solidFill>
                <a:latin typeface="Times New Roman" panose="02020603050405020304" pitchFamily="18" charset="0"/>
                <a:cs typeface="Times New Roman" panose="02020603050405020304" pitchFamily="18" charset="0"/>
              </a:rPr>
              <a:t>LOGIN MODULE</a:t>
            </a:r>
          </a:p>
          <a:p>
            <a:r>
              <a:rPr lang="en-IN" sz="2800" b="1" dirty="0">
                <a:solidFill>
                  <a:schemeClr val="accent1">
                    <a:lumMod val="50000"/>
                  </a:schemeClr>
                </a:solidFill>
                <a:latin typeface="Times New Roman" panose="02020603050405020304" pitchFamily="18" charset="0"/>
                <a:cs typeface="Times New Roman" panose="02020603050405020304" pitchFamily="18" charset="0"/>
              </a:rPr>
              <a:t>          </a:t>
            </a:r>
          </a:p>
        </p:txBody>
      </p:sp>
      <p:sp>
        <p:nvSpPr>
          <p:cNvPr id="3" name="TextBox 2"/>
          <p:cNvSpPr txBox="1"/>
          <p:nvPr/>
        </p:nvSpPr>
        <p:spPr>
          <a:xfrm>
            <a:off x="532263" y="1040374"/>
            <a:ext cx="11544803" cy="147732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First the user has to login into the application with their mobile number and the password  as the given mobile number.</a:t>
            </a:r>
          </a:p>
          <a:p>
            <a:pPr marL="285750" indent="-28575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xmlns="" id="{D5FCA7BF-EEED-BC4E-51A1-3A128E099DC0}"/>
              </a:ext>
            </a:extLst>
          </p:cNvPr>
          <p:cNvPicPr>
            <a:picLocks noChangeAspect="1"/>
          </p:cNvPicPr>
          <p:nvPr/>
        </p:nvPicPr>
        <p:blipFill>
          <a:blip r:embed="rId2"/>
          <a:stretch>
            <a:fillRect/>
          </a:stretch>
        </p:blipFill>
        <p:spPr>
          <a:xfrm>
            <a:off x="3789601" y="2370667"/>
            <a:ext cx="5622877" cy="4366380"/>
          </a:xfrm>
          <a:prstGeom prst="rect">
            <a:avLst/>
          </a:prstGeom>
        </p:spPr>
      </p:pic>
    </p:spTree>
    <p:extLst>
      <p:ext uri="{BB962C8B-B14F-4D97-AF65-F5344CB8AC3E}">
        <p14:creationId xmlns:p14="http://schemas.microsoft.com/office/powerpoint/2010/main" val="1995972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364" y="354842"/>
            <a:ext cx="5691117" cy="523220"/>
          </a:xfrm>
          <a:prstGeom prst="rect">
            <a:avLst/>
          </a:prstGeom>
          <a:noFill/>
        </p:spPr>
        <p:txBody>
          <a:bodyPr wrap="square" rtlCol="0">
            <a:spAutoFit/>
          </a:bodyPr>
          <a:lstStyle/>
          <a:p>
            <a:r>
              <a:rPr lang="en-IN" sz="2800" b="1" dirty="0">
                <a:solidFill>
                  <a:schemeClr val="accent1">
                    <a:lumMod val="50000"/>
                  </a:schemeClr>
                </a:solidFill>
                <a:latin typeface="Times New Roman" panose="02020603050405020304" pitchFamily="18" charset="0"/>
                <a:cs typeface="Times New Roman" panose="02020603050405020304" pitchFamily="18" charset="0"/>
              </a:rPr>
              <a:t>VERIFICATION MODULE</a:t>
            </a:r>
            <a:endParaRPr lang="en-GB" sz="2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66467" y="878062"/>
            <a:ext cx="11232107"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this module , there are four sub-modules to detect the fake document, they are      QR-code  logo ,stamp and signature .                       </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4ACBFD9-43FB-F3CB-D5D9-A38CB8E874AC}"/>
              </a:ext>
            </a:extLst>
          </p:cNvPr>
          <p:cNvPicPr>
            <a:picLocks noChangeAspect="1"/>
          </p:cNvPicPr>
          <p:nvPr/>
        </p:nvPicPr>
        <p:blipFill>
          <a:blip r:embed="rId2"/>
          <a:stretch>
            <a:fillRect/>
          </a:stretch>
        </p:blipFill>
        <p:spPr>
          <a:xfrm>
            <a:off x="2765620" y="2019905"/>
            <a:ext cx="7795549" cy="4729238"/>
          </a:xfrm>
          <a:prstGeom prst="rect">
            <a:avLst/>
          </a:prstGeom>
        </p:spPr>
      </p:pic>
    </p:spTree>
    <p:extLst>
      <p:ext uri="{BB962C8B-B14F-4D97-AF65-F5344CB8AC3E}">
        <p14:creationId xmlns:p14="http://schemas.microsoft.com/office/powerpoint/2010/main" val="1541632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1570" y="973596"/>
            <a:ext cx="11286699" cy="113396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the result  module ,the application that detect that the document is original or fake .</a:t>
            </a:r>
          </a:p>
          <a:p>
            <a:pPr>
              <a:lnSpc>
                <a:spcPct val="150000"/>
              </a:lnSpc>
            </a:pPr>
            <a:endParaRPr lang="en-G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2265804-F778-9525-15DF-871EBFD567F7}"/>
              </a:ext>
            </a:extLst>
          </p:cNvPr>
          <p:cNvPicPr>
            <a:picLocks noChangeAspect="1"/>
          </p:cNvPicPr>
          <p:nvPr/>
        </p:nvPicPr>
        <p:blipFill>
          <a:blip r:embed="rId2"/>
          <a:stretch>
            <a:fillRect/>
          </a:stretch>
        </p:blipFill>
        <p:spPr>
          <a:xfrm>
            <a:off x="2115404" y="1729619"/>
            <a:ext cx="7547212" cy="5128678"/>
          </a:xfrm>
          <a:prstGeom prst="rect">
            <a:avLst/>
          </a:prstGeom>
        </p:spPr>
      </p:pic>
      <p:sp>
        <p:nvSpPr>
          <p:cNvPr id="6" name="Title 5">
            <a:extLst>
              <a:ext uri="{FF2B5EF4-FFF2-40B4-BE49-F238E27FC236}">
                <a16:creationId xmlns:a16="http://schemas.microsoft.com/office/drawing/2014/main" xmlns="" id="{9E4ACB31-AA0B-C629-F37A-92F2C8B1D6CC}"/>
              </a:ext>
            </a:extLst>
          </p:cNvPr>
          <p:cNvSpPr>
            <a:spLocks noGrp="1"/>
          </p:cNvSpPr>
          <p:nvPr>
            <p:ph type="title"/>
          </p:nvPr>
        </p:nvSpPr>
        <p:spPr>
          <a:xfrm>
            <a:off x="316354" y="26044"/>
            <a:ext cx="10515600" cy="1325563"/>
          </a:xfrm>
        </p:spPr>
        <p:txBody>
          <a:bodyPr>
            <a:normAutofit/>
          </a:bodyPr>
          <a:lstStyle/>
          <a:p>
            <a:r>
              <a:rPr lang="en-IN" sz="2800" b="1" dirty="0">
                <a:solidFill>
                  <a:schemeClr val="accent1">
                    <a:lumMod val="50000"/>
                  </a:schemeClr>
                </a:solidFill>
                <a:latin typeface="Times New Roman" panose="02020603050405020304" pitchFamily="18" charset="0"/>
                <a:cs typeface="Times New Roman" panose="02020603050405020304" pitchFamily="18" charset="0"/>
              </a:rPr>
              <a:t>RESULT MODULE</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8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1102" y="304234"/>
            <a:ext cx="5177307" cy="923330"/>
          </a:xfrm>
          <a:prstGeom prst="rect">
            <a:avLst/>
          </a:prstGeom>
          <a:noFill/>
        </p:spPr>
        <p:txBody>
          <a:bodyPr wrap="square" rtlCol="0">
            <a:spAutoFit/>
          </a:bodyPr>
          <a:lstStyle/>
          <a:p>
            <a:pPr lvl="0" algn="ctr" defTabSz="914400"/>
            <a:r>
              <a:rPr lang="en-IN" sz="3600" b="1" spc="-1" dirty="0">
                <a:solidFill>
                  <a:schemeClr val="accent1">
                    <a:lumMod val="50000"/>
                  </a:schemeClr>
                </a:solidFill>
                <a:latin typeface="Times New Roman" panose="02020603050405020304" pitchFamily="18" charset="0"/>
                <a:ea typeface="Times New Roman"/>
                <a:cs typeface="Times New Roman" panose="02020603050405020304" pitchFamily="18" charset="0"/>
              </a:rPr>
              <a:t>EXPECTED OUTPUT</a:t>
            </a:r>
            <a:endParaRPr lang="en-IN" sz="3600" b="1" spc="-1" dirty="0">
              <a:solidFill>
                <a:schemeClr val="accent1">
                  <a:lumMod val="50000"/>
                </a:schemeClr>
              </a:solidFill>
              <a:latin typeface="Times New Roman" panose="02020603050405020304" pitchFamily="18" charset="0"/>
              <a:cs typeface="Times New Roman" panose="02020603050405020304" pitchFamily="18" charset="0"/>
            </a:endParaRPr>
          </a:p>
          <a:p>
            <a:pPr algn="ctr"/>
            <a:endParaRPr lang="en-GB" dirty="0">
              <a:solidFill>
                <a:schemeClr val="accent1">
                  <a:lumMod val="50000"/>
                </a:schemeClr>
              </a:solidFill>
            </a:endParaRPr>
          </a:p>
        </p:txBody>
      </p:sp>
      <p:sp>
        <p:nvSpPr>
          <p:cNvPr id="7" name="TextBox 6"/>
          <p:cNvSpPr txBox="1"/>
          <p:nvPr/>
        </p:nvSpPr>
        <p:spPr>
          <a:xfrm>
            <a:off x="278296" y="1146220"/>
            <a:ext cx="11396869" cy="900246"/>
          </a:xfrm>
          <a:prstGeom prst="rect">
            <a:avLst/>
          </a:prstGeom>
          <a:noFill/>
        </p:spPr>
        <p:txBody>
          <a:bodyPr wrap="square" rtlCol="0">
            <a:spAutoFit/>
          </a:bodyPr>
          <a:lstStyle/>
          <a:p>
            <a:pPr>
              <a:lnSpc>
                <a:spcPct val="150000"/>
              </a:lnSpc>
              <a:defRPr/>
            </a:pPr>
            <a:endParaRPr lang="en-IN" sz="2300" dirty="0">
              <a:solidFill>
                <a:schemeClr val="accent5">
                  <a:lumMod val="10000"/>
                </a:schemeClr>
              </a:solidFill>
              <a:latin typeface="Times New Roman" panose="02020603050405020304" pitchFamily="18" charset="0"/>
              <a:cs typeface="Times New Roman" panose="02020603050405020304" pitchFamily="18" charset="0"/>
            </a:endParaRPr>
          </a:p>
          <a:p>
            <a:endParaRPr lang="en-GB" dirty="0"/>
          </a:p>
        </p:txBody>
      </p:sp>
      <p:pic>
        <p:nvPicPr>
          <p:cNvPr id="5" name="image13.png"/>
          <p:cNvPicPr/>
          <p:nvPr/>
        </p:nvPicPr>
        <p:blipFill>
          <a:blip r:embed="rId2" cstate="print"/>
          <a:stretch>
            <a:fillRect/>
          </a:stretch>
        </p:blipFill>
        <p:spPr>
          <a:xfrm>
            <a:off x="1692323" y="1146221"/>
            <a:ext cx="8494866" cy="5049863"/>
          </a:xfrm>
          <a:prstGeom prst="rect">
            <a:avLst/>
          </a:prstGeom>
        </p:spPr>
      </p:pic>
      <p:sp>
        <p:nvSpPr>
          <p:cNvPr id="3" name="TextBox 2"/>
          <p:cNvSpPr txBox="1"/>
          <p:nvPr/>
        </p:nvSpPr>
        <p:spPr>
          <a:xfrm>
            <a:off x="13822736" y="3518079"/>
            <a:ext cx="213143" cy="369332"/>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90102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7012" y="1232422"/>
            <a:ext cx="3570022" cy="923330"/>
          </a:xfrm>
          <a:prstGeom prst="rect">
            <a:avLst/>
          </a:prstGeom>
          <a:noFill/>
        </p:spPr>
        <p:txBody>
          <a:bodyPr wrap="square" rtlCol="0">
            <a:spAutoFit/>
          </a:bodyPr>
          <a:lstStyle/>
          <a:p>
            <a:pPr lvl="0" algn="ctr" defTabSz="914400"/>
            <a:r>
              <a:rPr lang="en-IN" sz="3600" b="1" spc="-1" dirty="0">
                <a:solidFill>
                  <a:schemeClr val="accent1">
                    <a:lumMod val="50000"/>
                  </a:schemeClr>
                </a:solidFill>
                <a:latin typeface="Times New Roman"/>
                <a:ea typeface="Times New Roman"/>
              </a:rPr>
              <a:t>CONCLUSION</a:t>
            </a:r>
            <a:endParaRPr lang="en-IN" sz="3600" spc="-1" dirty="0">
              <a:solidFill>
                <a:schemeClr val="accent1">
                  <a:lumMod val="50000"/>
                </a:schemeClr>
              </a:solidFill>
              <a:latin typeface="Arial"/>
            </a:endParaRPr>
          </a:p>
          <a:p>
            <a:pPr algn="ctr"/>
            <a:endParaRPr lang="en-GB" dirty="0"/>
          </a:p>
        </p:txBody>
      </p:sp>
      <p:pic>
        <p:nvPicPr>
          <p:cNvPr id="4" name="Google Shape;385;p44"/>
          <p:cNvPicPr/>
          <p:nvPr/>
        </p:nvPicPr>
        <p:blipFill>
          <a:blip r:embed="rId2"/>
          <a:stretch/>
        </p:blipFill>
        <p:spPr>
          <a:xfrm>
            <a:off x="9294752" y="742511"/>
            <a:ext cx="2343955" cy="1077876"/>
          </a:xfrm>
          <a:prstGeom prst="rect">
            <a:avLst/>
          </a:prstGeom>
          <a:ln>
            <a:noFill/>
          </a:ln>
        </p:spPr>
      </p:pic>
      <p:sp>
        <p:nvSpPr>
          <p:cNvPr id="10" name="TextBox 9">
            <a:extLst>
              <a:ext uri="{FF2B5EF4-FFF2-40B4-BE49-F238E27FC236}">
                <a16:creationId xmlns:a16="http://schemas.microsoft.com/office/drawing/2014/main" xmlns="" id="{89D96FD9-5850-6038-1147-2169D45B6F44}"/>
              </a:ext>
            </a:extLst>
          </p:cNvPr>
          <p:cNvSpPr txBox="1"/>
          <p:nvPr/>
        </p:nvSpPr>
        <p:spPr>
          <a:xfrm>
            <a:off x="812800" y="3036711"/>
            <a:ext cx="10825907" cy="1133965"/>
          </a:xfrm>
          <a:prstGeom prst="rect">
            <a:avLst/>
          </a:prstGeom>
          <a:noFill/>
        </p:spPr>
        <p:txBody>
          <a:bodyPr wrap="square">
            <a:spAutoFit/>
          </a:bodyPr>
          <a:lstStyle/>
          <a:p>
            <a:pPr marL="342900" indent="-342900" algn="just">
              <a:lnSpc>
                <a:spcPct val="150000"/>
              </a:lnSpc>
              <a:buFont typeface="Arial" panose="020B0604020202020204" pitchFamily="34" charset="0"/>
              <a:buChar char="•"/>
              <a:defRPr/>
            </a:pPr>
            <a:r>
              <a:rPr lang="en-IN" sz="2400" dirty="0">
                <a:solidFill>
                  <a:schemeClr val="accent5">
                    <a:lumMod val="10000"/>
                  </a:schemeClr>
                </a:solidFill>
                <a:latin typeface="Times New Roman" panose="02020603050405020304" pitchFamily="18" charset="0"/>
                <a:cs typeface="Times New Roman" panose="02020603050405020304" pitchFamily="18" charset="0"/>
              </a:rPr>
              <a:t>Thus the program for </a:t>
            </a:r>
            <a:r>
              <a:rPr lang="en-IN" sz="2400" b="1" dirty="0">
                <a:solidFill>
                  <a:schemeClr val="accent5">
                    <a:lumMod val="75000"/>
                  </a:schemeClr>
                </a:solidFill>
                <a:latin typeface="Times New Roman" panose="02020603050405020304" pitchFamily="18" charset="0"/>
                <a:cs typeface="Times New Roman" panose="02020603050405020304" pitchFamily="18" charset="0"/>
              </a:rPr>
              <a:t>FACK DOCUMENT DETECTION </a:t>
            </a:r>
            <a:r>
              <a:rPr lang="en-IN" sz="2400" dirty="0">
                <a:latin typeface="Times New Roman" panose="02020603050405020304" pitchFamily="18" charset="0"/>
                <a:cs typeface="Times New Roman" panose="02020603050405020304" pitchFamily="18" charset="0"/>
              </a:rPr>
              <a:t>using Image processing System and deep learning has been successfully executed and codes are generated.</a:t>
            </a: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33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6893" y="459206"/>
            <a:ext cx="4018209" cy="923330"/>
          </a:xfrm>
          <a:prstGeom prst="rect">
            <a:avLst/>
          </a:prstGeom>
          <a:noFill/>
        </p:spPr>
        <p:txBody>
          <a:bodyPr wrap="square" rtlCol="0">
            <a:spAutoFit/>
          </a:bodyPr>
          <a:lstStyle/>
          <a:p>
            <a:pPr lvl="0" defTabSz="914400"/>
            <a:r>
              <a:rPr lang="en-IN" sz="3600" b="1" spc="-1" dirty="0">
                <a:solidFill>
                  <a:schemeClr val="accent1">
                    <a:lumMod val="50000"/>
                  </a:schemeClr>
                </a:solidFill>
                <a:latin typeface="Times New Roman"/>
                <a:ea typeface="Times New Roman"/>
              </a:rPr>
              <a:t>REFERENCE</a:t>
            </a:r>
            <a:endParaRPr lang="en-IN" sz="3600" spc="-1" dirty="0">
              <a:solidFill>
                <a:schemeClr val="accent1">
                  <a:lumMod val="50000"/>
                </a:schemeClr>
              </a:solidFill>
              <a:latin typeface="Arial"/>
            </a:endParaRPr>
          </a:p>
          <a:p>
            <a:endParaRPr lang="en-GB" dirty="0">
              <a:solidFill>
                <a:schemeClr val="accent1">
                  <a:lumMod val="50000"/>
                </a:schemeClr>
              </a:solidFill>
            </a:endParaRPr>
          </a:p>
        </p:txBody>
      </p:sp>
      <p:sp>
        <p:nvSpPr>
          <p:cNvPr id="3" name="TextBox 2"/>
          <p:cNvSpPr txBox="1"/>
          <p:nvPr/>
        </p:nvSpPr>
        <p:spPr>
          <a:xfrm>
            <a:off x="709829" y="1382536"/>
            <a:ext cx="10772339" cy="4524315"/>
          </a:xfrm>
          <a:prstGeom prst="rect">
            <a:avLst/>
          </a:prstGeom>
          <a:noFill/>
        </p:spPr>
        <p:txBody>
          <a:bodyPr wrap="square" rtlCol="0">
            <a:spAutoFit/>
          </a:bodyPr>
          <a:lstStyle/>
          <a:p>
            <a:pPr algn="just">
              <a:lnSpc>
                <a:spcPct val="150000"/>
              </a:lnSpc>
            </a:pPr>
            <a:r>
              <a:rPr lang="en-GB" sz="1600" dirty="0">
                <a:latin typeface="Times New Roman" panose="02020603050405020304" pitchFamily="18" charset="0"/>
                <a:cs typeface="Times New Roman" panose="02020603050405020304" pitchFamily="18" charset="0"/>
              </a:rPr>
              <a:t>[1]International Research Journal of Engineering and Technology (IRJET</a:t>
            </a:r>
            <a:r>
              <a:rPr lang="en-GB" sz="1600" dirty="0"/>
              <a:t>)   MAY</a:t>
            </a:r>
            <a:r>
              <a:rPr lang="en-IN" sz="1600" b="1" spc="-1" dirty="0">
                <a:solidFill>
                  <a:srgbClr val="000000"/>
                </a:solidFill>
                <a:latin typeface="Times New Roman" panose="02020603050405020304" pitchFamily="18" charset="0"/>
                <a:cs typeface="Times New Roman" panose="02020603050405020304" pitchFamily="18" charset="0"/>
              </a:rPr>
              <a:t>-</a:t>
            </a:r>
            <a:r>
              <a:rPr lang="en-IN" sz="1600" b="1" spc="-1" dirty="0">
                <a:solidFill>
                  <a:srgbClr val="000000"/>
                </a:solidFill>
                <a:latin typeface="Times New Roman" panose="02020603050405020304" pitchFamily="18" charset="0"/>
                <a:ea typeface="Times New Roman"/>
                <a:cs typeface="Times New Roman" panose="02020603050405020304" pitchFamily="18" charset="0"/>
              </a:rPr>
              <a:t>2020, </a:t>
            </a:r>
            <a:r>
              <a:rPr lang="en-GB" sz="1600" dirty="0">
                <a:latin typeface="Times New Roman" panose="02020603050405020304" pitchFamily="18" charset="0"/>
                <a:cs typeface="Times New Roman" panose="02020603050405020304" pitchFamily="18" charset="0"/>
              </a:rPr>
              <a:t>Shantanu</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Sarode</a:t>
            </a:r>
            <a:r>
              <a:rPr lang="en-GB" sz="1600" dirty="0">
                <a:latin typeface="Times New Roman" panose="02020603050405020304" pitchFamily="18" charset="0"/>
                <a:cs typeface="Times New Roman" panose="02020603050405020304" pitchFamily="18" charset="0"/>
              </a:rPr>
              <a:t> , </a:t>
            </a:r>
            <a:r>
              <a:rPr lang="en-GB" sz="1600" dirty="0">
                <a:latin typeface="Times New Roman" panose="02020603050405020304" pitchFamily="18" charset="0"/>
                <a:cs typeface="Times New Roman" panose="02020603050405020304" pitchFamily="18" charset="0"/>
              </a:rPr>
              <a:t>Utkarsha</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Khandare</a:t>
            </a:r>
            <a:r>
              <a:rPr lang="en-GB" sz="1600" dirty="0">
                <a:latin typeface="Times New Roman" panose="02020603050405020304" pitchFamily="18" charset="0"/>
                <a:cs typeface="Times New Roman" panose="02020603050405020304" pitchFamily="18" charset="0"/>
              </a:rPr>
              <a:t>  , </a:t>
            </a:r>
            <a:r>
              <a:rPr lang="en-GB" sz="1600" dirty="0">
                <a:latin typeface="Times New Roman" panose="02020603050405020304" pitchFamily="18" charset="0"/>
                <a:cs typeface="Times New Roman" panose="02020603050405020304" pitchFamily="18" charset="0"/>
              </a:rPr>
              <a:t>Shubham</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Jadhav</a:t>
            </a:r>
            <a:r>
              <a:rPr lang="en-GB" sz="1600" dirty="0">
                <a:latin typeface="Times New Roman" panose="02020603050405020304" pitchFamily="18" charset="0"/>
                <a:cs typeface="Times New Roman" panose="02020603050405020304" pitchFamily="18" charset="0"/>
              </a:rPr>
              <a:t> , </a:t>
            </a:r>
            <a:r>
              <a:rPr lang="en-GB" sz="1600" dirty="0">
                <a:latin typeface="Times New Roman" panose="02020603050405020304" pitchFamily="18" charset="0"/>
                <a:cs typeface="Times New Roman" panose="02020603050405020304" pitchFamily="18" charset="0"/>
              </a:rPr>
              <a:t>Avinash</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Jannu</a:t>
            </a:r>
            <a:r>
              <a:rPr lang="en-GB" sz="1600" dirty="0">
                <a:latin typeface="Times New Roman" panose="02020603050405020304" pitchFamily="18" charset="0"/>
                <a:cs typeface="Times New Roman" panose="02020603050405020304" pitchFamily="18" charset="0"/>
              </a:rPr>
              <a:t>, Vishnu </a:t>
            </a:r>
            <a:r>
              <a:rPr lang="en-GB" sz="1600" dirty="0">
                <a:latin typeface="Times New Roman" panose="02020603050405020304" pitchFamily="18" charset="0"/>
                <a:cs typeface="Times New Roman" panose="02020603050405020304" pitchFamily="18" charset="0"/>
              </a:rPr>
              <a:t>Kamble</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Digvijay</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Patil</a:t>
            </a:r>
            <a:r>
              <a:rPr lang="en-GB"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dirty="0">
                <a:latin typeface="Times New Roman" panose="02020603050405020304" pitchFamily="18" charset="0"/>
                <a:cs typeface="Times New Roman" panose="02020603050405020304" pitchFamily="18" charset="0"/>
              </a:rPr>
              <a:t>[2]</a:t>
            </a:r>
            <a:r>
              <a:rPr lang="en-IN" sz="1600" b="1" spc="-1" dirty="0">
                <a:solidFill>
                  <a:srgbClr val="000000"/>
                </a:solidFill>
                <a:latin typeface="Times New Roman" panose="02020603050405020304" pitchFamily="18" charset="0"/>
                <a:ea typeface="Times New Roman"/>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IOP Journal of Physics: Conference Series  2</a:t>
            </a:r>
            <a:r>
              <a:rPr lang="en-IN" sz="1600" dirty="0">
                <a:solidFill>
                  <a:prstClr val="black"/>
                </a:solidFill>
                <a:latin typeface="Times New Roman" panose="02020603050405020304" pitchFamily="18" charset="0"/>
                <a:cs typeface="Times New Roman" panose="02020603050405020304" pitchFamily="18" charset="0"/>
              </a:rPr>
              <a:t>019,</a:t>
            </a:r>
            <a:r>
              <a:rPr lang="en-GB" sz="1600" b="1" dirty="0">
                <a:solidFill>
                  <a:prstClr val="black"/>
                </a:solidFill>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A </a:t>
            </a:r>
            <a:r>
              <a:rPr lang="en-GB" sz="1600" dirty="0">
                <a:latin typeface="Times New Roman" panose="02020603050405020304" pitchFamily="18" charset="0"/>
                <a:cs typeface="Times New Roman" panose="02020603050405020304" pitchFamily="18" charset="0"/>
              </a:rPr>
              <a:t>Kuznetsov</a:t>
            </a:r>
            <a:r>
              <a:rPr lang="en-GB" sz="1600" dirty="0">
                <a:latin typeface="Times New Roman" panose="02020603050405020304" pitchFamily="18" charset="0"/>
                <a:cs typeface="Times New Roman" panose="02020603050405020304" pitchFamily="18" charset="0"/>
              </a:rPr>
              <a:t>, Samara National Research University, </a:t>
            </a:r>
            <a:r>
              <a:rPr lang="en-GB" sz="1600" dirty="0">
                <a:latin typeface="Times New Roman" panose="02020603050405020304" pitchFamily="18" charset="0"/>
                <a:cs typeface="Times New Roman" panose="02020603050405020304" pitchFamily="18" charset="0"/>
              </a:rPr>
              <a:t>Moskovskoe</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Shosse</a:t>
            </a:r>
            <a:r>
              <a:rPr lang="en-GB" sz="1600" dirty="0">
                <a:latin typeface="Times New Roman" panose="02020603050405020304" pitchFamily="18" charset="0"/>
                <a:cs typeface="Times New Roman" panose="02020603050405020304" pitchFamily="18" charset="0"/>
              </a:rPr>
              <a:t> </a:t>
            </a:r>
            <a:r>
              <a:rPr lang="az-Cyrl-AZ" sz="1600" dirty="0">
                <a:latin typeface="Times New Roman" panose="02020603050405020304" pitchFamily="18" charset="0"/>
                <a:cs typeface="Times New Roman" panose="02020603050405020304" pitchFamily="18" charset="0"/>
              </a:rPr>
              <a:t>,</a:t>
            </a:r>
            <a:r>
              <a:rPr lang="en-GB" sz="1600" dirty="0">
                <a:latin typeface="Times New Roman" panose="02020603050405020304" pitchFamily="18" charset="0"/>
                <a:cs typeface="Times New Roman" panose="02020603050405020304" pitchFamily="18" charset="0"/>
              </a:rPr>
              <a:t> Image Processing Systems Institute of RAS - Branch of the FSRC "Crystallography and Photonics" RAS.</a:t>
            </a: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dirty="0">
                <a:latin typeface="Times New Roman" panose="02020603050405020304" pitchFamily="18" charset="0"/>
                <a:cs typeface="Times New Roman" panose="02020603050405020304" pitchFamily="18" charset="0"/>
              </a:rPr>
              <a:t>[3]International Journal of Scientific and Engineering Research · November 2018 ,</a:t>
            </a:r>
            <a:r>
              <a:rPr lang="en-GB" sz="1600" dirty="0">
                <a:solidFill>
                  <a:prstClr val="black"/>
                </a:solidFill>
                <a:latin typeface="Times New Roman" panose="02020603050405020304" pitchFamily="18" charset="0"/>
                <a:cs typeface="Times New Roman" panose="02020603050405020304" pitchFamily="18" charset="0"/>
              </a:rPr>
              <a:t>Shaimaa</a:t>
            </a:r>
            <a:r>
              <a:rPr lang="en-GB" sz="1600" dirty="0">
                <a:solidFill>
                  <a:prstClr val="black"/>
                </a:solidFill>
                <a:latin typeface="Times New Roman" panose="02020603050405020304" pitchFamily="18" charset="0"/>
                <a:cs typeface="Times New Roman" panose="02020603050405020304" pitchFamily="18" charset="0"/>
              </a:rPr>
              <a:t> Hameed University of Technology, Iraq International Journal of Scientific &amp; Engineering Research. </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 </a:t>
            </a:r>
            <a:endParaRPr lang="en-IN" sz="1600" b="1" spc="-1" dirty="0">
              <a:solidFill>
                <a:srgbClr val="000000"/>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259019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2755" y="141668"/>
            <a:ext cx="2678806" cy="1200329"/>
          </a:xfrm>
          <a:prstGeom prst="rect">
            <a:avLst/>
          </a:prstGeom>
          <a:noFill/>
        </p:spPr>
        <p:txBody>
          <a:bodyPr wrap="square" rtlCol="0">
            <a:spAutoFit/>
          </a:bodyPr>
          <a:lstStyle/>
          <a:p>
            <a:r>
              <a:rPr lang="en-GB" sz="3600" b="1" dirty="0">
                <a:solidFill>
                  <a:schemeClr val="accent1">
                    <a:lumMod val="50000"/>
                  </a:schemeClr>
                </a:solidFill>
                <a:latin typeface="Times New Roman" panose="02020603050405020304" pitchFamily="18" charset="0"/>
                <a:cs typeface="Times New Roman" panose="02020603050405020304" pitchFamily="18" charset="0"/>
              </a:rPr>
              <a:t>ABSTRACT</a:t>
            </a:r>
          </a:p>
          <a:p>
            <a:endParaRPr lang="en-GB" sz="3600" b="1" dirty="0">
              <a:solidFill>
                <a:srgbClr val="92D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0" y="532263"/>
            <a:ext cx="12192000" cy="5565947"/>
          </a:xfrm>
          <a:prstGeom prst="rect">
            <a:avLst/>
          </a:prstGeom>
          <a:noFill/>
        </p:spPr>
        <p:txBody>
          <a:bodyPr wrap="square" rtlCol="0">
            <a:spAutoFit/>
          </a:bodyPr>
          <a:lstStyle/>
          <a:p>
            <a:pPr algn="just">
              <a:lnSpc>
                <a:spcPct val="150000"/>
              </a:lnSpc>
            </a:pPr>
            <a:r>
              <a:rPr lang="en-GB" sz="2400" dirty="0"/>
              <a:t> </a:t>
            </a: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forgery of official documents becomes familiar and this made a lot of problems and difficulties to the official institutions . </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current document detection is not so efficient, so some people make fake document and do illegal activities. </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proposed system is used to detect the fake documents .The application that we  are developed using java programming under image processing techniques is used to detect the fake education document.</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 this proposed project, the originality of document is discussed and focused on making the detection of forgery document more robust and reliable.</a:t>
            </a:r>
          </a:p>
        </p:txBody>
      </p:sp>
    </p:spTree>
    <p:extLst>
      <p:ext uri="{BB962C8B-B14F-4D97-AF65-F5344CB8AC3E}">
        <p14:creationId xmlns:p14="http://schemas.microsoft.com/office/powerpoint/2010/main" val="327776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9865" y="605307"/>
            <a:ext cx="184731" cy="369332"/>
          </a:xfrm>
          <a:prstGeom prst="rect">
            <a:avLst/>
          </a:prstGeom>
          <a:noFill/>
        </p:spPr>
        <p:txBody>
          <a:bodyPr wrap="none" rtlCol="0">
            <a:spAutoFit/>
          </a:bodyPr>
          <a:lstStyle/>
          <a:p>
            <a:endParaRPr lang="en-GB" dirty="0"/>
          </a:p>
        </p:txBody>
      </p:sp>
      <p:pic>
        <p:nvPicPr>
          <p:cNvPr id="3" name="Google Shape;415;p48"/>
          <p:cNvPicPr/>
          <p:nvPr/>
        </p:nvPicPr>
        <p:blipFill>
          <a:blip r:embed="rId2"/>
          <a:srcRect t="12856" r="953" b="25717"/>
          <a:stretch/>
        </p:blipFill>
        <p:spPr>
          <a:xfrm>
            <a:off x="-115910" y="0"/>
            <a:ext cx="12307670" cy="6857640"/>
          </a:xfrm>
          <a:prstGeom prst="rect">
            <a:avLst/>
          </a:prstGeom>
          <a:ln>
            <a:noFill/>
          </a:ln>
        </p:spPr>
      </p:pic>
    </p:spTree>
    <p:extLst>
      <p:ext uri="{BB962C8B-B14F-4D97-AF65-F5344CB8AC3E}">
        <p14:creationId xmlns:p14="http://schemas.microsoft.com/office/powerpoint/2010/main" val="179386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0396" y="374953"/>
            <a:ext cx="3876446" cy="646331"/>
          </a:xfrm>
          <a:prstGeom prst="rect">
            <a:avLst/>
          </a:prstGeom>
          <a:noFill/>
        </p:spPr>
        <p:txBody>
          <a:bodyPr wrap="none" rtlCol="0">
            <a:spAutoFit/>
          </a:bodyPr>
          <a:lstStyle/>
          <a:p>
            <a:pPr lvl="0" defTabSz="914400"/>
            <a:r>
              <a:rPr lang="en-IN" sz="3600" b="1" spc="-1" dirty="0">
                <a:solidFill>
                  <a:schemeClr val="accent1">
                    <a:lumMod val="50000"/>
                  </a:schemeClr>
                </a:solidFill>
                <a:latin typeface="Times New Roman"/>
                <a:ea typeface="Times New Roman"/>
              </a:rPr>
              <a:t>INTRODUCTION</a:t>
            </a:r>
            <a:endParaRPr lang="en-IN" sz="3600" spc="-1" dirty="0">
              <a:solidFill>
                <a:schemeClr val="accent1">
                  <a:lumMod val="50000"/>
                </a:schemeClr>
              </a:solidFill>
              <a:latin typeface="Arial"/>
            </a:endParaRPr>
          </a:p>
        </p:txBody>
      </p:sp>
      <p:pic>
        <p:nvPicPr>
          <p:cNvPr id="7" name="Picture 6"/>
          <p:cNvPicPr>
            <a:picLocks noChangeAspect="1"/>
          </p:cNvPicPr>
          <p:nvPr/>
        </p:nvPicPr>
        <p:blipFill>
          <a:blip r:embed="rId3"/>
          <a:stretch>
            <a:fillRect/>
          </a:stretch>
        </p:blipFill>
        <p:spPr>
          <a:xfrm>
            <a:off x="-1" y="901148"/>
            <a:ext cx="12192001" cy="5422379"/>
          </a:xfrm>
          <a:prstGeom prst="rect">
            <a:avLst/>
          </a:prstGeom>
        </p:spPr>
      </p:pic>
      <p:sp>
        <p:nvSpPr>
          <p:cNvPr id="8" name="Rectangle 7"/>
          <p:cNvSpPr/>
          <p:nvPr/>
        </p:nvSpPr>
        <p:spPr>
          <a:xfrm>
            <a:off x="0" y="901148"/>
            <a:ext cx="12192000" cy="3818802"/>
          </a:xfrm>
          <a:prstGeom prst="rect">
            <a:avLst/>
          </a:prstGeom>
        </p:spPr>
        <p:txBody>
          <a:bodyPr wrap="square">
            <a:spAutoFit/>
          </a:bodyPr>
          <a:lstStyle/>
          <a:p>
            <a:pPr algn="just">
              <a:lnSpc>
                <a:spcPct val="150000"/>
              </a:lnSpc>
            </a:pPr>
            <a:endParaRPr lang="en-GB" sz="23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Many people use this way illegally to get jobs throw out forgery their </a:t>
            </a:r>
            <a:r>
              <a:rPr lang="en-IN" sz="2300" dirty="0">
                <a:latin typeface="Times New Roman" panose="02020603050405020304" pitchFamily="18" charset="0"/>
                <a:cs typeface="Times New Roman" panose="02020603050405020304" pitchFamily="18" charset="0"/>
              </a:rPr>
              <a:t>certificate.</a:t>
            </a:r>
            <a:endParaRPr lang="en-GB" sz="23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Formally, many technologies were less effective in countering the danger of faking identity documents. </a:t>
            </a:r>
          </a:p>
          <a:p>
            <a:pPr marL="342900" indent="-342900" algn="just">
              <a:lnSpc>
                <a:spcPct val="150000"/>
              </a:lnSpc>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New methods must be improved to restrict that </a:t>
            </a:r>
            <a:r>
              <a:rPr lang="en-IN" sz="2300" dirty="0">
                <a:latin typeface="Times New Roman" panose="02020603050405020304" pitchFamily="18" charset="0"/>
                <a:cs typeface="Times New Roman" panose="02020603050405020304" pitchFamily="18" charset="0"/>
              </a:rPr>
              <a:t>threat </a:t>
            </a:r>
            <a:r>
              <a:rPr lang="en-GB" sz="2400" dirty="0"/>
              <a:t>.</a:t>
            </a:r>
          </a:p>
          <a:p>
            <a:pPr marL="342900" indent="-342900" algn="just">
              <a:lnSpc>
                <a:spcPct val="150000"/>
              </a:lnSpc>
              <a:buFont typeface="Arial" panose="020B0604020202020204" pitchFamily="34" charset="0"/>
              <a:buChar char="•"/>
            </a:pPr>
            <a:r>
              <a:rPr lang="en-IN" sz="2400" spc="-1" dirty="0">
                <a:solidFill>
                  <a:srgbClr val="222222"/>
                </a:solidFill>
                <a:latin typeface="Times New Roman"/>
                <a:ea typeface="Times New Roman"/>
              </a:rPr>
              <a:t> The proposed system uses the image processing techniques to detect the forgery document from original .</a:t>
            </a:r>
            <a:endParaRPr lang="en-GB" sz="2400" dirty="0"/>
          </a:p>
        </p:txBody>
      </p:sp>
    </p:spTree>
    <p:extLst>
      <p:ext uri="{BB962C8B-B14F-4D97-AF65-F5344CB8AC3E}">
        <p14:creationId xmlns:p14="http://schemas.microsoft.com/office/powerpoint/2010/main" val="28310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335" y="115910"/>
            <a:ext cx="4855335" cy="800219"/>
          </a:xfrm>
          <a:prstGeom prst="rect">
            <a:avLst/>
          </a:prstGeom>
          <a:noFill/>
        </p:spPr>
        <p:txBody>
          <a:bodyPr wrap="square" rtlCol="0">
            <a:spAutoFit/>
          </a:bodyPr>
          <a:lstStyle/>
          <a:p>
            <a:pPr lvl="0" algn="ctr" defTabSz="914400"/>
            <a:r>
              <a:rPr lang="en-IN" sz="2800" b="1" spc="-1" dirty="0">
                <a:solidFill>
                  <a:schemeClr val="accent1">
                    <a:lumMod val="50000"/>
                  </a:schemeClr>
                </a:solidFill>
                <a:latin typeface="Times New Roman"/>
                <a:ea typeface="Times New Roman"/>
              </a:rPr>
              <a:t>EXISTING SYSTEM</a:t>
            </a:r>
            <a:endParaRPr lang="en-IN" sz="2800" spc="-1" dirty="0">
              <a:solidFill>
                <a:schemeClr val="accent1">
                  <a:lumMod val="50000"/>
                </a:schemeClr>
              </a:solidFill>
              <a:latin typeface="Arial"/>
            </a:endParaRPr>
          </a:p>
          <a:p>
            <a:pPr algn="ctr"/>
            <a:endParaRPr lang="en-GB" dirty="0">
              <a:solidFill>
                <a:schemeClr val="accent1">
                  <a:lumMod val="50000"/>
                </a:schemeClr>
              </a:solidFill>
            </a:endParaRPr>
          </a:p>
        </p:txBody>
      </p:sp>
      <p:sp>
        <p:nvSpPr>
          <p:cNvPr id="3" name="TextBox 2"/>
          <p:cNvSpPr txBox="1"/>
          <p:nvPr/>
        </p:nvSpPr>
        <p:spPr>
          <a:xfrm>
            <a:off x="0" y="516019"/>
            <a:ext cx="11745532" cy="323454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The existing system  algorithms and the techniques used were complex and difficult to understand and results were not much accurate and consistent and also there were security issues generated while storing the documents. </a:t>
            </a:r>
            <a:endParaRPr lang="en-IN" sz="23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300" dirty="0">
                <a:latin typeface="Times New Roman" panose="02020603050405020304" pitchFamily="18" charset="0"/>
                <a:cs typeface="Times New Roman" panose="02020603050405020304" pitchFamily="18" charset="0"/>
              </a:rPr>
              <a:t>This system only used for the document verification, so the document forgery cannot be detected by this system . </a:t>
            </a:r>
            <a:endParaRPr lang="en-IN" sz="23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 Deep learning algorithm is difficult to understand and implementation.</a:t>
            </a:r>
            <a:endParaRPr lang="en-GB" sz="2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523CBA8A-76C7-2757-9042-A1FEDED2D2DE}"/>
              </a:ext>
            </a:extLst>
          </p:cNvPr>
          <p:cNvSpPr txBox="1"/>
          <p:nvPr/>
        </p:nvSpPr>
        <p:spPr>
          <a:xfrm>
            <a:off x="145672" y="4524781"/>
            <a:ext cx="6138332" cy="2120068"/>
          </a:xfrm>
          <a:prstGeom prst="rect">
            <a:avLst/>
          </a:prstGeom>
          <a:noFill/>
        </p:spPr>
        <p:txBody>
          <a:bodyPr wrap="square">
            <a:spAutoFit/>
          </a:bodyPr>
          <a:lstStyle/>
          <a:p>
            <a:pPr marL="1200150" lvl="2"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Less data security</a:t>
            </a:r>
            <a:endParaRPr lang="en-GB" sz="18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Load on single server</a:t>
            </a:r>
            <a:endParaRPr lang="en-GB" sz="18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Less efficiency in retrieval and storage of data</a:t>
            </a:r>
            <a:endParaRPr lang="en-GB" sz="18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Results are not accurate that is not 100 percent perfect</a:t>
            </a:r>
            <a:endParaRPr lang="en-GB"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2A57EB7-5F3A-1920-B75D-0AAFCB18882E}"/>
              </a:ext>
            </a:extLst>
          </p:cNvPr>
          <p:cNvSpPr txBox="1"/>
          <p:nvPr/>
        </p:nvSpPr>
        <p:spPr>
          <a:xfrm>
            <a:off x="0" y="3865917"/>
            <a:ext cx="3626118" cy="543506"/>
          </a:xfrm>
          <a:prstGeom prst="rect">
            <a:avLst/>
          </a:prstGeom>
          <a:noFill/>
        </p:spPr>
        <p:txBody>
          <a:bodyPr wrap="square" rtlCol="0">
            <a:spAutoFit/>
          </a:bodyPr>
          <a:lstStyle/>
          <a:p>
            <a:pPr lvl="0" algn="ctr" defTabSz="914400"/>
            <a:r>
              <a:rPr lang="en-IN" sz="2800" b="1" spc="-1" dirty="0">
                <a:solidFill>
                  <a:schemeClr val="accent1">
                    <a:lumMod val="50000"/>
                  </a:schemeClr>
                </a:solidFill>
                <a:latin typeface="Times New Roman"/>
                <a:ea typeface="Times New Roman"/>
              </a:rPr>
              <a:t>Disadvantages</a:t>
            </a:r>
            <a:endParaRPr lang="en-IN" sz="2800" spc="-1" dirty="0">
              <a:solidFill>
                <a:schemeClr val="accent1">
                  <a:lumMod val="50000"/>
                </a:schemeClr>
              </a:solidFill>
              <a:latin typeface="Arial"/>
            </a:endParaRPr>
          </a:p>
        </p:txBody>
      </p:sp>
    </p:spTree>
    <p:extLst>
      <p:ext uri="{BB962C8B-B14F-4D97-AF65-F5344CB8AC3E}">
        <p14:creationId xmlns:p14="http://schemas.microsoft.com/office/powerpoint/2010/main" val="353235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600" y="197101"/>
            <a:ext cx="4380506" cy="800219"/>
          </a:xfrm>
          <a:prstGeom prst="rect">
            <a:avLst/>
          </a:prstGeom>
          <a:noFill/>
        </p:spPr>
        <p:txBody>
          <a:bodyPr wrap="square" rtlCol="0">
            <a:spAutoFit/>
          </a:bodyPr>
          <a:lstStyle/>
          <a:p>
            <a:pPr lvl="0" algn="ctr" defTabSz="914400"/>
            <a:r>
              <a:rPr lang="en-IN" sz="2800" b="1" spc="-1" dirty="0">
                <a:solidFill>
                  <a:schemeClr val="accent1">
                    <a:lumMod val="50000"/>
                  </a:schemeClr>
                </a:solidFill>
                <a:latin typeface="Times New Roman"/>
                <a:ea typeface="Times New Roman"/>
              </a:rPr>
              <a:t>PROPOSED SYSTEM</a:t>
            </a:r>
            <a:endParaRPr lang="en-IN" sz="2800" spc="-1" dirty="0">
              <a:solidFill>
                <a:schemeClr val="accent1">
                  <a:lumMod val="50000"/>
                </a:schemeClr>
              </a:solidFill>
              <a:latin typeface="Arial"/>
            </a:endParaRPr>
          </a:p>
          <a:p>
            <a:endParaRPr lang="en-GB" dirty="0">
              <a:solidFill>
                <a:srgbClr val="0070C0"/>
              </a:solidFill>
            </a:endParaRPr>
          </a:p>
        </p:txBody>
      </p:sp>
      <p:sp>
        <p:nvSpPr>
          <p:cNvPr id="3" name="TextBox 2"/>
          <p:cNvSpPr txBox="1"/>
          <p:nvPr/>
        </p:nvSpPr>
        <p:spPr>
          <a:xfrm>
            <a:off x="244396" y="622744"/>
            <a:ext cx="11264144" cy="2003049"/>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IN" sz="3200" baseline="-25000" dirty="0">
                <a:latin typeface="Times New Roman" panose="02020603050405020304" pitchFamily="18" charset="0"/>
                <a:cs typeface="Times New Roman" panose="02020603050405020304" pitchFamily="18" charset="0"/>
              </a:rPr>
              <a:t>The proposed system uses the image processing technique to detect the fake document  ,firstly the QR-code of the document has been used for detecting the fraud documents .</a:t>
            </a:r>
          </a:p>
          <a:p>
            <a:pPr marL="457200" indent="-457200" algn="just">
              <a:lnSpc>
                <a:spcPct val="150000"/>
              </a:lnSpc>
              <a:buFont typeface="Arial" panose="020B0604020202020204" pitchFamily="34" charset="0"/>
              <a:buChar char="•"/>
            </a:pPr>
            <a:r>
              <a:rPr lang="en-IN" sz="3200" baseline="-25000" dirty="0">
                <a:latin typeface="Times New Roman" panose="02020603050405020304" pitchFamily="18" charset="0"/>
                <a:cs typeface="Times New Roman" panose="02020603050405020304" pitchFamily="18" charset="0"/>
              </a:rPr>
              <a:t>If the document is original means the QR- code in that document gives the encrypted code of the documents.</a:t>
            </a:r>
          </a:p>
        </p:txBody>
      </p:sp>
      <p:sp>
        <p:nvSpPr>
          <p:cNvPr id="7" name="TextBox 6">
            <a:extLst>
              <a:ext uri="{FF2B5EF4-FFF2-40B4-BE49-F238E27FC236}">
                <a16:creationId xmlns:a16="http://schemas.microsoft.com/office/drawing/2014/main" xmlns="" id="{81FBD030-338F-2F73-8F21-1A2D4DE66254}"/>
              </a:ext>
            </a:extLst>
          </p:cNvPr>
          <p:cNvSpPr txBox="1"/>
          <p:nvPr/>
        </p:nvSpPr>
        <p:spPr>
          <a:xfrm>
            <a:off x="244396" y="2653696"/>
            <a:ext cx="11947604" cy="1200329"/>
          </a:xfrm>
          <a:prstGeom prst="rect">
            <a:avLst/>
          </a:prstGeom>
          <a:noFill/>
        </p:spPr>
        <p:txBody>
          <a:bodyPr wrap="square">
            <a:spAutoFit/>
          </a:bodyPr>
          <a:lstStyle>
            <a:defPPr>
              <a:defRPr lang="en-US"/>
            </a:defPPr>
            <a:lvl1pPr>
              <a:defRPr sz="2400">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case, if the document is duplicate means , our  application  scan the QR- code does not     give any encrypted  code and give alert message to the person who scan the document to    notify that the document is fake.</a:t>
            </a:r>
            <a:r>
              <a:rPr lang="en-US" dirty="0">
                <a:latin typeface="Times New Roman" panose="02020603050405020304" pitchFamily="18" charset="0"/>
                <a:cs typeface="Times New Roman" panose="02020603050405020304" pitchFamily="18" charset="0"/>
              </a:rPr>
              <a:t> </a:t>
            </a:r>
            <a:endParaRPr lang="en-US" dirty="0"/>
          </a:p>
        </p:txBody>
      </p:sp>
      <p:sp>
        <p:nvSpPr>
          <p:cNvPr id="9" name="TextBox 8">
            <a:extLst>
              <a:ext uri="{FF2B5EF4-FFF2-40B4-BE49-F238E27FC236}">
                <a16:creationId xmlns:a16="http://schemas.microsoft.com/office/drawing/2014/main" xmlns="" id="{E5E6310B-93A9-0D92-E45A-821F3B52F909}"/>
              </a:ext>
            </a:extLst>
          </p:cNvPr>
          <p:cNvSpPr txBox="1"/>
          <p:nvPr/>
        </p:nvSpPr>
        <p:spPr>
          <a:xfrm>
            <a:off x="882642" y="4273292"/>
            <a:ext cx="11388911" cy="2241960"/>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Minor errors can be rectified.</a:t>
            </a:r>
          </a:p>
          <a:p>
            <a:pPr marL="342900" lvl="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Time efficient</a:t>
            </a:r>
          </a:p>
          <a:p>
            <a:pPr marL="342900" lvl="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is Cheaper and faster</a:t>
            </a:r>
          </a:p>
          <a:p>
            <a:pPr marL="342900" lvl="0" indent="-342900" algn="just">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Increased accuracy up to 100%</a:t>
            </a:r>
          </a:p>
        </p:txBody>
      </p:sp>
      <p:sp>
        <p:nvSpPr>
          <p:cNvPr id="11" name="TextBox 10">
            <a:extLst>
              <a:ext uri="{FF2B5EF4-FFF2-40B4-BE49-F238E27FC236}">
                <a16:creationId xmlns:a16="http://schemas.microsoft.com/office/drawing/2014/main" xmlns="" id="{DE119CE4-AB21-9C7B-A1D8-4D341BE31F5F}"/>
              </a:ext>
            </a:extLst>
          </p:cNvPr>
          <p:cNvSpPr txBox="1"/>
          <p:nvPr/>
        </p:nvSpPr>
        <p:spPr>
          <a:xfrm>
            <a:off x="563647" y="3841039"/>
            <a:ext cx="5063101" cy="461665"/>
          </a:xfrm>
          <a:prstGeom prst="rect">
            <a:avLst/>
          </a:prstGeom>
          <a:noFill/>
        </p:spPr>
        <p:txBody>
          <a:bodyPr wrap="square" rtlCol="0">
            <a:spAutoFit/>
          </a:bodyPr>
          <a:lstStyle/>
          <a:p>
            <a:pPr lvl="0" defTabSz="914400"/>
            <a:r>
              <a:rPr lang="en-IN" sz="2400" b="1" spc="-1" dirty="0">
                <a:solidFill>
                  <a:schemeClr val="accent1">
                    <a:lumMod val="50000"/>
                  </a:schemeClr>
                </a:solidFill>
                <a:latin typeface="Times New Roman"/>
                <a:ea typeface="Times New Roman"/>
              </a:rPr>
              <a:t>ADVANTAGES</a:t>
            </a:r>
            <a:endParaRPr lang="en-IN" sz="2400" spc="-1" dirty="0">
              <a:solidFill>
                <a:schemeClr val="accent1">
                  <a:lumMod val="50000"/>
                </a:schemeClr>
              </a:solidFill>
              <a:latin typeface="Arial"/>
            </a:endParaRPr>
          </a:p>
        </p:txBody>
      </p:sp>
    </p:spTree>
    <p:extLst>
      <p:ext uri="{BB962C8B-B14F-4D97-AF65-F5344CB8AC3E}">
        <p14:creationId xmlns:p14="http://schemas.microsoft.com/office/powerpoint/2010/main" val="60827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699" y="360608"/>
            <a:ext cx="4224270" cy="923330"/>
          </a:xfrm>
          <a:prstGeom prst="rect">
            <a:avLst/>
          </a:prstGeom>
          <a:noFill/>
        </p:spPr>
        <p:txBody>
          <a:bodyPr wrap="square" rtlCol="0">
            <a:spAutoFit/>
          </a:bodyPr>
          <a:lstStyle/>
          <a:p>
            <a:pPr algn="ctr"/>
            <a:r>
              <a:rPr lang="en-IN" sz="3600" b="1" spc="-1" dirty="0">
                <a:solidFill>
                  <a:schemeClr val="accent1">
                    <a:lumMod val="50000"/>
                  </a:schemeClr>
                </a:solidFill>
                <a:latin typeface="Times New Roman" panose="02020603050405020304" pitchFamily="18" charset="0"/>
                <a:ea typeface="Times New Roman"/>
                <a:cs typeface="Times New Roman" panose="02020603050405020304" pitchFamily="18" charset="0"/>
              </a:rPr>
              <a:t>APPLICATIONS</a:t>
            </a:r>
            <a:endParaRPr lang="en-IN" sz="3600" spc="-1" dirty="0">
              <a:solidFill>
                <a:schemeClr val="accent1">
                  <a:lumMod val="50000"/>
                </a:schemeClr>
              </a:solidFill>
              <a:latin typeface="Times New Roman" panose="02020603050405020304" pitchFamily="18" charset="0"/>
              <a:cs typeface="Times New Roman" panose="02020603050405020304" pitchFamily="18" charset="0"/>
            </a:endParaRPr>
          </a:p>
          <a:p>
            <a:pPr algn="ctr"/>
            <a:endParaRPr lang="en-GB" dirty="0">
              <a:solidFill>
                <a:schemeClr val="accent1">
                  <a:lumMod val="50000"/>
                </a:schemeClr>
              </a:solidFill>
            </a:endParaRPr>
          </a:p>
        </p:txBody>
      </p:sp>
      <p:sp>
        <p:nvSpPr>
          <p:cNvPr id="3" name="TextBox 2"/>
          <p:cNvSpPr txBox="1"/>
          <p:nvPr/>
        </p:nvSpPr>
        <p:spPr>
          <a:xfrm>
            <a:off x="669701" y="1133341"/>
            <a:ext cx="6903077" cy="408573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It  used to detect fake documents .</a:t>
            </a:r>
          </a:p>
          <a:p>
            <a:pPr marL="342900" indent="-34290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It works online as well as offline .</a:t>
            </a:r>
          </a:p>
          <a:p>
            <a:pPr marL="342900" indent="-34290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The alert message are used to identify the fake documents .</a:t>
            </a:r>
          </a:p>
          <a:p>
            <a:pPr marL="342900" indent="-342900" algn="just">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It  used in various field like education , job ,government etc.., to identify the fake documents </a:t>
            </a:r>
          </a:p>
          <a:p>
            <a:pPr marL="342900" indent="-342900">
              <a:lnSpc>
                <a:spcPct val="150000"/>
              </a:lnSpc>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p>
        </p:txBody>
      </p:sp>
      <p:pic>
        <p:nvPicPr>
          <p:cNvPr id="5" name="Google Shape;223;p28"/>
          <p:cNvPicPr/>
          <p:nvPr/>
        </p:nvPicPr>
        <p:blipFill>
          <a:blip r:embed="rId2"/>
          <a:stretch/>
        </p:blipFill>
        <p:spPr>
          <a:xfrm>
            <a:off x="7572778" y="1133341"/>
            <a:ext cx="4109441" cy="4424623"/>
          </a:xfrm>
          <a:prstGeom prst="rect">
            <a:avLst/>
          </a:prstGeom>
          <a:ln>
            <a:noFill/>
          </a:ln>
        </p:spPr>
      </p:pic>
    </p:spTree>
    <p:extLst>
      <p:ext uri="{BB962C8B-B14F-4D97-AF65-F5344CB8AC3E}">
        <p14:creationId xmlns:p14="http://schemas.microsoft.com/office/powerpoint/2010/main" val="61485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5313" y="0"/>
            <a:ext cx="5991512" cy="923330"/>
          </a:xfrm>
          <a:prstGeom prst="rect">
            <a:avLst/>
          </a:prstGeom>
          <a:noFill/>
        </p:spPr>
        <p:txBody>
          <a:bodyPr wrap="none" rtlCol="0">
            <a:spAutoFit/>
          </a:bodyPr>
          <a:lstStyle/>
          <a:p>
            <a:pPr lvl="0" algn="ctr" defTabSz="914400"/>
            <a:r>
              <a:rPr lang="en-IN" sz="3600" b="1" spc="-1" dirty="0">
                <a:solidFill>
                  <a:srgbClr val="002060"/>
                </a:solidFill>
                <a:latin typeface="Times New Roman"/>
                <a:ea typeface="Times New Roman"/>
              </a:rPr>
              <a:t>SYSTEM REQUIREMENTS</a:t>
            </a:r>
            <a:endParaRPr lang="en-IN" sz="3600" spc="-1" dirty="0">
              <a:solidFill>
                <a:srgbClr val="002060"/>
              </a:solidFill>
              <a:latin typeface="Arial"/>
            </a:endParaRPr>
          </a:p>
          <a:p>
            <a:pPr algn="ctr"/>
            <a:endParaRPr lang="en-GB" dirty="0">
              <a:solidFill>
                <a:srgbClr val="002060"/>
              </a:solidFill>
            </a:endParaRPr>
          </a:p>
        </p:txBody>
      </p:sp>
      <p:sp>
        <p:nvSpPr>
          <p:cNvPr id="3" name="TextBox 2"/>
          <p:cNvSpPr txBox="1"/>
          <p:nvPr/>
        </p:nvSpPr>
        <p:spPr>
          <a:xfrm>
            <a:off x="553792" y="605307"/>
            <a:ext cx="6583940" cy="6740307"/>
          </a:xfrm>
          <a:prstGeom prst="rect">
            <a:avLst/>
          </a:prstGeom>
          <a:noFill/>
        </p:spPr>
        <p:txBody>
          <a:bodyPr wrap="square" rtlCol="0">
            <a:spAutoFit/>
          </a:bodyPr>
          <a:lstStyle/>
          <a:p>
            <a:pPr lvl="0" algn="ctr" defTabSz="914400"/>
            <a:r>
              <a:rPr lang="en-IN" sz="2800" b="1" spc="-1" dirty="0">
                <a:solidFill>
                  <a:srgbClr val="FF0000"/>
                </a:solidFill>
                <a:latin typeface="Times New Roman"/>
                <a:ea typeface="Times New Roman"/>
              </a:rPr>
              <a:t>Hardware Requirements</a:t>
            </a:r>
          </a:p>
          <a:p>
            <a:pPr lvl="0" defTabSz="914400">
              <a:lnSpc>
                <a:spcPct val="150000"/>
              </a:lnSpc>
            </a:pPr>
            <a:r>
              <a:rPr lang="en-US" b="1" dirty="0">
                <a:solidFill>
                  <a:prstClr val="black"/>
                </a:solidFill>
                <a:latin typeface="Times New Roman" panose="02020603050405020304" pitchFamily="18" charset="0"/>
                <a:cs typeface="Times New Roman" panose="02020603050405020304" pitchFamily="18" charset="0"/>
              </a:rPr>
              <a:t>Processor        		: 	Intel processor 3.0 GHz</a:t>
            </a:r>
          </a:p>
          <a:p>
            <a:pPr lvl="0" defTabSz="914400">
              <a:lnSpc>
                <a:spcPct val="150000"/>
              </a:lnSpc>
            </a:pPr>
            <a:r>
              <a:rPr lang="en-US" b="1" dirty="0">
                <a:solidFill>
                  <a:prstClr val="black"/>
                </a:solidFill>
                <a:latin typeface="Times New Roman" panose="02020603050405020304" pitchFamily="18" charset="0"/>
                <a:cs typeface="Times New Roman" panose="02020603050405020304" pitchFamily="18" charset="0"/>
              </a:rPr>
              <a:t>RAM  	                 	:	2GB</a:t>
            </a:r>
          </a:p>
          <a:p>
            <a:pPr lvl="0" defTabSz="914400">
              <a:lnSpc>
                <a:spcPct val="150000"/>
              </a:lnSpc>
            </a:pPr>
            <a:r>
              <a:rPr lang="en-US" b="1" dirty="0">
                <a:solidFill>
                  <a:prstClr val="black"/>
                </a:solidFill>
                <a:latin typeface="Times New Roman" panose="02020603050405020304" pitchFamily="18" charset="0"/>
                <a:cs typeface="Times New Roman" panose="02020603050405020304" pitchFamily="18" charset="0"/>
              </a:rPr>
              <a:t>Hard disk        		: 	500 GB</a:t>
            </a:r>
          </a:p>
          <a:p>
            <a:pPr lvl="0" defTabSz="914400">
              <a:lnSpc>
                <a:spcPct val="150000"/>
              </a:lnSpc>
            </a:pPr>
            <a:r>
              <a:rPr lang="en-US" b="1" dirty="0">
                <a:solidFill>
                  <a:prstClr val="black"/>
                </a:solidFill>
                <a:latin typeface="Times New Roman" panose="02020603050405020304" pitchFamily="18" charset="0"/>
                <a:cs typeface="Times New Roman" panose="02020603050405020304" pitchFamily="18" charset="0"/>
              </a:rPr>
              <a:t>Compact Disk 		: 	650 Mb</a:t>
            </a:r>
          </a:p>
          <a:p>
            <a:pPr lvl="0" defTabSz="914400">
              <a:lnSpc>
                <a:spcPct val="150000"/>
              </a:lnSpc>
            </a:pPr>
            <a:r>
              <a:rPr lang="en-US" b="1" dirty="0">
                <a:solidFill>
                  <a:prstClr val="black"/>
                </a:solidFill>
                <a:latin typeface="Times New Roman" panose="02020603050405020304" pitchFamily="18" charset="0"/>
                <a:cs typeface="Times New Roman" panose="02020603050405020304" pitchFamily="18" charset="0"/>
              </a:rPr>
              <a:t>Keyboard        		: 	Standard keyboard</a:t>
            </a:r>
          </a:p>
          <a:p>
            <a:pPr lvl="0" defTabSz="914400">
              <a:lnSpc>
                <a:spcPct val="150000"/>
              </a:lnSpc>
            </a:pPr>
            <a:r>
              <a:rPr lang="en-US" b="1" dirty="0">
                <a:solidFill>
                  <a:prstClr val="black"/>
                </a:solidFill>
                <a:latin typeface="Times New Roman" panose="02020603050405020304" pitchFamily="18" charset="0"/>
                <a:cs typeface="Times New Roman" panose="02020603050405020304" pitchFamily="18" charset="0"/>
              </a:rPr>
              <a:t>Monitor			: 	15 inch color monitor</a:t>
            </a:r>
          </a:p>
          <a:p>
            <a:pPr lvl="0" algn="just" defTabSz="914400">
              <a:lnSpc>
                <a:spcPct val="150000"/>
              </a:lnSpc>
            </a:pPr>
            <a:endParaRPr lang="en-US" b="1" dirty="0">
              <a:solidFill>
                <a:prstClr val="black"/>
              </a:solidFill>
              <a:latin typeface="Times New Roman" panose="02020603050405020304" pitchFamily="18" charset="0"/>
              <a:cs typeface="Times New Roman" panose="02020603050405020304" pitchFamily="18" charset="0"/>
            </a:endParaRPr>
          </a:p>
          <a:p>
            <a:pPr lvl="0" defTabSz="914400"/>
            <a:r>
              <a:rPr lang="en-US" sz="2000" b="1" dirty="0">
                <a:solidFill>
                  <a:prstClr val="black"/>
                </a:solidFill>
                <a:latin typeface="Times New Roman" panose="02020603050405020304" pitchFamily="18" charset="0"/>
                <a:cs typeface="Times New Roman" panose="02020603050405020304" pitchFamily="18" charset="0"/>
              </a:rPr>
              <a:t>              </a:t>
            </a:r>
            <a:r>
              <a:rPr lang="en-IN" sz="2800" b="1" spc="-1" dirty="0">
                <a:solidFill>
                  <a:srgbClr val="FF0000"/>
                </a:solidFill>
                <a:latin typeface="Times New Roman"/>
                <a:ea typeface="Times New Roman"/>
              </a:rPr>
              <a:t>Software</a:t>
            </a:r>
            <a:r>
              <a:rPr lang="en-IN" sz="2400" b="1" spc="-1" dirty="0">
                <a:solidFill>
                  <a:srgbClr val="FF0000"/>
                </a:solidFill>
                <a:latin typeface="Times New Roman"/>
                <a:ea typeface="Times New Roman"/>
              </a:rPr>
              <a:t> </a:t>
            </a:r>
            <a:r>
              <a:rPr lang="en-IN" sz="2800" b="1" spc="-1" dirty="0">
                <a:solidFill>
                  <a:srgbClr val="FF0000"/>
                </a:solidFill>
                <a:latin typeface="Times New Roman"/>
                <a:ea typeface="Times New Roman"/>
              </a:rPr>
              <a:t>Requirements</a:t>
            </a:r>
            <a:endParaRPr lang="en-IN" sz="2800" spc="-1" dirty="0">
              <a:solidFill>
                <a:prstClr val="black"/>
              </a:solidFill>
              <a:latin typeface="Arial"/>
            </a:endParaRPr>
          </a:p>
          <a:p>
            <a:pPr algn="just">
              <a:lnSpc>
                <a:spcPct val="150000"/>
              </a:lnSpc>
            </a:pPr>
            <a:r>
              <a:rPr lang="en-US" b="1" dirty="0">
                <a:latin typeface="Times New Roman" panose="02020603050405020304" pitchFamily="18" charset="0"/>
                <a:cs typeface="Times New Roman" panose="02020603050405020304" pitchFamily="18" charset="0"/>
              </a:rPr>
              <a:t>Front End			       :	        Java   </a:t>
            </a:r>
          </a:p>
          <a:p>
            <a:pPr algn="just">
              <a:lnSpc>
                <a:spcPct val="150000"/>
              </a:lnSpc>
            </a:pPr>
            <a:r>
              <a:rPr lang="en-US" b="1" dirty="0">
                <a:latin typeface="Times New Roman" panose="02020603050405020304" pitchFamily="18" charset="0"/>
                <a:cs typeface="Times New Roman" panose="02020603050405020304" pitchFamily="18" charset="0"/>
              </a:rPr>
              <a:t>Back End			       :	       SQLite/Xml</a:t>
            </a:r>
          </a:p>
          <a:p>
            <a:pPr algn="just">
              <a:lnSpc>
                <a:spcPct val="150000"/>
              </a:lnSpc>
            </a:pPr>
            <a:r>
              <a:rPr lang="en-US" b="1" dirty="0">
                <a:latin typeface="Times New Roman" panose="02020603050405020304" pitchFamily="18" charset="0"/>
                <a:cs typeface="Times New Roman" panose="02020603050405020304" pitchFamily="18" charset="0"/>
              </a:rPr>
              <a:t>Operating System		       :	       Windows OS</a:t>
            </a:r>
          </a:p>
          <a:p>
            <a:pPr algn="just">
              <a:lnSpc>
                <a:spcPct val="150000"/>
              </a:lnSpc>
            </a:pPr>
            <a:r>
              <a:rPr lang="en-US" b="1" dirty="0">
                <a:latin typeface="Times New Roman" panose="02020603050405020304" pitchFamily="18" charset="0"/>
                <a:cs typeface="Times New Roman" panose="02020603050405020304" pitchFamily="18" charset="0"/>
              </a:rPr>
              <a:t>System type		               :	      32 or 64-bit</a:t>
            </a:r>
          </a:p>
          <a:p>
            <a:pPr algn="just">
              <a:lnSpc>
                <a:spcPct val="150000"/>
              </a:lnSpc>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lvl="0" algn="just" defTabSz="914400">
              <a:lnSpc>
                <a:spcPct val="150000"/>
              </a:lnSpc>
            </a:pPr>
            <a:endParaRPr lang="en-IN" sz="1600" b="1" dirty="0">
              <a:solidFill>
                <a:prstClr val="black"/>
              </a:solidFill>
              <a:latin typeface="Times New Roman" panose="02020603050405020304" pitchFamily="18" charset="0"/>
              <a:cs typeface="Times New Roman" panose="02020603050405020304" pitchFamily="18" charset="0"/>
            </a:endParaRPr>
          </a:p>
          <a:p>
            <a:pPr lvl="0" algn="ctr" defTabSz="914400"/>
            <a:endParaRPr lang="en-IN" sz="2800" b="1" spc="-1" dirty="0">
              <a:solidFill>
                <a:srgbClr val="FF0000"/>
              </a:solidFill>
              <a:latin typeface="Times New Roman"/>
              <a:ea typeface="Times New Roman"/>
            </a:endParaRPr>
          </a:p>
        </p:txBody>
      </p:sp>
      <p:pic>
        <p:nvPicPr>
          <p:cNvPr id="5" name="Google Shape;232;p29"/>
          <p:cNvPicPr/>
          <p:nvPr/>
        </p:nvPicPr>
        <p:blipFill>
          <a:blip r:embed="rId2"/>
          <a:stretch/>
        </p:blipFill>
        <p:spPr>
          <a:xfrm>
            <a:off x="7250805" y="721217"/>
            <a:ext cx="4301543" cy="5318975"/>
          </a:xfrm>
          <a:prstGeom prst="rect">
            <a:avLst/>
          </a:prstGeom>
          <a:ln>
            <a:noFill/>
          </a:ln>
        </p:spPr>
      </p:pic>
    </p:spTree>
    <p:extLst>
      <p:ext uri="{BB962C8B-B14F-4D97-AF65-F5344CB8AC3E}">
        <p14:creationId xmlns:p14="http://schemas.microsoft.com/office/powerpoint/2010/main" val="238083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8659" y="0"/>
            <a:ext cx="4043359" cy="923330"/>
          </a:xfrm>
          <a:prstGeom prst="rect">
            <a:avLst/>
          </a:prstGeom>
          <a:noFill/>
        </p:spPr>
        <p:txBody>
          <a:bodyPr wrap="square" rtlCol="0">
            <a:spAutoFit/>
          </a:bodyPr>
          <a:lstStyle/>
          <a:p>
            <a:pPr lvl="0" algn="ctr" defTabSz="914400"/>
            <a:r>
              <a:rPr lang="en-IN" sz="3600" b="1" spc="-1" dirty="0">
                <a:solidFill>
                  <a:schemeClr val="accent1">
                    <a:lumMod val="50000"/>
                  </a:schemeClr>
                </a:solidFill>
                <a:latin typeface="Times New Roman"/>
                <a:ea typeface="Times New Roman"/>
              </a:rPr>
              <a:t>SYSTEM DESIGN</a:t>
            </a:r>
            <a:endParaRPr lang="en-IN" sz="3600" spc="-1" dirty="0">
              <a:solidFill>
                <a:schemeClr val="accent1">
                  <a:lumMod val="50000"/>
                </a:schemeClr>
              </a:solidFill>
              <a:latin typeface="Arial"/>
            </a:endParaRPr>
          </a:p>
          <a:p>
            <a:endParaRPr lang="en-GB" dirty="0">
              <a:solidFill>
                <a:schemeClr val="accent1">
                  <a:lumMod val="50000"/>
                </a:schemeClr>
              </a:solidFill>
            </a:endParaRPr>
          </a:p>
        </p:txBody>
      </p:sp>
      <p:sp>
        <p:nvSpPr>
          <p:cNvPr id="3" name="TextBox 2"/>
          <p:cNvSpPr txBox="1"/>
          <p:nvPr/>
        </p:nvSpPr>
        <p:spPr>
          <a:xfrm>
            <a:off x="193183" y="772732"/>
            <a:ext cx="3115020" cy="800219"/>
          </a:xfrm>
          <a:prstGeom prst="rect">
            <a:avLst/>
          </a:prstGeom>
          <a:noFill/>
        </p:spPr>
        <p:txBody>
          <a:bodyPr wrap="none" rtlCol="0">
            <a:spAutoFit/>
          </a:bodyPr>
          <a:lstStyle/>
          <a:p>
            <a:pPr lvl="0" algn="ctr" defTabSz="914400"/>
            <a:r>
              <a:rPr lang="en-IN" sz="2800" b="1" spc="-1" dirty="0">
                <a:solidFill>
                  <a:schemeClr val="accent6">
                    <a:lumMod val="75000"/>
                  </a:schemeClr>
                </a:solidFill>
                <a:latin typeface="Times New Roman"/>
                <a:ea typeface="Times New Roman"/>
              </a:rPr>
              <a:t>ARCHITECTURE</a:t>
            </a:r>
            <a:endParaRPr lang="en-IN" sz="2800" spc="-1" dirty="0">
              <a:solidFill>
                <a:schemeClr val="accent6">
                  <a:lumMod val="75000"/>
                </a:schemeClr>
              </a:solidFill>
              <a:latin typeface="Arial"/>
            </a:endParaRPr>
          </a:p>
          <a:p>
            <a:pPr algn="ctr"/>
            <a:endParaRPr lang="en-GB" dirty="0"/>
          </a:p>
        </p:txBody>
      </p:sp>
      <p:pic>
        <p:nvPicPr>
          <p:cNvPr id="29" name="image4.jpeg"/>
          <p:cNvPicPr/>
          <p:nvPr/>
        </p:nvPicPr>
        <p:blipFill>
          <a:blip r:embed="rId2" cstate="print"/>
          <a:stretch>
            <a:fillRect/>
          </a:stretch>
        </p:blipFill>
        <p:spPr>
          <a:xfrm>
            <a:off x="2060620" y="1416676"/>
            <a:ext cx="6645193" cy="4971245"/>
          </a:xfrm>
          <a:prstGeom prst="rect">
            <a:avLst/>
          </a:prstGeom>
        </p:spPr>
      </p:pic>
    </p:spTree>
    <p:extLst>
      <p:ext uri="{BB962C8B-B14F-4D97-AF65-F5344CB8AC3E}">
        <p14:creationId xmlns:p14="http://schemas.microsoft.com/office/powerpoint/2010/main" val="309269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385" y="210024"/>
            <a:ext cx="3090175" cy="677108"/>
          </a:xfrm>
          <a:prstGeom prst="rect">
            <a:avLst/>
          </a:prstGeom>
          <a:noFill/>
        </p:spPr>
        <p:txBody>
          <a:bodyPr wrap="square" rtlCol="0">
            <a:spAutoFit/>
          </a:bodyPr>
          <a:lstStyle/>
          <a:p>
            <a:pPr lvl="0" defTabSz="914400"/>
            <a:r>
              <a:rPr lang="en-IN" sz="2000" b="1" spc="-1" dirty="0">
                <a:solidFill>
                  <a:srgbClr val="C00000"/>
                </a:solidFill>
                <a:latin typeface="Times New Roman"/>
                <a:ea typeface="Times New Roman"/>
              </a:rPr>
              <a:t>FLOW DIAGRAM</a:t>
            </a:r>
            <a:endParaRPr lang="en-IN" sz="2000" spc="-1" dirty="0">
              <a:solidFill>
                <a:srgbClr val="C00000"/>
              </a:solidFill>
              <a:latin typeface="Arial"/>
            </a:endParaRPr>
          </a:p>
          <a:p>
            <a:endParaRPr lang="en-GB" dirty="0">
              <a:solidFill>
                <a:srgbClr val="C00000"/>
              </a:solidFill>
            </a:endParaRPr>
          </a:p>
        </p:txBody>
      </p:sp>
      <p:pic>
        <p:nvPicPr>
          <p:cNvPr id="3074" name="Picture 2" descr="Flow diagram of Parallel Copy-Move image forgery detection syste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083" y="1147152"/>
            <a:ext cx="39528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75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1537</TotalTime>
  <Words>672</Words>
  <Application>Microsoft Office PowerPoint</Application>
  <PresentationFormat>Custom</PresentationFormat>
  <Paragraphs>95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MODULE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document detection using image processing</dc:title>
  <dc:creator>Windows User</dc:creator>
  <cp:lastModifiedBy>ELCOT</cp:lastModifiedBy>
  <cp:revision>167</cp:revision>
  <dcterms:created xsi:type="dcterms:W3CDTF">2020-12-23T18:33:01Z</dcterms:created>
  <dcterms:modified xsi:type="dcterms:W3CDTF">2022-06-19T04:59:32Z</dcterms:modified>
</cp:coreProperties>
</file>