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697310-D35D-42FE-8069-D37276578D73}">
  <a:tblStyle styleId="{B6697310-D35D-42FE-8069-D37276578D7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a1e93a09e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4a1e93a09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a1e93a09e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a1e93a09e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4a1e93a09e_4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4a1e93a09e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0d90fc97f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0d90fc97f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0d90fc97f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0d90fc97f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a1e93a09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a1e93a09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0d90fc9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0d90fc9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a1e93a09e_4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a1e93a09e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0d90fc97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0d90fc97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4a1e93a09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4a1e93a09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a1e93a09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a1e93a09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0d90fc97f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0d90fc97f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a1e93a09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a1e93a09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3" y="184770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480" dirty="0">
                <a:solidFill>
                  <a:srgbClr val="00B050"/>
                </a:solidFill>
              </a:rPr>
              <a:t>Predicting the Energy Output of Wind Turbine Based on Weather Conditions (ADS)</a:t>
            </a:r>
            <a:endParaRPr sz="3480" dirty="0">
              <a:solidFill>
                <a:srgbClr val="00B050"/>
              </a:solidFill>
            </a:endParaRPr>
          </a:p>
        </p:txBody>
      </p:sp>
      <p:sp>
        <p:nvSpPr>
          <p:cNvPr id="129" name="Google Shape;129;p13"/>
          <p:cNvSpPr txBox="1">
            <a:spLocks noGrp="1"/>
          </p:cNvSpPr>
          <p:nvPr>
            <p:ph type="subTitle" idx="1"/>
          </p:nvPr>
        </p:nvSpPr>
        <p:spPr>
          <a:xfrm>
            <a:off x="6394100" y="4075275"/>
            <a:ext cx="25011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Clr>
                <a:schemeClr val="dk1"/>
              </a:buClr>
              <a:buSzPts val="440"/>
              <a:buFont typeface="Arial"/>
              <a:buNone/>
            </a:pPr>
            <a:r>
              <a:rPr lang="en" sz="1320" dirty="0"/>
              <a:t>Sanjai V S</a:t>
            </a:r>
            <a:endParaRPr sz="1320" dirty="0"/>
          </a:p>
          <a:p>
            <a:pPr marL="0" lvl="0" indent="0" algn="ctr" rtl="0">
              <a:lnSpc>
                <a:spcPct val="80000"/>
              </a:lnSpc>
              <a:spcBef>
                <a:spcPts val="0"/>
              </a:spcBef>
              <a:spcAft>
                <a:spcPts val="0"/>
              </a:spcAft>
              <a:buSzPts val="440"/>
              <a:buNone/>
            </a:pPr>
            <a:r>
              <a:rPr lang="en" sz="1320" dirty="0"/>
              <a:t>Sudharsan V K</a:t>
            </a:r>
            <a:endParaRPr sz="1320" dirty="0"/>
          </a:p>
          <a:p>
            <a:pPr marL="0" lvl="0" indent="0" algn="ctr" rtl="0">
              <a:lnSpc>
                <a:spcPct val="80000"/>
              </a:lnSpc>
              <a:spcBef>
                <a:spcPts val="0"/>
              </a:spcBef>
              <a:spcAft>
                <a:spcPts val="0"/>
              </a:spcAft>
              <a:buSzPts val="440"/>
              <a:buNone/>
            </a:pPr>
            <a:r>
              <a:rPr lang="en" sz="1320" dirty="0"/>
              <a:t>Jeyganesh S</a:t>
            </a:r>
            <a:endParaRPr sz="1320" dirty="0"/>
          </a:p>
          <a:p>
            <a:pPr marL="0" lvl="0" indent="0" algn="ctr" rtl="0">
              <a:lnSpc>
                <a:spcPct val="80000"/>
              </a:lnSpc>
              <a:spcBef>
                <a:spcPts val="0"/>
              </a:spcBef>
              <a:spcAft>
                <a:spcPts val="0"/>
              </a:spcAft>
              <a:buSzPts val="440"/>
              <a:buNone/>
            </a:pPr>
            <a:r>
              <a:rPr lang="en" sz="1320" dirty="0"/>
              <a:t>Lakshmikandanvelu</a:t>
            </a:r>
            <a:endParaRPr sz="13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311700" y="172325"/>
            <a:ext cx="8520600" cy="9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300"/>
              <a:t> </a:t>
            </a:r>
            <a:r>
              <a:rPr lang="en" sz="1720"/>
              <a:t> </a:t>
            </a:r>
            <a:endParaRPr sz="1720"/>
          </a:p>
        </p:txBody>
      </p:sp>
      <p:sp>
        <p:nvSpPr>
          <p:cNvPr id="180" name="Google Shape;180;p22"/>
          <p:cNvSpPr txBox="1">
            <a:spLocks noGrp="1"/>
          </p:cNvSpPr>
          <p:nvPr>
            <p:ph type="body" idx="1"/>
          </p:nvPr>
        </p:nvSpPr>
        <p:spPr>
          <a:xfrm>
            <a:off x="224550" y="913225"/>
            <a:ext cx="8694900" cy="3380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solidFill>
                  <a:srgbClr val="000000"/>
                </a:solidFill>
                <a:highlight>
                  <a:srgbClr val="FFFFFF"/>
                </a:highlight>
              </a:rPr>
              <a:t>[5] makes use of time series models in order to predict the power of a wind farm. The models were designed with the help of 5 data mining algorithms, of which 2 performed well.</a:t>
            </a:r>
            <a:endParaRPr>
              <a:solidFill>
                <a:srgbClr val="000000"/>
              </a:solidFill>
              <a:highlight>
                <a:srgbClr val="FFFFFF"/>
              </a:highlight>
            </a:endParaRPr>
          </a:p>
          <a:p>
            <a:pPr marL="0" lvl="0" indent="0" algn="l" rtl="0">
              <a:lnSpc>
                <a:spcPct val="100000"/>
              </a:lnSpc>
              <a:spcBef>
                <a:spcPts val="0"/>
              </a:spcBef>
              <a:spcAft>
                <a:spcPts val="0"/>
              </a:spcAft>
              <a:buNone/>
            </a:pPr>
            <a:r>
              <a:rPr lang="en">
                <a:solidFill>
                  <a:srgbClr val="000000"/>
                </a:solidFill>
                <a:highlight>
                  <a:srgbClr val="FFFFFF"/>
                </a:highlight>
              </a:rPr>
              <a:t>The support vector machine regression algorithm achieved high accuracy of wind power and wind speed for smaller time intervals(10 minutes to an hour). A multilayer perceptron algorithm returned satisfactory results for time intervals between 1 to 4 hours.</a:t>
            </a: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r>
              <a:rPr lang="en">
                <a:solidFill>
                  <a:srgbClr val="000000"/>
                </a:solidFill>
                <a:highlight>
                  <a:srgbClr val="FFFFFF"/>
                </a:highlight>
              </a:rPr>
              <a:t>Two 10-minute time series models were constructed, one for the wind speed and the other for the wind farm power. The third model was developed to predict wind farm power on hourly intervals. In the fourth (integrated) model, the wind speed predicted by the 10-min time series model was used as an input to the kNN model to predict the wind farm power.</a:t>
            </a: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a:p>
            <a:pPr marL="0" lvl="0" indent="0" algn="l" rtl="0">
              <a:lnSpc>
                <a:spcPct val="100000"/>
              </a:lnSpc>
              <a:spcBef>
                <a:spcPts val="0"/>
              </a:spcBef>
              <a:spcAft>
                <a:spcPts val="0"/>
              </a:spcAft>
              <a:buNone/>
            </a:pPr>
            <a:endParaRPr>
              <a:solidFill>
                <a:srgbClr val="000000"/>
              </a:solidFill>
              <a:highlight>
                <a:srgbClr val="FFFFFF"/>
              </a:highlight>
            </a:endParaRPr>
          </a:p>
        </p:txBody>
      </p:sp>
      <p:pic>
        <p:nvPicPr>
          <p:cNvPr id="181" name="Google Shape;181;p22"/>
          <p:cNvPicPr preferRelativeResize="0"/>
          <p:nvPr/>
        </p:nvPicPr>
        <p:blipFill>
          <a:blip r:embed="rId3">
            <a:alphaModFix/>
          </a:blip>
          <a:stretch>
            <a:fillRect/>
          </a:stretch>
        </p:blipFill>
        <p:spPr>
          <a:xfrm>
            <a:off x="1002675" y="3159600"/>
            <a:ext cx="6911425" cy="716275"/>
          </a:xfrm>
          <a:prstGeom prst="rect">
            <a:avLst/>
          </a:prstGeom>
          <a:noFill/>
          <a:ln>
            <a:noFill/>
          </a:ln>
        </p:spPr>
      </p:pic>
      <p:sp>
        <p:nvSpPr>
          <p:cNvPr id="182" name="Google Shape;182;p22"/>
          <p:cNvSpPr txBox="1"/>
          <p:nvPr/>
        </p:nvSpPr>
        <p:spPr>
          <a:xfrm>
            <a:off x="224550" y="4051825"/>
            <a:ext cx="8694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chemeClr val="accent1">
                    <a:lumMod val="75000"/>
                  </a:schemeClr>
                </a:solidFill>
                <a:latin typeface="Calibri"/>
                <a:ea typeface="Calibri"/>
                <a:cs typeface="Calibri"/>
                <a:sym typeface="Calibri"/>
              </a:rPr>
              <a:t>The integrated power prediction workflow</a:t>
            </a:r>
            <a:endParaRPr sz="1000" dirty="0">
              <a:solidFill>
                <a:schemeClr val="accent1">
                  <a:lumMod val="75000"/>
                </a:schemeClr>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209950" y="1372800"/>
            <a:ext cx="8702100" cy="2397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The time series prediction model brought about two methods for wind power prediction. One method involves the use of past power data as an input for predicting future values. The other approaches the issue in an indirect manner. Past wind speed values serve as the input for a wind speed prediction model, and the obtained predicted values of wind speed can be applied in order to calculate the power generated.</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Power density is a function of air density and wind velocity, and this relation is put to use here.</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Given the wind speed calculated at a 10 minute interval, KNN (K Nearest Neighbours) performs best in forecasting the power generated.</a:t>
            </a: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endParaRPr>
              <a:solidFill>
                <a:srgbClr val="222222"/>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a:solidFill>
                  <a:srgbClr val="222222"/>
                </a:solidFill>
                <a:highlight>
                  <a:srgbClr val="FFFFFF"/>
                </a:highlight>
              </a:rPr>
              <a:t>It was noted at the end that the time series predictions brought about more stable results when compared to the integrated KNN based model. One of the drawbacks of  time series models is the fact that they make use of predicted values as future inputs, and this would lead to the error factor increasing as the number of prediction steps increases.</a:t>
            </a:r>
            <a:endParaRPr>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311700" y="337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 :</a:t>
            </a:r>
            <a:endParaRPr/>
          </a:p>
        </p:txBody>
      </p:sp>
      <p:sp>
        <p:nvSpPr>
          <p:cNvPr id="193" name="Google Shape;193;p24"/>
          <p:cNvSpPr txBox="1">
            <a:spLocks noGrp="1"/>
          </p:cNvSpPr>
          <p:nvPr>
            <p:ph type="body" idx="1"/>
          </p:nvPr>
        </p:nvSpPr>
        <p:spPr>
          <a:xfrm>
            <a:off x="311700" y="1096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t>
            </a:r>
            <a:r>
              <a:rPr lang="en" sz="1000">
                <a:solidFill>
                  <a:srgbClr val="222222"/>
                </a:solidFill>
                <a:highlight>
                  <a:srgbClr val="FFFFFF"/>
                </a:highlight>
                <a:latin typeface="Arial"/>
                <a:ea typeface="Arial"/>
                <a:cs typeface="Arial"/>
                <a:sym typeface="Arial"/>
              </a:rPr>
              <a:t>Rashid, Haroon, Waqar Haider, and Canras Batunlu. "Forecasting of wind turbine output power using machine learning." </a:t>
            </a:r>
            <a:r>
              <a:rPr lang="en" sz="1000" i="1">
                <a:solidFill>
                  <a:srgbClr val="222222"/>
                </a:solidFill>
                <a:highlight>
                  <a:srgbClr val="FFFFFF"/>
                </a:highlight>
                <a:latin typeface="Arial"/>
                <a:ea typeface="Arial"/>
                <a:cs typeface="Arial"/>
                <a:sym typeface="Arial"/>
              </a:rPr>
              <a:t>2020 10th International Conference on Advanced Computer Information Technologies (ACIT)</a:t>
            </a:r>
            <a:r>
              <a:rPr lang="en" sz="1000">
                <a:solidFill>
                  <a:srgbClr val="222222"/>
                </a:solidFill>
                <a:highlight>
                  <a:srgbClr val="FFFFFF"/>
                </a:highlight>
                <a:latin typeface="Arial"/>
                <a:ea typeface="Arial"/>
                <a:cs typeface="Arial"/>
                <a:sym typeface="Arial"/>
              </a:rPr>
              <a:t>. IEEE, 2020.</a:t>
            </a:r>
            <a:endParaRPr/>
          </a:p>
          <a:p>
            <a:pPr marL="0" lvl="0" indent="0" algn="l" rtl="0">
              <a:spcBef>
                <a:spcPts val="1200"/>
              </a:spcBef>
              <a:spcAft>
                <a:spcPts val="0"/>
              </a:spcAft>
              <a:buClr>
                <a:schemeClr val="dk1"/>
              </a:buClr>
              <a:buSzPts val="1100"/>
              <a:buFont typeface="Arial"/>
              <a:buNone/>
            </a:pPr>
            <a:r>
              <a:rPr lang="en"/>
              <a:t>[2] </a:t>
            </a:r>
            <a:r>
              <a:rPr lang="en" sz="1000">
                <a:solidFill>
                  <a:srgbClr val="222222"/>
                </a:solidFill>
                <a:highlight>
                  <a:srgbClr val="FFFFFF"/>
                </a:highlight>
                <a:latin typeface="Arial"/>
                <a:ea typeface="Arial"/>
                <a:cs typeface="Arial"/>
                <a:sym typeface="Arial"/>
              </a:rPr>
              <a:t>Webb, M., and S. Scuglia. "Wind power: A favoured climate change response." </a:t>
            </a:r>
            <a:r>
              <a:rPr lang="en" sz="1000" i="1">
                <a:solidFill>
                  <a:srgbClr val="222222"/>
                </a:solidFill>
                <a:highlight>
                  <a:srgbClr val="FFFFFF"/>
                </a:highlight>
                <a:latin typeface="Arial"/>
                <a:ea typeface="Arial"/>
                <a:cs typeface="Arial"/>
                <a:sym typeface="Arial"/>
              </a:rPr>
              <a:t>Global Economic Research: Fiscal Pulse (Scotiabank)</a:t>
            </a:r>
            <a:r>
              <a:rPr lang="en" sz="1000">
                <a:solidFill>
                  <a:srgbClr val="222222"/>
                </a:solidFill>
                <a:highlight>
                  <a:srgbClr val="FFFFFF"/>
                </a:highlight>
                <a:latin typeface="Arial"/>
                <a:ea typeface="Arial"/>
                <a:cs typeface="Arial"/>
                <a:sym typeface="Arial"/>
              </a:rPr>
              <a:t> (2007).</a:t>
            </a:r>
            <a:endParaRPr/>
          </a:p>
          <a:p>
            <a:pPr marL="0" lvl="0" indent="0" algn="l" rtl="0">
              <a:spcBef>
                <a:spcPts val="1200"/>
              </a:spcBef>
              <a:spcAft>
                <a:spcPts val="0"/>
              </a:spcAft>
              <a:buClr>
                <a:schemeClr val="dk1"/>
              </a:buClr>
              <a:buSzPts val="1100"/>
              <a:buFont typeface="Arial"/>
              <a:buNone/>
            </a:pPr>
            <a:r>
              <a:rPr lang="en"/>
              <a:t>[3] “</a:t>
            </a:r>
            <a:r>
              <a:rPr lang="en" sz="1000">
                <a:solidFill>
                  <a:srgbClr val="222222"/>
                </a:solidFill>
                <a:highlight>
                  <a:srgbClr val="FFFFFF"/>
                </a:highlight>
                <a:latin typeface="Arial"/>
                <a:ea typeface="Arial"/>
                <a:cs typeface="Arial"/>
                <a:sym typeface="Arial"/>
              </a:rPr>
              <a:t>Vladislavleva, Ekaterina, et al. "Predicting the energy output of wind farms based on weather data: Important variables and their correlation." </a:t>
            </a:r>
            <a:r>
              <a:rPr lang="en" sz="1000" i="1">
                <a:solidFill>
                  <a:srgbClr val="222222"/>
                </a:solidFill>
                <a:highlight>
                  <a:srgbClr val="FFFFFF"/>
                </a:highlight>
                <a:latin typeface="Arial"/>
                <a:ea typeface="Arial"/>
                <a:cs typeface="Arial"/>
                <a:sym typeface="Arial"/>
              </a:rPr>
              <a:t>Renewable energy</a:t>
            </a:r>
            <a:r>
              <a:rPr lang="en" sz="1000">
                <a:solidFill>
                  <a:srgbClr val="222222"/>
                </a:solidFill>
                <a:highlight>
                  <a:srgbClr val="FFFFFF"/>
                </a:highlight>
                <a:latin typeface="Arial"/>
                <a:ea typeface="Arial"/>
                <a:cs typeface="Arial"/>
                <a:sym typeface="Arial"/>
              </a:rPr>
              <a:t> 50 (2013): 236-243.</a:t>
            </a:r>
            <a:r>
              <a:rPr lang="en"/>
              <a:t>.”</a:t>
            </a:r>
            <a:endParaRPr/>
          </a:p>
          <a:p>
            <a:pPr marL="0" lvl="0" indent="0" algn="l" rtl="0">
              <a:spcBef>
                <a:spcPts val="1200"/>
              </a:spcBef>
              <a:spcAft>
                <a:spcPts val="0"/>
              </a:spcAft>
              <a:buClr>
                <a:schemeClr val="dk1"/>
              </a:buClr>
              <a:buSzPts val="1100"/>
              <a:buFont typeface="Arial"/>
              <a:buNone/>
            </a:pPr>
            <a:r>
              <a:rPr lang="en"/>
              <a:t>[4]</a:t>
            </a:r>
            <a:r>
              <a:rPr lang="en" sz="1000">
                <a:solidFill>
                  <a:srgbClr val="222222"/>
                </a:solidFill>
                <a:highlight>
                  <a:srgbClr val="FFFFFF"/>
                </a:highlight>
                <a:latin typeface="Arial"/>
                <a:ea typeface="Arial"/>
                <a:cs typeface="Arial"/>
                <a:sym typeface="Arial"/>
              </a:rPr>
              <a:t>Corchado, Emilio, Angel Arroyo, and Verónica Tricio. "Soft computing models to identify typical meteorological days." </a:t>
            </a:r>
            <a:r>
              <a:rPr lang="en" sz="1000" i="1">
                <a:solidFill>
                  <a:srgbClr val="222222"/>
                </a:solidFill>
                <a:highlight>
                  <a:srgbClr val="FFFFFF"/>
                </a:highlight>
                <a:latin typeface="Arial"/>
                <a:ea typeface="Arial"/>
                <a:cs typeface="Arial"/>
                <a:sym typeface="Arial"/>
              </a:rPr>
              <a:t>Logic Journal of the IGPL</a:t>
            </a:r>
            <a:r>
              <a:rPr lang="en" sz="1000">
                <a:solidFill>
                  <a:srgbClr val="222222"/>
                </a:solidFill>
                <a:highlight>
                  <a:srgbClr val="FFFFFF"/>
                </a:highlight>
                <a:latin typeface="Arial"/>
                <a:ea typeface="Arial"/>
                <a:cs typeface="Arial"/>
                <a:sym typeface="Arial"/>
              </a:rPr>
              <a:t> 19.2 (2011): 373-383.</a:t>
            </a:r>
            <a:endParaRPr>
              <a:solidFill>
                <a:srgbClr val="333333"/>
              </a:solidFill>
              <a:highlight>
                <a:srgbClr val="FCFCFC"/>
              </a:highlight>
            </a:endParaRPr>
          </a:p>
          <a:p>
            <a:pPr marL="0" lvl="0" indent="0" algn="l" rtl="0">
              <a:spcBef>
                <a:spcPts val="1200"/>
              </a:spcBef>
              <a:spcAft>
                <a:spcPts val="0"/>
              </a:spcAft>
              <a:buClr>
                <a:schemeClr val="dk1"/>
              </a:buClr>
              <a:buSzPts val="1100"/>
              <a:buFont typeface="Arial"/>
              <a:buNone/>
            </a:pPr>
            <a:r>
              <a:rPr lang="en">
                <a:solidFill>
                  <a:srgbClr val="333333"/>
                </a:solidFill>
                <a:highlight>
                  <a:srgbClr val="FCFCFC"/>
                </a:highlight>
              </a:rPr>
              <a:t>[5]</a:t>
            </a:r>
            <a:r>
              <a:rPr lang="en" sz="1000">
                <a:solidFill>
                  <a:srgbClr val="222222"/>
                </a:solidFill>
                <a:highlight>
                  <a:srgbClr val="FFFFFF"/>
                </a:highlight>
                <a:latin typeface="Arial"/>
                <a:ea typeface="Arial"/>
                <a:cs typeface="Arial"/>
                <a:sym typeface="Arial"/>
              </a:rPr>
              <a:t>Kusiak, Andrew, Haiyang Zheng, and Zhe Song. "Short-term prediction of wind farm power: a data mining approach." </a:t>
            </a:r>
            <a:r>
              <a:rPr lang="en" sz="1000" i="1">
                <a:solidFill>
                  <a:srgbClr val="222222"/>
                </a:solidFill>
                <a:highlight>
                  <a:srgbClr val="FFFFFF"/>
                </a:highlight>
                <a:latin typeface="Arial"/>
                <a:ea typeface="Arial"/>
                <a:cs typeface="Arial"/>
                <a:sym typeface="Arial"/>
              </a:rPr>
              <a:t>IEEE Transactions on energy conversion</a:t>
            </a:r>
            <a:r>
              <a:rPr lang="en" sz="1000">
                <a:solidFill>
                  <a:srgbClr val="222222"/>
                </a:solidFill>
                <a:highlight>
                  <a:srgbClr val="FFFFFF"/>
                </a:highlight>
                <a:latin typeface="Arial"/>
                <a:ea typeface="Arial"/>
                <a:cs typeface="Arial"/>
                <a:sym typeface="Arial"/>
              </a:rPr>
              <a:t> 24.1 (2009): 125-136.</a:t>
            </a:r>
            <a:endParaRPr>
              <a:solidFill>
                <a:srgbClr val="333333"/>
              </a:solidFill>
              <a:highlight>
                <a:srgbClr val="FCFCFC"/>
              </a:highlight>
            </a:endParaRPr>
          </a:p>
          <a:p>
            <a:pPr marL="0" lvl="0" indent="0" algn="l" rtl="0">
              <a:spcBef>
                <a:spcPts val="1200"/>
              </a:spcBef>
              <a:spcAft>
                <a:spcPts val="0"/>
              </a:spcAft>
              <a:buClr>
                <a:schemeClr val="dk1"/>
              </a:buClr>
              <a:buSzPts val="1100"/>
              <a:buFont typeface="Arial"/>
              <a:buNone/>
            </a:pPr>
            <a:endParaRPr>
              <a:solidFill>
                <a:srgbClr val="333333"/>
              </a:solidFill>
              <a:highlight>
                <a:srgbClr val="FCFCFC"/>
              </a:highlight>
            </a:endParaRPr>
          </a:p>
          <a:p>
            <a:pPr marL="0" lvl="0" indent="0" algn="l" rtl="0">
              <a:spcBef>
                <a:spcPts val="1200"/>
              </a:spcBef>
              <a:spcAft>
                <a:spcPts val="1200"/>
              </a:spcAft>
              <a:buClr>
                <a:schemeClr val="dk1"/>
              </a:buClr>
              <a:buSzPts val="11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Suggested Work</a:t>
            </a:r>
            <a:endParaRPr/>
          </a:p>
        </p:txBody>
      </p:sp>
      <p:sp>
        <p:nvSpPr>
          <p:cNvPr id="199" name="Google Shape;199;p25"/>
          <p:cNvSpPr txBox="1">
            <a:spLocks noGrp="1"/>
          </p:cNvSpPr>
          <p:nvPr>
            <p:ph type="body" idx="1"/>
          </p:nvPr>
        </p:nvSpPr>
        <p:spPr>
          <a:xfrm>
            <a:off x="819150" y="1536900"/>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311">
                <a:latin typeface="Arial"/>
                <a:ea typeface="Arial"/>
                <a:cs typeface="Arial"/>
                <a:sym typeface="Arial"/>
              </a:rPr>
              <a:t>Learn and implement ANN as it shows more promise:</a:t>
            </a:r>
            <a:endParaRPr sz="1311">
              <a:latin typeface="Arial"/>
              <a:ea typeface="Arial"/>
              <a:cs typeface="Arial"/>
              <a:sym typeface="Arial"/>
            </a:endParaRPr>
          </a:p>
          <a:p>
            <a:pPr marL="0" lvl="0" indent="0" algn="just" rtl="0">
              <a:lnSpc>
                <a:spcPct val="95000"/>
              </a:lnSpc>
              <a:spcBef>
                <a:spcPts val="1200"/>
              </a:spcBef>
              <a:spcAft>
                <a:spcPts val="0"/>
              </a:spcAft>
              <a:buSzPts val="275"/>
              <a:buNone/>
            </a:pPr>
            <a:r>
              <a:rPr lang="en" sz="1274" b="1">
                <a:solidFill>
                  <a:srgbClr val="333333"/>
                </a:solidFill>
                <a:highlight>
                  <a:srgbClr val="FFFFFF"/>
                </a:highlight>
                <a:latin typeface="Arial"/>
                <a:ea typeface="Arial"/>
                <a:cs typeface="Arial"/>
                <a:sym typeface="Arial"/>
              </a:rPr>
              <a:t>Having fault tolerance:</a:t>
            </a:r>
            <a:endParaRPr sz="1274" b="1">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86">
                <a:solidFill>
                  <a:srgbClr val="333333"/>
                </a:solidFill>
                <a:highlight>
                  <a:srgbClr val="FFFFFF"/>
                </a:highlight>
                <a:latin typeface="Arial"/>
                <a:ea typeface="Arial"/>
                <a:cs typeface="Arial"/>
                <a:sym typeface="Arial"/>
              </a:rPr>
              <a:t>Extortion of one or more cells of ANN does not prohibit it from generating output, and this feature makes the network fault-tolerance.</a:t>
            </a:r>
            <a:endParaRPr sz="1286">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74" b="1">
                <a:solidFill>
                  <a:srgbClr val="333333"/>
                </a:solidFill>
                <a:highlight>
                  <a:srgbClr val="FFFFFF"/>
                </a:highlight>
                <a:latin typeface="Arial"/>
                <a:ea typeface="Arial"/>
                <a:cs typeface="Arial"/>
                <a:sym typeface="Arial"/>
              </a:rPr>
              <a:t>Capability to work with incomplete knowledge:</a:t>
            </a:r>
            <a:endParaRPr sz="1274" b="1">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86">
                <a:solidFill>
                  <a:srgbClr val="333333"/>
                </a:solidFill>
                <a:highlight>
                  <a:srgbClr val="FFFFFF"/>
                </a:highlight>
                <a:latin typeface="Arial"/>
                <a:ea typeface="Arial"/>
                <a:cs typeface="Arial"/>
                <a:sym typeface="Arial"/>
              </a:rPr>
              <a:t>After ANN training, the information may produce output even with inadequate data. The loss of performance here relies upon the significance of missing data.</a:t>
            </a:r>
            <a:endParaRPr sz="1250">
              <a:solidFill>
                <a:srgbClr val="333333"/>
              </a:solidFill>
              <a:highlight>
                <a:srgbClr val="FFFFFF"/>
              </a:highlight>
              <a:latin typeface="Arial"/>
              <a:ea typeface="Arial"/>
              <a:cs typeface="Arial"/>
              <a:sym typeface="Arial"/>
            </a:endParaRPr>
          </a:p>
          <a:p>
            <a:pPr marL="0" lvl="0" indent="0" algn="just" rtl="0">
              <a:lnSpc>
                <a:spcPct val="95000"/>
              </a:lnSpc>
              <a:spcBef>
                <a:spcPts val="1200"/>
              </a:spcBef>
              <a:spcAft>
                <a:spcPts val="0"/>
              </a:spcAft>
              <a:buSzPts val="275"/>
              <a:buNone/>
            </a:pPr>
            <a:r>
              <a:rPr lang="en" sz="1250" b="1">
                <a:solidFill>
                  <a:srgbClr val="333333"/>
                </a:solidFill>
                <a:highlight>
                  <a:srgbClr val="FFFFFF"/>
                </a:highlight>
                <a:latin typeface="Roboto"/>
                <a:ea typeface="Roboto"/>
                <a:cs typeface="Roboto"/>
                <a:sym typeface="Roboto"/>
              </a:rPr>
              <a:t>Parallel processing capability:</a:t>
            </a:r>
            <a:endParaRPr sz="1250" b="1">
              <a:solidFill>
                <a:srgbClr val="333333"/>
              </a:solidFill>
              <a:highlight>
                <a:srgbClr val="FFFFFF"/>
              </a:highlight>
              <a:latin typeface="Roboto"/>
              <a:ea typeface="Roboto"/>
              <a:cs typeface="Roboto"/>
              <a:sym typeface="Roboto"/>
            </a:endParaRPr>
          </a:p>
          <a:p>
            <a:pPr marL="0" lvl="0" indent="0" algn="just" rtl="0">
              <a:lnSpc>
                <a:spcPct val="95000"/>
              </a:lnSpc>
              <a:spcBef>
                <a:spcPts val="1200"/>
              </a:spcBef>
              <a:spcAft>
                <a:spcPts val="0"/>
              </a:spcAft>
              <a:buSzPts val="275"/>
              <a:buNone/>
            </a:pPr>
            <a:r>
              <a:rPr lang="en" sz="1250">
                <a:solidFill>
                  <a:srgbClr val="333333"/>
                </a:solidFill>
                <a:highlight>
                  <a:srgbClr val="FFFFFF"/>
                </a:highlight>
                <a:latin typeface="Roboto"/>
                <a:ea typeface="Roboto"/>
                <a:cs typeface="Roboto"/>
                <a:sym typeface="Roboto"/>
              </a:rPr>
              <a:t>Artificial neural networks have a numerical value that can perform more than one task simultaneously.</a:t>
            </a:r>
            <a:endParaRPr sz="1250">
              <a:solidFill>
                <a:srgbClr val="333333"/>
              </a:solidFill>
              <a:highlight>
                <a:srgbClr val="FFFFFF"/>
              </a:highlight>
              <a:latin typeface="Roboto"/>
              <a:ea typeface="Roboto"/>
              <a:cs typeface="Roboto"/>
              <a:sym typeface="Roboto"/>
            </a:endParaRPr>
          </a:p>
          <a:p>
            <a:pPr marL="0" lvl="0" indent="0" algn="just" rtl="0">
              <a:lnSpc>
                <a:spcPct val="95000"/>
              </a:lnSpc>
              <a:spcBef>
                <a:spcPts val="1200"/>
              </a:spcBef>
              <a:spcAft>
                <a:spcPts val="0"/>
              </a:spcAft>
              <a:buSzPts val="275"/>
              <a:buNone/>
            </a:pPr>
            <a:endParaRPr sz="1250">
              <a:solidFill>
                <a:srgbClr val="333333"/>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275"/>
              <a:buNone/>
            </a:pPr>
            <a:endParaRPr sz="325"/>
          </a:p>
          <a:p>
            <a:pPr marL="0" lvl="0" indent="0" algn="l" rtl="0">
              <a:lnSpc>
                <a:spcPct val="95000"/>
              </a:lnSpc>
              <a:spcBef>
                <a:spcPts val="1200"/>
              </a:spcBef>
              <a:spcAft>
                <a:spcPts val="1200"/>
              </a:spcAft>
              <a:buSzPts val="275"/>
              <a:buNone/>
            </a:pPr>
            <a:endParaRPr sz="3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778825" y="532950"/>
            <a:ext cx="2841900" cy="66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Basics of ANN</a:t>
            </a:r>
            <a:endParaRPr/>
          </a:p>
        </p:txBody>
      </p:sp>
      <p:graphicFrame>
        <p:nvGraphicFramePr>
          <p:cNvPr id="205" name="Google Shape;205;p26"/>
          <p:cNvGraphicFramePr/>
          <p:nvPr>
            <p:extLst>
              <p:ext uri="{D42A27DB-BD31-4B8C-83A1-F6EECF244321}">
                <p14:modId xmlns:p14="http://schemas.microsoft.com/office/powerpoint/2010/main" val="3062872595"/>
              </p:ext>
            </p:extLst>
          </p:nvPr>
        </p:nvGraphicFramePr>
        <p:xfrm>
          <a:off x="1424275" y="1409700"/>
          <a:ext cx="6189000" cy="2132838"/>
        </p:xfrm>
        <a:graphic>
          <a:graphicData uri="http://schemas.openxmlformats.org/drawingml/2006/table">
            <a:tbl>
              <a:tblPr>
                <a:solidFill>
                  <a:srgbClr val="FFFFFF"/>
                </a:solidFill>
                <a:tableStyleId>{B6697310-D35D-42FE-8069-D37276578D73}</a:tableStyleId>
              </a:tblPr>
              <a:tblGrid>
                <a:gridCol w="3134875">
                  <a:extLst>
                    <a:ext uri="{9D8B030D-6E8A-4147-A177-3AD203B41FA5}">
                      <a16:colId xmlns:a16="http://schemas.microsoft.com/office/drawing/2014/main" val="20000"/>
                    </a:ext>
                  </a:extLst>
                </a:gridCol>
                <a:gridCol w="3054125">
                  <a:extLst>
                    <a:ext uri="{9D8B030D-6E8A-4147-A177-3AD203B41FA5}">
                      <a16:colId xmlns:a16="http://schemas.microsoft.com/office/drawing/2014/main" val="20001"/>
                    </a:ext>
                  </a:extLst>
                </a:gridCol>
              </a:tblGrid>
              <a:tr h="283600">
                <a:tc>
                  <a:txBody>
                    <a:bodyPr/>
                    <a:lstStyle/>
                    <a:p>
                      <a:pPr marL="0" lvl="0" indent="0" algn="l" rtl="0">
                        <a:lnSpc>
                          <a:spcPct val="115000"/>
                        </a:lnSpc>
                        <a:spcBef>
                          <a:spcPts val="0"/>
                        </a:spcBef>
                        <a:spcAft>
                          <a:spcPts val="0"/>
                        </a:spcAft>
                        <a:buNone/>
                      </a:pPr>
                      <a:r>
                        <a:rPr lang="en" sz="1300" b="1" dirty="0">
                          <a:highlight>
                            <a:srgbClr val="FF00FF"/>
                          </a:highlight>
                          <a:latin typeface="Times New Roman"/>
                          <a:ea typeface="Times New Roman"/>
                          <a:cs typeface="Times New Roman"/>
                          <a:sym typeface="Times New Roman"/>
                        </a:rPr>
                        <a:t>Biological Neural Network</a:t>
                      </a:r>
                      <a:endParaRPr sz="1300" b="1" dirty="0">
                        <a:highlight>
                          <a:srgbClr val="FF00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 sz="1300" b="1" dirty="0">
                          <a:solidFill>
                            <a:schemeClr val="accent4">
                              <a:lumMod val="75000"/>
                            </a:schemeClr>
                          </a:solidFill>
                          <a:highlight>
                            <a:srgbClr val="FFFFFF"/>
                          </a:highlight>
                          <a:latin typeface="Times New Roman"/>
                          <a:ea typeface="Times New Roman"/>
                          <a:cs typeface="Times New Roman"/>
                          <a:sym typeface="Times New Roman"/>
                        </a:rPr>
                        <a:t>Artificial Neural Network</a:t>
                      </a:r>
                      <a:endParaRPr sz="1300" b="1" dirty="0">
                        <a:solidFill>
                          <a:schemeClr val="accent4">
                            <a:lumMod val="75000"/>
                          </a:schemeClr>
                        </a:solidFill>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val="10000"/>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Dendrites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Inputs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Cell nucleus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Nodes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Synapse</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Weights</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289500">
                <a:tc>
                  <a:txBody>
                    <a:bodyPr/>
                    <a:lstStyle/>
                    <a:p>
                      <a:pPr marL="0" lvl="0" indent="0" algn="just" rtl="0">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Axon</a:t>
                      </a:r>
                      <a:endParaRPr sz="120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 sz="1200" dirty="0">
                          <a:solidFill>
                            <a:srgbClr val="333333"/>
                          </a:solidFill>
                          <a:highlight>
                            <a:srgbClr val="FFFFFF"/>
                          </a:highlight>
                          <a:latin typeface="Roboto"/>
                          <a:ea typeface="Roboto"/>
                          <a:cs typeface="Roboto"/>
                          <a:sym typeface="Roboto"/>
                        </a:rPr>
                        <a:t>Output</a:t>
                      </a:r>
                      <a:endParaRPr sz="1200" dirty="0">
                        <a:solidFill>
                          <a:srgbClr val="333333"/>
                        </a:solidFill>
                        <a:highlight>
                          <a:srgbClr val="FFFFFF"/>
                        </a:highlight>
                        <a:latin typeface="Roboto"/>
                        <a:ea typeface="Roboto"/>
                        <a:cs typeface="Roboto"/>
                        <a:sym typeface="Roboto"/>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body" idx="1"/>
          </p:nvPr>
        </p:nvSpPr>
        <p:spPr>
          <a:xfrm>
            <a:off x="395675" y="997200"/>
            <a:ext cx="8520600" cy="35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rPr>
              <a:t>[1] Uses the random forest regressor algorithm on the SCADA Dataset which is the data collected from a wind farm in France. It takes into consideration input factors such as wind direction, wind speed and outdoor temperature.</a:t>
            </a:r>
            <a:endParaRPr sz="1600">
              <a:solidFill>
                <a:srgbClr val="000000"/>
              </a:solidFill>
            </a:endParaRPr>
          </a:p>
          <a:p>
            <a:pPr marL="0" lvl="0" indent="0" algn="l" rtl="0">
              <a:spcBef>
                <a:spcPts val="1200"/>
              </a:spcBef>
              <a:spcAft>
                <a:spcPts val="0"/>
              </a:spcAft>
              <a:buNone/>
            </a:pPr>
            <a:r>
              <a:rPr lang="en" sz="1600">
                <a:solidFill>
                  <a:srgbClr val="000000"/>
                </a:solidFill>
              </a:rPr>
              <a:t>The authors elaborate on the need for wind energy and the importance of being able to accurately predict the amount of energy.</a:t>
            </a:r>
            <a:endParaRPr sz="1600">
              <a:solidFill>
                <a:srgbClr val="000000"/>
              </a:solidFill>
            </a:endParaRPr>
          </a:p>
          <a:p>
            <a:pPr marL="0" lvl="0" indent="0" algn="l" rtl="0">
              <a:spcBef>
                <a:spcPts val="1200"/>
              </a:spcBef>
              <a:spcAft>
                <a:spcPts val="1200"/>
              </a:spcAft>
              <a:buClr>
                <a:schemeClr val="dk1"/>
              </a:buClr>
              <a:buSzPts val="1100"/>
              <a:buFont typeface="Arial"/>
              <a:buNone/>
            </a:pPr>
            <a:r>
              <a:rPr lang="en" sz="1600">
                <a:solidFill>
                  <a:srgbClr val="000000"/>
                </a:solidFill>
              </a:rPr>
              <a:t>The authors follow a structured sequence of steps which are Wind Turbine data collection, Data Pre-processing, Feature selection, Training of model and Output Power Prediction (Fig 1.1) to make a prediction with an error percentage less than 10(Fig 1.2),</a:t>
            </a:r>
            <a:endParaRPr sz="1600">
              <a:solidFill>
                <a:srgbClr val="000000"/>
              </a:solidFill>
            </a:endParaRPr>
          </a:p>
        </p:txBody>
      </p:sp>
      <p:sp>
        <p:nvSpPr>
          <p:cNvPr id="135" name="Google Shape;135;p14"/>
          <p:cNvSpPr txBox="1"/>
          <p:nvPr/>
        </p:nvSpPr>
        <p:spPr>
          <a:xfrm>
            <a:off x="451375" y="251925"/>
            <a:ext cx="8313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Literature Survey</a:t>
            </a:r>
            <a:endParaRPr sz="2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FF0000"/>
                </a:solidFill>
              </a:rPr>
              <a:t>Attributes of the SCADA Dataset</a:t>
            </a:r>
            <a:endParaRPr dirty="0">
              <a:solidFill>
                <a:srgbClr val="FF0000"/>
              </a:solidFill>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533400" lvl="0" indent="-327025" algn="l" rtl="0">
              <a:spcBef>
                <a:spcPts val="30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Date/Time</a:t>
            </a:r>
            <a:r>
              <a:rPr lang="en" sz="1550">
                <a:solidFill>
                  <a:srgbClr val="000000"/>
                </a:solidFill>
                <a:highlight>
                  <a:srgbClr val="FFFFFF"/>
                </a:highlight>
                <a:latin typeface="Arial"/>
                <a:ea typeface="Arial"/>
                <a:cs typeface="Arial"/>
                <a:sym typeface="Arial"/>
              </a:rPr>
              <a:t> (for 10 minutes intervals)</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LV ActivePower (kW):</a:t>
            </a:r>
            <a:r>
              <a:rPr lang="en" sz="1550">
                <a:solidFill>
                  <a:srgbClr val="000000"/>
                </a:solidFill>
                <a:highlight>
                  <a:srgbClr val="FFFFFF"/>
                </a:highlight>
                <a:latin typeface="Arial"/>
                <a:ea typeface="Arial"/>
                <a:cs typeface="Arial"/>
                <a:sym typeface="Arial"/>
              </a:rPr>
              <a:t> The power generated by the turbine for that moment</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Wind Speed (m/s):</a:t>
            </a:r>
            <a:r>
              <a:rPr lang="en" sz="1550">
                <a:solidFill>
                  <a:srgbClr val="000000"/>
                </a:solidFill>
                <a:highlight>
                  <a:srgbClr val="FFFFFF"/>
                </a:highlight>
                <a:latin typeface="Arial"/>
                <a:ea typeface="Arial"/>
                <a:cs typeface="Arial"/>
                <a:sym typeface="Arial"/>
              </a:rPr>
              <a:t> The wind speed at the hub height of the turbine (the wind speed that turbine use for electricity generation)</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Theoretical </a:t>
            </a:r>
            <a:r>
              <a:rPr lang="en" sz="1550" b="1" i="1">
                <a:solidFill>
                  <a:srgbClr val="000000"/>
                </a:solidFill>
                <a:highlight>
                  <a:srgbClr val="FFFFFF"/>
                </a:highlight>
                <a:latin typeface="Arial"/>
                <a:ea typeface="Arial"/>
                <a:cs typeface="Arial"/>
                <a:sym typeface="Arial"/>
              </a:rPr>
              <a:t>Power </a:t>
            </a:r>
            <a:r>
              <a:rPr lang="en" sz="1550" b="1">
                <a:solidFill>
                  <a:srgbClr val="000000"/>
                </a:solidFill>
                <a:highlight>
                  <a:srgbClr val="FFFFFF"/>
                </a:highlight>
                <a:latin typeface="Arial"/>
                <a:ea typeface="Arial"/>
                <a:cs typeface="Arial"/>
                <a:sym typeface="Arial"/>
              </a:rPr>
              <a:t>Curve (KWh):</a:t>
            </a:r>
            <a:r>
              <a:rPr lang="en" sz="1550">
                <a:solidFill>
                  <a:srgbClr val="000000"/>
                </a:solidFill>
                <a:highlight>
                  <a:srgbClr val="FFFFFF"/>
                </a:highlight>
                <a:latin typeface="Arial"/>
                <a:ea typeface="Arial"/>
                <a:cs typeface="Arial"/>
                <a:sym typeface="Arial"/>
              </a:rPr>
              <a:t> The theoretical power values that the turbine generates with that wind speed which is given by the turbine manufacturer</a:t>
            </a:r>
            <a:endParaRPr sz="1550">
              <a:solidFill>
                <a:srgbClr val="000000"/>
              </a:solidFill>
              <a:highlight>
                <a:srgbClr val="FFFFFF"/>
              </a:highlight>
              <a:latin typeface="Arial"/>
              <a:ea typeface="Arial"/>
              <a:cs typeface="Arial"/>
              <a:sym typeface="Arial"/>
            </a:endParaRPr>
          </a:p>
          <a:p>
            <a:pPr marL="533400" lvl="0" indent="-327025" algn="l" rtl="0">
              <a:spcBef>
                <a:spcPts val="0"/>
              </a:spcBef>
              <a:spcAft>
                <a:spcPts val="0"/>
              </a:spcAft>
              <a:buClr>
                <a:srgbClr val="000000"/>
              </a:buClr>
              <a:buSzPts val="1550"/>
              <a:buFont typeface="Arial"/>
              <a:buChar char="●"/>
            </a:pPr>
            <a:r>
              <a:rPr lang="en" sz="1550" b="1">
                <a:solidFill>
                  <a:srgbClr val="000000"/>
                </a:solidFill>
                <a:highlight>
                  <a:srgbClr val="FFFFFF"/>
                </a:highlight>
                <a:latin typeface="Arial"/>
                <a:ea typeface="Arial"/>
                <a:cs typeface="Arial"/>
                <a:sym typeface="Arial"/>
              </a:rPr>
              <a:t>Wind Direction (°):</a:t>
            </a:r>
            <a:r>
              <a:rPr lang="en" sz="1550">
                <a:solidFill>
                  <a:srgbClr val="000000"/>
                </a:solidFill>
                <a:highlight>
                  <a:srgbClr val="FFFFFF"/>
                </a:highlight>
                <a:latin typeface="Arial"/>
                <a:ea typeface="Arial"/>
                <a:cs typeface="Arial"/>
                <a:sym typeface="Arial"/>
              </a:rPr>
              <a:t> The wind direction at the hub height of the turbine (wind turbines turn to this direction automatically)</a:t>
            </a:r>
            <a:endParaRPr sz="1550">
              <a:solidFill>
                <a:srgbClr val="000000"/>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378100" y="239850"/>
            <a:ext cx="5621100" cy="1492150"/>
          </a:xfrm>
          <a:prstGeom prst="rect">
            <a:avLst/>
          </a:prstGeom>
          <a:noFill/>
          <a:ln>
            <a:noFill/>
          </a:ln>
        </p:spPr>
      </p:pic>
      <p:pic>
        <p:nvPicPr>
          <p:cNvPr id="147" name="Google Shape;147;p16"/>
          <p:cNvPicPr preferRelativeResize="0"/>
          <p:nvPr/>
        </p:nvPicPr>
        <p:blipFill>
          <a:blip r:embed="rId4">
            <a:alphaModFix/>
          </a:blip>
          <a:stretch>
            <a:fillRect/>
          </a:stretch>
        </p:blipFill>
        <p:spPr>
          <a:xfrm>
            <a:off x="4183200" y="2181505"/>
            <a:ext cx="4344321" cy="2266946"/>
          </a:xfrm>
          <a:prstGeom prst="rect">
            <a:avLst/>
          </a:prstGeom>
          <a:noFill/>
          <a:ln>
            <a:noFill/>
          </a:ln>
        </p:spPr>
      </p:pic>
      <p:sp>
        <p:nvSpPr>
          <p:cNvPr id="148" name="Google Shape;148;p16"/>
          <p:cNvSpPr txBox="1"/>
          <p:nvPr/>
        </p:nvSpPr>
        <p:spPr>
          <a:xfrm>
            <a:off x="1763475" y="1781288"/>
            <a:ext cx="766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1.1 Summary of the Model</a:t>
            </a:r>
            <a:endParaRPr/>
          </a:p>
        </p:txBody>
      </p:sp>
      <p:sp>
        <p:nvSpPr>
          <p:cNvPr id="149" name="Google Shape;149;p16"/>
          <p:cNvSpPr txBox="1"/>
          <p:nvPr/>
        </p:nvSpPr>
        <p:spPr>
          <a:xfrm>
            <a:off x="4183200" y="4448450"/>
            <a:ext cx="45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Fig 1.2 Actual Vs Predicted Output of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body" idx="1"/>
          </p:nvPr>
        </p:nvSpPr>
        <p:spPr>
          <a:xfrm>
            <a:off x="819150" y="453850"/>
            <a:ext cx="7505700" cy="3984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The result of this paper is a powerful method for precise and efficient wind power prediction using machine learning. The SCADA data is collected from 2 MW wind turbine in the wind farm in France from 1st January 2017 to 29th January 2018 were used to forecast the output power of the wind turbines. The data is pre-processed before the analysis for better performance. Wind turbine output power for the year 2018 is forecast using the 2017 measurements. The use of appropriate features helps to improve the prediction. We used the absolute wind direction, wind speed and outdoor temperature to predict output power . We estimate the wind turbine performance by the capacity factor for real power output and annual effected power output. Random forest regressor machine learning model to predict the output power. The estimated mean absolute error for our proposed model for the capacity factor 0.4 and 0.2 is 3.6 % and 7.3 % respectively. These results are promising in uncertain and unpredictable wind forecast. The method offers an efficient and comfortable balancing of a preferably low prediction error.</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However, </a:t>
            </a:r>
            <a:r>
              <a:rPr lang="en" sz="1200" dirty="0">
                <a:solidFill>
                  <a:srgbClr val="252525"/>
                </a:solidFill>
                <a:highlight>
                  <a:srgbClr val="FF00FF"/>
                </a:highlight>
                <a:latin typeface="Arial"/>
                <a:ea typeface="Arial"/>
                <a:cs typeface="Arial"/>
                <a:sym typeface="Arial"/>
              </a:rPr>
              <a:t>The main limitation of random forest is that </a:t>
            </a:r>
            <a:r>
              <a:rPr lang="en" sz="1200" b="1" dirty="0">
                <a:solidFill>
                  <a:srgbClr val="252525"/>
                </a:solidFill>
                <a:highlight>
                  <a:srgbClr val="FF00FF"/>
                </a:highlight>
                <a:latin typeface="Arial"/>
                <a:ea typeface="Arial"/>
                <a:cs typeface="Arial"/>
                <a:sym typeface="Arial"/>
              </a:rPr>
              <a:t>a large number of trees can make the algorithm too slow and ineffective for real-time predictions</a:t>
            </a:r>
            <a:r>
              <a:rPr lang="en" sz="1200" dirty="0">
                <a:solidFill>
                  <a:srgbClr val="252525"/>
                </a:solidFill>
                <a:highlight>
                  <a:srgbClr val="FF00FF"/>
                </a:highlight>
                <a:latin typeface="Arial"/>
                <a:ea typeface="Arial"/>
                <a:cs typeface="Arial"/>
                <a:sym typeface="Arial"/>
              </a:rPr>
              <a:t>. In general, these algorithms are fast to train, but quite slow to create predictions once they are trained.</a:t>
            </a:r>
            <a:endParaRPr dirty="0">
              <a:solidFill>
                <a:srgbClr val="252525"/>
              </a:solidFill>
              <a:highlight>
                <a:srgbClr val="FF00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body" idx="1"/>
          </p:nvPr>
        </p:nvSpPr>
        <p:spPr>
          <a:xfrm>
            <a:off x="311700" y="1283550"/>
            <a:ext cx="8520600" cy="12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rPr>
              <a:t>One of the main sources of renewable energy is wind energy. Over the past few years, there has been a significant rise in the capacity of wind energy generation.What we aim to do is to connect weather information to energy production.</a:t>
            </a:r>
            <a:endParaRPr sz="1500">
              <a:solidFill>
                <a:srgbClr val="000000"/>
              </a:solidFill>
            </a:endParaRPr>
          </a:p>
          <a:p>
            <a:pPr marL="0" lvl="0" indent="0" algn="l" rtl="0">
              <a:spcBef>
                <a:spcPts val="1200"/>
              </a:spcBef>
              <a:spcAft>
                <a:spcPts val="0"/>
              </a:spcAft>
              <a:buNone/>
            </a:pPr>
            <a:r>
              <a:rPr lang="en" sz="1500">
                <a:solidFill>
                  <a:srgbClr val="000000"/>
                </a:solidFill>
              </a:rPr>
              <a:t>According to [3], Neural networks are a very popular learning approach for wind power forecasting based on given time series. They provide an implicit model of the function that maps the given weather data to an energy output.</a:t>
            </a: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1200"/>
              </a:spcAft>
              <a:buNone/>
            </a:pP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body" idx="1"/>
          </p:nvPr>
        </p:nvSpPr>
        <p:spPr>
          <a:xfrm>
            <a:off x="298950" y="992100"/>
            <a:ext cx="8546100" cy="31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[3]'s major objective is to examine the viability of wind energy prediction using an off-the-shelf, industrial-strength non-linear modelling and feature selection tool called DataModeler.</a:t>
            </a:r>
            <a:endParaRPr>
              <a:solidFill>
                <a:srgbClr val="000000"/>
              </a:solidFill>
            </a:endParaRPr>
          </a:p>
          <a:p>
            <a:pPr marL="0" lvl="0" indent="0" algn="l" rtl="0">
              <a:spcBef>
                <a:spcPts val="1200"/>
              </a:spcBef>
              <a:spcAft>
                <a:spcPts val="0"/>
              </a:spcAft>
              <a:buNone/>
            </a:pPr>
            <a:r>
              <a:rPr lang="en">
                <a:solidFill>
                  <a:srgbClr val="000000"/>
                </a:solidFill>
              </a:rPr>
              <a:t>The modelling objectives of this study are to: (1) identify the minimal subset of driving weather features that are significantly correlated with the wind energy output of the wind farm; (2) let genetic programming express these correlations in the form of explicit input-output regression models; (3) choose model ensembles for improved generalisation capabilities of energy predictions and analyse the quality of produced model ensembles using an unseen test set.</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r>
              <a:rPr lang="en">
                <a:solidFill>
                  <a:srgbClr val="000000"/>
                </a:solidFill>
              </a:rPr>
              <a:t>Attributes of the Dataset :</a:t>
            </a:r>
            <a:endParaRPr>
              <a:solidFill>
                <a:srgbClr val="000000"/>
              </a:solidFill>
            </a:endParaRPr>
          </a:p>
          <a:p>
            <a:pPr marL="0" lvl="0" indent="0" algn="l" rtl="0">
              <a:spcBef>
                <a:spcPts val="1200"/>
              </a:spcBef>
              <a:spcAft>
                <a:spcPts val="1200"/>
              </a:spcAft>
              <a:buNone/>
            </a:pPr>
            <a:r>
              <a:rPr lang="en">
                <a:solidFill>
                  <a:srgbClr val="252525"/>
                </a:solidFill>
              </a:rPr>
              <a:t>Year, Month, Day, Hour, Minute, Temperature, Apparent Temperature, Dew Point, Relative Humidity, Wet Bulb Depression, Wind Speed, Wind Gust, Wind Speed 2, Wind Gust 2, Pressure QNH, Rain Since 9am, Energy Output.</a:t>
            </a:r>
            <a:endParaRPr>
              <a:solidFill>
                <a:srgbClr val="25252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298950" y="1732500"/>
            <a:ext cx="8546100" cy="1678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52525"/>
                </a:solidFill>
              </a:rPr>
              <a:t>[3] demonstrated that wind energy production can be predicted with an accuracy of up to 80% R2 on the training range and up to 85.5% on the unseen test data using publicly available weather data. They showed that symbolic regression trials, variable importance, variable contribution analysis, ensemble selection, and validation can all be carried out using a commercial data modelling and variable selection programme with mostly default settings. The framework they have presented is so straightforward that anyone can use it to forecast the generation of wind energy on a smaller scale—for individual wind turbines on private farms or urban buildings, or for small wind farms. </a:t>
            </a:r>
            <a:endParaRPr>
              <a:solidFill>
                <a:srgbClr val="25252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body" idx="1"/>
          </p:nvPr>
        </p:nvSpPr>
        <p:spPr>
          <a:xfrm>
            <a:off x="228450" y="1079250"/>
            <a:ext cx="8687100" cy="298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a:solidFill>
                  <a:srgbClr val="252525"/>
                </a:solidFill>
              </a:rPr>
              <a:t>We understand that wind energy plays a vital role in in supply of energy</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According to [4], it was inferred that the meteorological conditions at a wind farm’s location have a significant impact on the amount of electricity it produces</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Our aim is to find ways in which energy providers can more effectively coordinate the cooperative production of various energy sources if the output can be forecast more precisely. This will help them avoid expensive overproduction.</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We approach energy forecasting based on meteorological data from a computer science perspective and examine key variables and their relationships to energy output.</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We employ random forest regression of machine learning algorithms to address the interaction of the various components, we base our research on a wind farm's publicly accessible weather and energy data</a:t>
            </a:r>
            <a:endParaRPr>
              <a:solidFill>
                <a:srgbClr val="252525"/>
              </a:solidFill>
            </a:endParaRPr>
          </a:p>
          <a:p>
            <a:pPr marL="0" lvl="0" indent="0" algn="l" rtl="0">
              <a:lnSpc>
                <a:spcPct val="95000"/>
              </a:lnSpc>
              <a:spcBef>
                <a:spcPts val="1200"/>
              </a:spcBef>
              <a:spcAft>
                <a:spcPts val="0"/>
              </a:spcAft>
              <a:buNone/>
            </a:pPr>
            <a:r>
              <a:rPr lang="en">
                <a:solidFill>
                  <a:srgbClr val="252525"/>
                </a:solidFill>
              </a:rPr>
              <a:t>We discuss the correlation between the various energy output variables. The energy prediction model provides a very accurate prediction of the energy output given the provided weather data.</a:t>
            </a:r>
            <a:endParaRPr>
              <a:solidFill>
                <a:srgbClr val="252525"/>
              </a:solidFill>
            </a:endParaRPr>
          </a:p>
          <a:p>
            <a:pPr marL="0" lvl="0" indent="0" algn="l" rtl="0">
              <a:lnSpc>
                <a:spcPct val="95000"/>
              </a:lnSpc>
              <a:spcBef>
                <a:spcPts val="1200"/>
              </a:spcBef>
              <a:spcAft>
                <a:spcPts val="0"/>
              </a:spcAft>
              <a:buClr>
                <a:schemeClr val="dk1"/>
              </a:buClr>
              <a:buSzPts val="852"/>
              <a:buFont typeface="Arial"/>
              <a:buNone/>
            </a:pPr>
            <a:endParaRPr>
              <a:solidFill>
                <a:srgbClr val="252525"/>
              </a:solidFill>
            </a:endParaRPr>
          </a:p>
          <a:p>
            <a:pPr marL="0" lvl="0" indent="0" algn="l" rtl="0">
              <a:lnSpc>
                <a:spcPct val="95000"/>
              </a:lnSpc>
              <a:spcBef>
                <a:spcPts val="0"/>
              </a:spcBef>
              <a:spcAft>
                <a:spcPts val="1200"/>
              </a:spcAft>
              <a:buSzPts val="852"/>
              <a:buNone/>
            </a:pPr>
            <a:endParaRPr sz="1046">
              <a:solidFill>
                <a:srgbClr val="252525"/>
              </a:solidFill>
              <a:highlight>
                <a:srgbClr val="FCFCFC"/>
              </a:highlight>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1673</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Nunito</vt:lpstr>
      <vt:lpstr>Calibri</vt:lpstr>
      <vt:lpstr>Roboto</vt:lpstr>
      <vt:lpstr>Arial</vt:lpstr>
      <vt:lpstr>Times New Roman</vt:lpstr>
      <vt:lpstr>Shift</vt:lpstr>
      <vt:lpstr>Predicting the Energy Output of Wind Turbine Based on Weather Conditions (ADS)</vt:lpstr>
      <vt:lpstr>PowerPoint Presentation</vt:lpstr>
      <vt:lpstr>Attributes of the SCADA Dataset</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References :</vt:lpstr>
      <vt:lpstr>Suggested Work</vt:lpstr>
      <vt:lpstr>Basics of 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 (ADS)</dc:title>
  <cp:lastModifiedBy>Saritha B</cp:lastModifiedBy>
  <cp:revision>2</cp:revision>
  <dcterms:modified xsi:type="dcterms:W3CDTF">2022-10-19T09:40:59Z</dcterms:modified>
</cp:coreProperties>
</file>