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84" r:id="rId2"/>
    <p:sldId id="283" r:id="rId3"/>
    <p:sldId id="281" r:id="rId4"/>
    <p:sldId id="282" r:id="rId5"/>
    <p:sldId id="285" r:id="rId6"/>
    <p:sldId id="286" r:id="rId7"/>
    <p:sldId id="268" r:id="rId8"/>
    <p:sldId id="261" r:id="rId9"/>
    <p:sldId id="262" r:id="rId10"/>
    <p:sldId id="27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orthyselvi1998@gmail.com"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FF0066"/>
    <a:srgbClr val="333333"/>
    <a:srgbClr val="4D4D4D"/>
    <a:srgbClr val="FFFFFF"/>
    <a:srgbClr val="2F528F"/>
    <a:srgbClr val="4472C4"/>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06" autoAdjust="0"/>
    <p:restoredTop sz="94206" autoAdjust="0"/>
  </p:normalViewPr>
  <p:slideViewPr>
    <p:cSldViewPr snapToGrid="0">
      <p:cViewPr varScale="1">
        <p:scale>
          <a:sx n="78" d="100"/>
          <a:sy n="78" d="100"/>
        </p:scale>
        <p:origin x="366" y="23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0"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711"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8EBC4-8923-4531-9695-DE317DDF09A1}" type="datetimeFigureOut">
              <a:rPr lang="en-IN" smtClean="0"/>
              <a:t>19-11-2022</a:t>
            </a:fld>
            <a:endParaRPr lang="en-IN"/>
          </a:p>
        </p:txBody>
      </p:sp>
      <p:sp>
        <p:nvSpPr>
          <p:cNvPr id="1048712"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713"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715"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7C021-ED26-4711-AF90-5396A26F2929}"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07C021-ED26-4711-AF90-5396A26F2929}" type="slidenum">
              <a:rPr lang="en-IN" smtClean="0"/>
              <a:t>9</a:t>
            </a:fld>
            <a:endParaRPr lang="en-IN"/>
          </a:p>
        </p:txBody>
      </p:sp>
    </p:spTree>
    <p:extLst>
      <p:ext uri="{BB962C8B-B14F-4D97-AF65-F5344CB8AC3E}">
        <p14:creationId xmlns:p14="http://schemas.microsoft.com/office/powerpoint/2010/main" val="1606226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57"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58"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659" name="Date Placeholder 3"/>
          <p:cNvSpPr>
            <a:spLocks noGrp="1"/>
          </p:cNvSpPr>
          <p:nvPr>
            <p:ph type="dt" sz="half" idx="10"/>
          </p:nvPr>
        </p:nvSpPr>
        <p:spPr/>
        <p:txBody>
          <a:bodyPr/>
          <a:lstStyle/>
          <a:p>
            <a:fld id="{75489585-D630-42A4-9F5C-F8625E635D2C}" type="datetimeFigureOut">
              <a:rPr lang="en-IN" smtClean="0"/>
              <a:t>19-11-2022</a:t>
            </a:fld>
            <a:endParaRPr lang="en-IN"/>
          </a:p>
        </p:txBody>
      </p:sp>
      <p:sp>
        <p:nvSpPr>
          <p:cNvPr id="1048660" name="Footer Placeholder 4"/>
          <p:cNvSpPr>
            <a:spLocks noGrp="1"/>
          </p:cNvSpPr>
          <p:nvPr>
            <p:ph type="ftr" sz="quarter" idx="11"/>
          </p:nvPr>
        </p:nvSpPr>
        <p:spPr/>
        <p:txBody>
          <a:bodyPr/>
          <a:lstStyle/>
          <a:p>
            <a:endParaRPr lang="en-IN"/>
          </a:p>
        </p:txBody>
      </p:sp>
      <p:sp>
        <p:nvSpPr>
          <p:cNvPr id="1048661" name="Slide Number Placeholder 5"/>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77" name="Title 1"/>
          <p:cNvSpPr>
            <a:spLocks noGrp="1"/>
          </p:cNvSpPr>
          <p:nvPr>
            <p:ph type="title"/>
          </p:nvPr>
        </p:nvSpPr>
        <p:spPr/>
        <p:txBody>
          <a:bodyPr/>
          <a:lstStyle/>
          <a:p>
            <a:r>
              <a:rPr lang="en-US"/>
              <a:t>Click to edit Master title style</a:t>
            </a:r>
            <a:endParaRPr lang="en-IN"/>
          </a:p>
        </p:txBody>
      </p:sp>
      <p:sp>
        <p:nvSpPr>
          <p:cNvPr id="1048678"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9" name="Date Placeholder 3"/>
          <p:cNvSpPr>
            <a:spLocks noGrp="1"/>
          </p:cNvSpPr>
          <p:nvPr>
            <p:ph type="dt" sz="half" idx="10"/>
          </p:nvPr>
        </p:nvSpPr>
        <p:spPr/>
        <p:txBody>
          <a:bodyPr/>
          <a:lstStyle/>
          <a:p>
            <a:fld id="{75489585-D630-42A4-9F5C-F8625E635D2C}" type="datetimeFigureOut">
              <a:rPr lang="en-IN" smtClean="0"/>
              <a:t>19-11-2022</a:t>
            </a:fld>
            <a:endParaRPr lang="en-IN"/>
          </a:p>
        </p:txBody>
      </p:sp>
      <p:sp>
        <p:nvSpPr>
          <p:cNvPr id="1048680" name="Footer Placeholder 4"/>
          <p:cNvSpPr>
            <a:spLocks noGrp="1"/>
          </p:cNvSpPr>
          <p:nvPr>
            <p:ph type="ftr" sz="quarter" idx="11"/>
          </p:nvPr>
        </p:nvSpPr>
        <p:spPr/>
        <p:txBody>
          <a:bodyPr/>
          <a:lstStyle/>
          <a:p>
            <a:endParaRPr lang="en-IN"/>
          </a:p>
        </p:txBody>
      </p:sp>
      <p:sp>
        <p:nvSpPr>
          <p:cNvPr id="1048681" name="Slide Number Placeholder 5"/>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66"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67"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8" name="Date Placeholder 3"/>
          <p:cNvSpPr>
            <a:spLocks noGrp="1"/>
          </p:cNvSpPr>
          <p:nvPr>
            <p:ph type="dt" sz="half" idx="10"/>
          </p:nvPr>
        </p:nvSpPr>
        <p:spPr/>
        <p:txBody>
          <a:bodyPr/>
          <a:lstStyle/>
          <a:p>
            <a:fld id="{75489585-D630-42A4-9F5C-F8625E635D2C}" type="datetimeFigureOut">
              <a:rPr lang="en-IN" smtClean="0"/>
              <a:t>19-11-2022</a:t>
            </a:fld>
            <a:endParaRPr lang="en-IN"/>
          </a:p>
        </p:txBody>
      </p:sp>
      <p:sp>
        <p:nvSpPr>
          <p:cNvPr id="1048669" name="Footer Placeholder 4"/>
          <p:cNvSpPr>
            <a:spLocks noGrp="1"/>
          </p:cNvSpPr>
          <p:nvPr>
            <p:ph type="ftr" sz="quarter" idx="11"/>
          </p:nvPr>
        </p:nvSpPr>
        <p:spPr/>
        <p:txBody>
          <a:bodyPr/>
          <a:lstStyle/>
          <a:p>
            <a:endParaRPr lang="en-IN"/>
          </a:p>
        </p:txBody>
      </p:sp>
      <p:sp>
        <p:nvSpPr>
          <p:cNvPr id="1048670" name="Slide Number Placeholder 5"/>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a:t>Click to edit Master title style</a:t>
            </a:r>
            <a:endParaRPr lang="en-IN"/>
          </a:p>
        </p:txBody>
      </p:sp>
      <p:sp>
        <p:nvSpPr>
          <p:cNvPr id="1048598"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9" name="Date Placeholder 3"/>
          <p:cNvSpPr>
            <a:spLocks noGrp="1"/>
          </p:cNvSpPr>
          <p:nvPr>
            <p:ph type="dt" sz="half" idx="10"/>
          </p:nvPr>
        </p:nvSpPr>
        <p:spPr/>
        <p:txBody>
          <a:bodyPr/>
          <a:lstStyle/>
          <a:p>
            <a:fld id="{75489585-D630-42A4-9F5C-F8625E635D2C}" type="datetimeFigureOut">
              <a:rPr lang="en-IN" smtClean="0"/>
              <a:t>19-11-2022</a:t>
            </a:fld>
            <a:endParaRPr lang="en-IN"/>
          </a:p>
        </p:txBody>
      </p:sp>
      <p:sp>
        <p:nvSpPr>
          <p:cNvPr id="1048600" name="Footer Placeholder 4"/>
          <p:cNvSpPr>
            <a:spLocks noGrp="1"/>
          </p:cNvSpPr>
          <p:nvPr>
            <p:ph type="ftr" sz="quarter" idx="11"/>
          </p:nvPr>
        </p:nvSpPr>
        <p:spPr/>
        <p:txBody>
          <a:bodyPr/>
          <a:lstStyle/>
          <a:p>
            <a:endParaRPr lang="en-IN"/>
          </a:p>
        </p:txBody>
      </p:sp>
      <p:sp>
        <p:nvSpPr>
          <p:cNvPr id="1048601" name="Slide Number Placeholder 5"/>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8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8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84" name="Date Placeholder 3"/>
          <p:cNvSpPr>
            <a:spLocks noGrp="1"/>
          </p:cNvSpPr>
          <p:nvPr>
            <p:ph type="dt" sz="half" idx="10"/>
          </p:nvPr>
        </p:nvSpPr>
        <p:spPr/>
        <p:txBody>
          <a:bodyPr/>
          <a:lstStyle/>
          <a:p>
            <a:fld id="{75489585-D630-42A4-9F5C-F8625E635D2C}" type="datetimeFigureOut">
              <a:rPr lang="en-IN" smtClean="0"/>
              <a:t>19-11-2022</a:t>
            </a:fld>
            <a:endParaRPr lang="en-IN"/>
          </a:p>
        </p:txBody>
      </p:sp>
      <p:sp>
        <p:nvSpPr>
          <p:cNvPr id="1048685" name="Footer Placeholder 4"/>
          <p:cNvSpPr>
            <a:spLocks noGrp="1"/>
          </p:cNvSpPr>
          <p:nvPr>
            <p:ph type="ftr" sz="quarter" idx="11"/>
          </p:nvPr>
        </p:nvSpPr>
        <p:spPr/>
        <p:txBody>
          <a:bodyPr/>
          <a:lstStyle/>
          <a:p>
            <a:endParaRPr lang="en-IN"/>
          </a:p>
        </p:txBody>
      </p:sp>
      <p:sp>
        <p:nvSpPr>
          <p:cNvPr id="1048686" name="Slide Number Placeholder 5"/>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7" name="Title 1"/>
          <p:cNvSpPr>
            <a:spLocks noGrp="1"/>
          </p:cNvSpPr>
          <p:nvPr>
            <p:ph type="title"/>
          </p:nvPr>
        </p:nvSpPr>
        <p:spPr/>
        <p:txBody>
          <a:bodyPr/>
          <a:lstStyle/>
          <a:p>
            <a:r>
              <a:rPr lang="en-US"/>
              <a:t>Click to edit Master title style</a:t>
            </a:r>
            <a:endParaRPr lang="en-IN"/>
          </a:p>
        </p:txBody>
      </p:sp>
      <p:sp>
        <p:nvSpPr>
          <p:cNvPr id="1048688"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9"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0" name="Date Placeholder 4"/>
          <p:cNvSpPr>
            <a:spLocks noGrp="1"/>
          </p:cNvSpPr>
          <p:nvPr>
            <p:ph type="dt" sz="half" idx="10"/>
          </p:nvPr>
        </p:nvSpPr>
        <p:spPr/>
        <p:txBody>
          <a:bodyPr/>
          <a:lstStyle/>
          <a:p>
            <a:fld id="{75489585-D630-42A4-9F5C-F8625E635D2C}" type="datetimeFigureOut">
              <a:rPr lang="en-IN" smtClean="0"/>
              <a:t>19-11-2022</a:t>
            </a:fld>
            <a:endParaRPr lang="en-IN"/>
          </a:p>
        </p:txBody>
      </p:sp>
      <p:sp>
        <p:nvSpPr>
          <p:cNvPr id="1048691" name="Footer Placeholder 5"/>
          <p:cNvSpPr>
            <a:spLocks noGrp="1"/>
          </p:cNvSpPr>
          <p:nvPr>
            <p:ph type="ftr" sz="quarter" idx="11"/>
          </p:nvPr>
        </p:nvSpPr>
        <p:spPr/>
        <p:txBody>
          <a:bodyPr/>
          <a:lstStyle/>
          <a:p>
            <a:endParaRPr lang="en-IN"/>
          </a:p>
        </p:txBody>
      </p:sp>
      <p:sp>
        <p:nvSpPr>
          <p:cNvPr id="1048692" name="Slide Number Placeholder 6"/>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3"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694"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5"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6"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7"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Date Placeholder 6"/>
          <p:cNvSpPr>
            <a:spLocks noGrp="1"/>
          </p:cNvSpPr>
          <p:nvPr>
            <p:ph type="dt" sz="half" idx="10"/>
          </p:nvPr>
        </p:nvSpPr>
        <p:spPr/>
        <p:txBody>
          <a:bodyPr/>
          <a:lstStyle/>
          <a:p>
            <a:fld id="{75489585-D630-42A4-9F5C-F8625E635D2C}" type="datetimeFigureOut">
              <a:rPr lang="en-IN" smtClean="0"/>
              <a:t>19-11-2022</a:t>
            </a:fld>
            <a:endParaRPr lang="en-IN"/>
          </a:p>
        </p:txBody>
      </p:sp>
      <p:sp>
        <p:nvSpPr>
          <p:cNvPr id="1048699" name="Footer Placeholder 7"/>
          <p:cNvSpPr>
            <a:spLocks noGrp="1"/>
          </p:cNvSpPr>
          <p:nvPr>
            <p:ph type="ftr" sz="quarter" idx="11"/>
          </p:nvPr>
        </p:nvSpPr>
        <p:spPr/>
        <p:txBody>
          <a:bodyPr/>
          <a:lstStyle/>
          <a:p>
            <a:endParaRPr lang="en-IN"/>
          </a:p>
        </p:txBody>
      </p:sp>
      <p:sp>
        <p:nvSpPr>
          <p:cNvPr id="1048700" name="Slide Number Placeholder 8"/>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62" name="Title 1"/>
          <p:cNvSpPr>
            <a:spLocks noGrp="1"/>
          </p:cNvSpPr>
          <p:nvPr>
            <p:ph type="title"/>
          </p:nvPr>
        </p:nvSpPr>
        <p:spPr/>
        <p:txBody>
          <a:bodyPr/>
          <a:lstStyle/>
          <a:p>
            <a:r>
              <a:rPr lang="en-US"/>
              <a:t>Click to edit Master title style</a:t>
            </a:r>
            <a:endParaRPr lang="en-IN"/>
          </a:p>
        </p:txBody>
      </p:sp>
      <p:sp>
        <p:nvSpPr>
          <p:cNvPr id="1048663" name="Date Placeholder 2"/>
          <p:cNvSpPr>
            <a:spLocks noGrp="1"/>
          </p:cNvSpPr>
          <p:nvPr>
            <p:ph type="dt" sz="half" idx="10"/>
          </p:nvPr>
        </p:nvSpPr>
        <p:spPr/>
        <p:txBody>
          <a:bodyPr/>
          <a:lstStyle/>
          <a:p>
            <a:fld id="{75489585-D630-42A4-9F5C-F8625E635D2C}" type="datetimeFigureOut">
              <a:rPr lang="en-IN" smtClean="0"/>
              <a:t>19-11-2022</a:t>
            </a:fld>
            <a:endParaRPr lang="en-IN"/>
          </a:p>
        </p:txBody>
      </p:sp>
      <p:sp>
        <p:nvSpPr>
          <p:cNvPr id="1048664" name="Footer Placeholder 3"/>
          <p:cNvSpPr>
            <a:spLocks noGrp="1"/>
          </p:cNvSpPr>
          <p:nvPr>
            <p:ph type="ftr" sz="quarter" idx="11"/>
          </p:nvPr>
        </p:nvSpPr>
        <p:spPr/>
        <p:txBody>
          <a:bodyPr/>
          <a:lstStyle/>
          <a:p>
            <a:endParaRPr lang="en-IN"/>
          </a:p>
        </p:txBody>
      </p:sp>
      <p:sp>
        <p:nvSpPr>
          <p:cNvPr id="1048665" name="Slide Number Placeholder 4"/>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01" name="Date Placeholder 1"/>
          <p:cNvSpPr>
            <a:spLocks noGrp="1"/>
          </p:cNvSpPr>
          <p:nvPr>
            <p:ph type="dt" sz="half" idx="10"/>
          </p:nvPr>
        </p:nvSpPr>
        <p:spPr/>
        <p:txBody>
          <a:bodyPr/>
          <a:lstStyle/>
          <a:p>
            <a:fld id="{75489585-D630-42A4-9F5C-F8625E635D2C}" type="datetimeFigureOut">
              <a:rPr lang="en-IN" smtClean="0"/>
              <a:t>19-11-2022</a:t>
            </a:fld>
            <a:endParaRPr lang="en-IN"/>
          </a:p>
        </p:txBody>
      </p:sp>
      <p:sp>
        <p:nvSpPr>
          <p:cNvPr id="1048702" name="Footer Placeholder 2"/>
          <p:cNvSpPr>
            <a:spLocks noGrp="1"/>
          </p:cNvSpPr>
          <p:nvPr>
            <p:ph type="ftr" sz="quarter" idx="11"/>
          </p:nvPr>
        </p:nvSpPr>
        <p:spPr/>
        <p:txBody>
          <a:bodyPr/>
          <a:lstStyle/>
          <a:p>
            <a:endParaRPr lang="en-IN"/>
          </a:p>
        </p:txBody>
      </p:sp>
      <p:sp>
        <p:nvSpPr>
          <p:cNvPr id="1048703" name="Slide Number Placeholder 3"/>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04"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705"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07" name="Date Placeholder 4"/>
          <p:cNvSpPr>
            <a:spLocks noGrp="1"/>
          </p:cNvSpPr>
          <p:nvPr>
            <p:ph type="dt" sz="half" idx="10"/>
          </p:nvPr>
        </p:nvSpPr>
        <p:spPr/>
        <p:txBody>
          <a:bodyPr/>
          <a:lstStyle/>
          <a:p>
            <a:fld id="{75489585-D630-42A4-9F5C-F8625E635D2C}" type="datetimeFigureOut">
              <a:rPr lang="en-IN" smtClean="0"/>
              <a:t>19-11-2022</a:t>
            </a:fld>
            <a:endParaRPr lang="en-IN"/>
          </a:p>
        </p:txBody>
      </p:sp>
      <p:sp>
        <p:nvSpPr>
          <p:cNvPr id="1048708" name="Footer Placeholder 5"/>
          <p:cNvSpPr>
            <a:spLocks noGrp="1"/>
          </p:cNvSpPr>
          <p:nvPr>
            <p:ph type="ftr" sz="quarter" idx="11"/>
          </p:nvPr>
        </p:nvSpPr>
        <p:spPr/>
        <p:txBody>
          <a:bodyPr/>
          <a:lstStyle/>
          <a:p>
            <a:endParaRPr lang="en-IN"/>
          </a:p>
        </p:txBody>
      </p:sp>
      <p:sp>
        <p:nvSpPr>
          <p:cNvPr id="1048709" name="Slide Number Placeholder 6"/>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71"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72"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73"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74" name="Date Placeholder 4"/>
          <p:cNvSpPr>
            <a:spLocks noGrp="1"/>
          </p:cNvSpPr>
          <p:nvPr>
            <p:ph type="dt" sz="half" idx="10"/>
          </p:nvPr>
        </p:nvSpPr>
        <p:spPr/>
        <p:txBody>
          <a:bodyPr/>
          <a:lstStyle/>
          <a:p>
            <a:fld id="{75489585-D630-42A4-9F5C-F8625E635D2C}" type="datetimeFigureOut">
              <a:rPr lang="en-IN" smtClean="0"/>
              <a:t>19-11-2022</a:t>
            </a:fld>
            <a:endParaRPr lang="en-IN"/>
          </a:p>
        </p:txBody>
      </p:sp>
      <p:sp>
        <p:nvSpPr>
          <p:cNvPr id="1048675" name="Footer Placeholder 5"/>
          <p:cNvSpPr>
            <a:spLocks noGrp="1"/>
          </p:cNvSpPr>
          <p:nvPr>
            <p:ph type="ftr" sz="quarter" idx="11"/>
          </p:nvPr>
        </p:nvSpPr>
        <p:spPr/>
        <p:txBody>
          <a:bodyPr/>
          <a:lstStyle/>
          <a:p>
            <a:endParaRPr lang="en-IN"/>
          </a:p>
        </p:txBody>
      </p:sp>
      <p:sp>
        <p:nvSpPr>
          <p:cNvPr id="1048676" name="Slide Number Placeholder 6"/>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489585-D630-42A4-9F5C-F8625E635D2C}" type="datetimeFigureOut">
              <a:rPr lang="en-IN" smtClean="0"/>
              <a:t>19-11-2022</a:t>
            </a:fld>
            <a:endParaRPr lang="en-IN"/>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5078FE-0DF6-4F2D-896A-641D353EC61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10"/>
          <p:cNvSpPr/>
          <p:nvPr/>
        </p:nvSpPr>
        <p:spPr>
          <a:xfrm>
            <a:off x="0" y="0"/>
            <a:ext cx="12192000" cy="78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dirty="0"/>
          </a:p>
        </p:txBody>
      </p:sp>
      <p:sp>
        <p:nvSpPr>
          <p:cNvPr id="1048609" name="Title 1"/>
          <p:cNvSpPr txBox="1"/>
          <p:nvPr/>
        </p:nvSpPr>
        <p:spPr>
          <a:xfrm>
            <a:off x="0" y="-431991"/>
            <a:ext cx="11599817" cy="16463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bg1"/>
                </a:solidFill>
                <a:latin typeface="Times New Roman" panose="02020603050405020304" pitchFamily="18" charset="0"/>
                <a:cs typeface="Times New Roman" panose="02020603050405020304" pitchFamily="18" charset="0"/>
              </a:rPr>
              <a:t>WELCOME  TO OUR PROJECT</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778260E-F9AD-4565-ACFE-1D7CCE5F6A24}"/>
              </a:ext>
            </a:extLst>
          </p:cNvPr>
          <p:cNvSpPr txBox="1"/>
          <p:nvPr/>
        </p:nvSpPr>
        <p:spPr>
          <a:xfrm>
            <a:off x="439135" y="2366707"/>
            <a:ext cx="10474411" cy="923330"/>
          </a:xfrm>
          <a:prstGeom prst="rect">
            <a:avLst/>
          </a:prstGeom>
          <a:noFill/>
        </p:spPr>
        <p:txBody>
          <a:bodyPr wrap="square" rtlCol="0">
            <a:spAutoFit/>
          </a:bodyPr>
          <a:lstStyle/>
          <a:p>
            <a:r>
              <a:rPr lang="en-IN" sz="5400" b="1" dirty="0">
                <a:solidFill>
                  <a:schemeClr val="accent1"/>
                </a:solidFill>
              </a:rPr>
              <a:t>EMERGING METHODS FOR EARLY</a:t>
            </a:r>
          </a:p>
        </p:txBody>
      </p:sp>
      <p:sp>
        <p:nvSpPr>
          <p:cNvPr id="5" name="TextBox 4">
            <a:extLst>
              <a:ext uri="{FF2B5EF4-FFF2-40B4-BE49-F238E27FC236}">
                <a16:creationId xmlns:a16="http://schemas.microsoft.com/office/drawing/2014/main" id="{CB8B3A45-8E46-4340-AA00-782AB3466995}"/>
              </a:ext>
            </a:extLst>
          </p:cNvPr>
          <p:cNvSpPr txBox="1"/>
          <p:nvPr/>
        </p:nvSpPr>
        <p:spPr>
          <a:xfrm>
            <a:off x="2792626" y="3429000"/>
            <a:ext cx="10379676" cy="923330"/>
          </a:xfrm>
          <a:prstGeom prst="rect">
            <a:avLst/>
          </a:prstGeom>
          <a:noFill/>
        </p:spPr>
        <p:txBody>
          <a:bodyPr wrap="square" rtlCol="0">
            <a:spAutoFit/>
          </a:bodyPr>
          <a:lstStyle/>
          <a:p>
            <a:r>
              <a:rPr lang="en-IN" sz="5400" b="1" dirty="0">
                <a:solidFill>
                  <a:schemeClr val="accent1"/>
                </a:solidFill>
              </a:rPr>
              <a:t>DETECTION OF FOREST FIRES</a:t>
            </a:r>
          </a:p>
        </p:txBody>
      </p:sp>
    </p:spTree>
    <p:extLst>
      <p:ext uri="{BB962C8B-B14F-4D97-AF65-F5344CB8AC3E}">
        <p14:creationId xmlns:p14="http://schemas.microsoft.com/office/powerpoint/2010/main" val="2771355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10"/>
          <p:cNvSpPr/>
          <p:nvPr/>
        </p:nvSpPr>
        <p:spPr>
          <a:xfrm>
            <a:off x="0" y="-71120"/>
            <a:ext cx="12192000" cy="78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9" name="Title 1"/>
          <p:cNvSpPr txBox="1"/>
          <p:nvPr/>
        </p:nvSpPr>
        <p:spPr>
          <a:xfrm>
            <a:off x="-321275" y="-446421"/>
            <a:ext cx="12192000" cy="15329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bg1"/>
                </a:solidFill>
                <a:latin typeface="Times New Roman" panose="02020603050405020304" pitchFamily="18" charset="0"/>
                <a:cs typeface="Times New Roman" panose="02020603050405020304" pitchFamily="18" charset="0"/>
              </a:rPr>
              <a:t>SCALABILITY / FUTURE SCOPE</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0E9AAA8-EED4-2F89-14BF-2AEF82395278}"/>
              </a:ext>
            </a:extLst>
          </p:cNvPr>
          <p:cNvSpPr txBox="1"/>
          <p:nvPr/>
        </p:nvSpPr>
        <p:spPr>
          <a:xfrm>
            <a:off x="375254" y="1325877"/>
            <a:ext cx="11495471" cy="4555093"/>
          </a:xfrm>
          <a:prstGeom prst="rect">
            <a:avLst/>
          </a:prstGeom>
          <a:noFill/>
        </p:spPr>
        <p:txBody>
          <a:bodyPr wrap="square">
            <a:spAutoFit/>
          </a:bodyPr>
          <a:lstStyle/>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availability of fire-fighting technology brings us one step closer to new AI for detection and security in the forest and at home. </a:t>
            </a:r>
          </a:p>
          <a:p>
            <a:pPr marL="285750" indent="-285750">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With the addition of a motion sensor, the technology can simply expand to compact decision-making with the addition of new software and hardware. </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Fire detection systems can be connected to sprinklers that will automatically respond when a fire is detected. The potential benefits, feature of interest for forest fire detection monitoring and providing assistance to firefighting have been highlighted in the review of the literature.</a:t>
            </a:r>
          </a:p>
          <a:p>
            <a:pPr marL="285750" indent="-285750">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Fire accidents can be detected using the cameras. So that, here we proposed a CNN approach for fire detection using cameras. Our approach can identify the fire under the camera surveillance.</a:t>
            </a:r>
          </a:p>
          <a:p>
            <a:pPr marL="285750" indent="-285750">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system is utilized as a drone and surveillance system UAV to expand the surveillance area and detect heat signatures in order to identify human from fire plasma signatures. </a:t>
            </a:r>
            <a:endParaRPr lang="en-IN"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0107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itle 1"/>
          <p:cNvSpPr txBox="1"/>
          <p:nvPr/>
        </p:nvSpPr>
        <p:spPr>
          <a:xfrm>
            <a:off x="1" y="-398756"/>
            <a:ext cx="12192000" cy="16463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C0A7993-BE78-461B-A576-B668604833D9}"/>
              </a:ext>
            </a:extLst>
          </p:cNvPr>
          <p:cNvSpPr txBox="1"/>
          <p:nvPr/>
        </p:nvSpPr>
        <p:spPr>
          <a:xfrm>
            <a:off x="2813222" y="2413337"/>
            <a:ext cx="9144000" cy="1015663"/>
          </a:xfrm>
          <a:prstGeom prst="rect">
            <a:avLst/>
          </a:prstGeom>
          <a:noFill/>
        </p:spPr>
        <p:txBody>
          <a:bodyPr wrap="square" rtlCol="0">
            <a:spAutoFit/>
          </a:bodyPr>
          <a:lstStyle/>
          <a:p>
            <a:r>
              <a:rPr lang="en-IN" sz="6000" b="1" dirty="0">
                <a:solidFill>
                  <a:schemeClr val="accent1"/>
                </a:solidFill>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10"/>
          <p:cNvSpPr/>
          <p:nvPr/>
        </p:nvSpPr>
        <p:spPr>
          <a:xfrm>
            <a:off x="0" y="0"/>
            <a:ext cx="12192000" cy="78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dirty="0"/>
          </a:p>
        </p:txBody>
      </p:sp>
      <p:sp>
        <p:nvSpPr>
          <p:cNvPr id="1048609" name="Title 1"/>
          <p:cNvSpPr txBox="1"/>
          <p:nvPr/>
        </p:nvSpPr>
        <p:spPr>
          <a:xfrm>
            <a:off x="0" y="-431991"/>
            <a:ext cx="11599817" cy="16463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bg1"/>
                </a:solidFill>
                <a:latin typeface="Times New Roman" panose="02020603050405020304" pitchFamily="18" charset="0"/>
                <a:cs typeface="Times New Roman" panose="02020603050405020304" pitchFamily="18" charset="0"/>
              </a:rPr>
              <a:t>TEAM  DETAILS</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F9DFCB5-3541-4BFE-86CB-F1CC157E60FC}"/>
              </a:ext>
            </a:extLst>
          </p:cNvPr>
          <p:cNvSpPr txBox="1"/>
          <p:nvPr/>
        </p:nvSpPr>
        <p:spPr>
          <a:xfrm>
            <a:off x="1516705" y="1214311"/>
            <a:ext cx="10083112" cy="4801314"/>
          </a:xfrm>
          <a:prstGeom prst="rect">
            <a:avLst/>
          </a:prstGeom>
          <a:noFill/>
        </p:spPr>
        <p:txBody>
          <a:bodyPr wrap="square" rtlCol="0">
            <a:spAutoFit/>
          </a:bodyPr>
          <a:lstStyle/>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TEAM  ID                                            :    </a:t>
            </a:r>
            <a:r>
              <a:rPr lang="en-IN" dirty="0">
                <a:latin typeface="Times New Roman" panose="02020603050405020304" pitchFamily="18" charset="0"/>
                <a:cs typeface="Times New Roman" panose="02020603050405020304" pitchFamily="18" charset="0"/>
              </a:rPr>
              <a:t>PNT2022TMID29437</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PROJECT TITLE                               :    </a:t>
            </a:r>
            <a:r>
              <a:rPr lang="en-IN" dirty="0">
                <a:latin typeface="Times New Roman" panose="02020603050405020304" pitchFamily="18" charset="0"/>
                <a:cs typeface="Times New Roman" panose="02020603050405020304" pitchFamily="18" charset="0"/>
              </a:rPr>
              <a:t>Emerging Methods for Early Detection of Forest Fires</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INDUSTRY MENTOR (S) NAME    :    </a:t>
            </a:r>
            <a:r>
              <a:rPr lang="en-IN" dirty="0"/>
              <a:t>Shanthi</a:t>
            </a:r>
          </a:p>
          <a:p>
            <a:endParaRPr lang="en-IN" dirty="0"/>
          </a:p>
          <a:p>
            <a:r>
              <a:rPr lang="en-IN" b="1" dirty="0">
                <a:latin typeface="Times New Roman" panose="02020603050405020304" pitchFamily="18" charset="0"/>
                <a:cs typeface="Times New Roman" panose="02020603050405020304" pitchFamily="18" charset="0"/>
              </a:rPr>
              <a:t>FACULTY MENTOR (S) NAME      :</a:t>
            </a:r>
            <a:r>
              <a:rPr lang="en-IN" dirty="0"/>
              <a:t>    </a:t>
            </a:r>
            <a:r>
              <a:rPr lang="en-IN" dirty="0" err="1"/>
              <a:t>Mohanarangan</a:t>
            </a:r>
            <a:r>
              <a:rPr lang="en-IN" dirty="0"/>
              <a:t> S</a:t>
            </a:r>
          </a:p>
          <a:p>
            <a:r>
              <a:rPr lang="en-IN" dirty="0"/>
              <a:t> </a:t>
            </a:r>
          </a:p>
          <a:p>
            <a:r>
              <a:rPr lang="en-IN" b="1" dirty="0">
                <a:latin typeface="Times New Roman" panose="02020603050405020304" pitchFamily="18" charset="0"/>
                <a:cs typeface="Times New Roman" panose="02020603050405020304" pitchFamily="18" charset="0"/>
              </a:rPr>
              <a:t>TEAM MEMBERS                             :    </a:t>
            </a:r>
            <a:r>
              <a:rPr lang="en-IN" dirty="0">
                <a:latin typeface="Times New Roman" panose="02020603050405020304" pitchFamily="18" charset="0"/>
                <a:cs typeface="Times New Roman" panose="02020603050405020304" pitchFamily="18" charset="0"/>
              </a:rPr>
              <a:t>Harish R (Team Lead)</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Manojkumar</a:t>
            </a:r>
            <a:r>
              <a:rPr lang="en-IN" dirty="0">
                <a:latin typeface="Times New Roman" panose="02020603050405020304" pitchFamily="18" charset="0"/>
                <a:cs typeface="Times New Roman" panose="02020603050405020304" pitchFamily="18" charset="0"/>
              </a:rPr>
              <a:t> S</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Avinash</a:t>
            </a:r>
            <a:r>
              <a:rPr lang="en-IN" dirty="0">
                <a:latin typeface="Times New Roman" panose="02020603050405020304" pitchFamily="18" charset="0"/>
                <a:cs typeface="Times New Roman" panose="02020603050405020304" pitchFamily="18" charset="0"/>
              </a:rPr>
              <a:t> Auxilian J</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Logesh N</a:t>
            </a:r>
          </a:p>
          <a:p>
            <a:r>
              <a:rPr lang="en-IN" dirty="0"/>
              <a:t>                                                 </a:t>
            </a:r>
          </a:p>
        </p:txBody>
      </p:sp>
    </p:spTree>
    <p:extLst>
      <p:ext uri="{BB962C8B-B14F-4D97-AF65-F5344CB8AC3E}">
        <p14:creationId xmlns:p14="http://schemas.microsoft.com/office/powerpoint/2010/main" val="1966311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5"/>
          <p:cNvSpPr/>
          <p:nvPr/>
        </p:nvSpPr>
        <p:spPr>
          <a:xfrm>
            <a:off x="0" y="-33297"/>
            <a:ext cx="12192000" cy="87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1048603" name="Title 1"/>
          <p:cNvSpPr txBox="1"/>
          <p:nvPr/>
        </p:nvSpPr>
        <p:spPr>
          <a:xfrm>
            <a:off x="55983" y="-584599"/>
            <a:ext cx="12192000" cy="16463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1048604" name="TextBox 1"/>
          <p:cNvSpPr txBox="1"/>
          <p:nvPr/>
        </p:nvSpPr>
        <p:spPr>
          <a:xfrm>
            <a:off x="193589" y="1269926"/>
            <a:ext cx="7271620" cy="6838860"/>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Forest fires are a major environmental issue, creating economic and ecological damage while endangering human lives. There are typically about 100,000 wildfires in the United States every year. </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Over 9 million acres of land have been destroyed due to treacherous wildfires. It is difficult to predict and detect Forest Fire in a sparsely populated forest area.</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Every year, there are an estimated 340,000 premature deaths from respiratory and cardiovascular issues attributed to wildfire smoke.</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increasing frequency and severity of wildfires pose a growing threat to biodiversity globally. </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algn="just"/>
            <a:endParaRPr lang="en-IN" sz="2000" dirty="0">
              <a:solidFill>
                <a:srgbClr val="C00000"/>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058362C-69E4-41D1-8913-DDC0D0D306CF}"/>
              </a:ext>
            </a:extLst>
          </p:cNvPr>
          <p:cNvSpPr txBox="1"/>
          <p:nvPr/>
        </p:nvSpPr>
        <p:spPr>
          <a:xfrm>
            <a:off x="3719384" y="174926"/>
            <a:ext cx="4534930" cy="461665"/>
          </a:xfrm>
          <a:prstGeom prst="rect">
            <a:avLst/>
          </a:prstGeom>
          <a:noFill/>
        </p:spPr>
        <p:txBody>
          <a:bodyPr wrap="square" rtlCol="0">
            <a:sp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PROBLEM STATEMENT</a:t>
            </a:r>
            <a:endParaRPr lang="en-IN" sz="2400" b="1" dirty="0">
              <a:solidFill>
                <a:schemeClr val="bg1"/>
              </a:solidFill>
              <a:latin typeface="Times New Roman" panose="02020603050405020304" pitchFamily="18" charset="0"/>
              <a:cs typeface="Times New Roman" panose="02020603050405020304" pitchFamily="18" charset="0"/>
            </a:endParaRPr>
          </a:p>
        </p:txBody>
      </p:sp>
      <p:pic>
        <p:nvPicPr>
          <p:cNvPr id="1032" name="Picture 8" descr="See the source image">
            <a:extLst>
              <a:ext uri="{FF2B5EF4-FFF2-40B4-BE49-F238E27FC236}">
                <a16:creationId xmlns:a16="http://schemas.microsoft.com/office/drawing/2014/main" id="{66D76107-FA7B-4BEB-91EA-BD0BE6542E5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70108" y="1939306"/>
            <a:ext cx="4028303" cy="2979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601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5"/>
          <p:cNvSpPr/>
          <p:nvPr/>
        </p:nvSpPr>
        <p:spPr>
          <a:xfrm>
            <a:off x="0" y="-33297"/>
            <a:ext cx="12192000" cy="87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1048603" name="Title 1"/>
          <p:cNvSpPr txBox="1"/>
          <p:nvPr/>
        </p:nvSpPr>
        <p:spPr>
          <a:xfrm>
            <a:off x="55983" y="-584599"/>
            <a:ext cx="12192000" cy="16463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1048604" name="TextBox 1"/>
          <p:cNvSpPr txBox="1"/>
          <p:nvPr/>
        </p:nvSpPr>
        <p:spPr>
          <a:xfrm>
            <a:off x="513137" y="1269926"/>
            <a:ext cx="10434950" cy="5607754"/>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Fire detection is crucial task for the safety of people. To prevent damages caused by fire, several fire detection systems were developed. One can find different technical solutions. Most of them are based on sensors, which is also generally limited to indoors. </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However, those methods have a fatal flaw where they will only work on reaching a certain condition.</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the worst-case scenario, the sensors are damaged or not being configured properly can cause heavy casualty in case of real fire. </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Those sensors detect the particles produced by smoke and fire by ionization, which requires a close proximity to the fire. Consequently, they cannot be used for covering large area. To get over such limitations video fire detection systems are used.</a:t>
            </a:r>
          </a:p>
          <a:p>
            <a:pPr algn="just"/>
            <a:endParaRPr lang="en-US" sz="2000" dirty="0">
              <a:latin typeface="Times New Roman" panose="02020603050405020304" pitchFamily="18" charset="0"/>
              <a:cs typeface="Times New Roman" panose="02020603050405020304" pitchFamily="18" charset="0"/>
            </a:endParaRPr>
          </a:p>
          <a:p>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algn="just"/>
            <a:endParaRPr lang="en-IN" sz="2000" dirty="0">
              <a:solidFill>
                <a:srgbClr val="C00000"/>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058362C-69E4-41D1-8913-DDC0D0D306CF}"/>
              </a:ext>
            </a:extLst>
          </p:cNvPr>
          <p:cNvSpPr txBox="1"/>
          <p:nvPr/>
        </p:nvSpPr>
        <p:spPr>
          <a:xfrm>
            <a:off x="3719384" y="174926"/>
            <a:ext cx="4534930" cy="461665"/>
          </a:xfrm>
          <a:prstGeom prst="rect">
            <a:avLst/>
          </a:prstGeom>
          <a:noFill/>
        </p:spPr>
        <p:txBody>
          <a:bodyPr wrap="square" rtlCol="0">
            <a:sp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PROBLEM STATEMENT</a:t>
            </a:r>
            <a:endParaRPr lang="en-IN"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5351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5"/>
          <p:cNvSpPr/>
          <p:nvPr/>
        </p:nvSpPr>
        <p:spPr>
          <a:xfrm>
            <a:off x="0" y="-33297"/>
            <a:ext cx="12192000" cy="87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1048603" name="Title 1"/>
          <p:cNvSpPr txBox="1"/>
          <p:nvPr/>
        </p:nvSpPr>
        <p:spPr>
          <a:xfrm>
            <a:off x="55983" y="-584599"/>
            <a:ext cx="12192000" cy="16463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1048604" name="TextBox 1"/>
          <p:cNvSpPr txBox="1"/>
          <p:nvPr/>
        </p:nvSpPr>
        <p:spPr>
          <a:xfrm>
            <a:off x="537850" y="1061703"/>
            <a:ext cx="10434950" cy="6531083"/>
          </a:xfrm>
          <a:prstGeom prst="rect">
            <a:avLst/>
          </a:prstGeom>
          <a:noFill/>
        </p:spPr>
        <p:txBody>
          <a:bodyPr wrap="square" rtlCol="0">
            <a:spAutoFit/>
          </a:bodyPr>
          <a:lstStyle/>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To overcome such critical situations, we proposed a Forest Fire Detection system using Convolution Neural Networks (CNN) which can detect fire in varying indoor and outdoor environments. </a:t>
            </a:r>
          </a:p>
          <a:p>
            <a:pPr marL="342900" indent="-342900" algn="just">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To balance the efficiency and accuracy, the model is fine-tuned considering the nature of the target problem and fire data. Experimental results on benchmark fire datasets reveal the effectiveness of the proposed framework and validate its suitability for fire detection. </a:t>
            </a:r>
          </a:p>
          <a:p>
            <a:pPr marL="342900" indent="-342900" algn="just">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It uses Computer Vision (CV) Technology to detect the forest fire by video frames given to the Deep learning model. If it predicts the fire detection then it will alert.</a:t>
            </a:r>
          </a:p>
          <a:p>
            <a:pPr marL="342900" indent="-342900" algn="just">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This proposed system is fast and accurate in detecting the forest fires from the images and videos and it does not requires any sensors to detect the flame or smoke.</a:t>
            </a:r>
          </a:p>
          <a:p>
            <a:pPr marL="342900" indent="-342900" algn="just">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It is highly effective in detecting the forest fires earlier and send alert message to the users when fire is detected.</a:t>
            </a:r>
          </a:p>
          <a:p>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algn="just"/>
            <a:endParaRPr lang="en-IN" sz="2000" dirty="0">
              <a:solidFill>
                <a:srgbClr val="C00000"/>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058362C-69E4-41D1-8913-DDC0D0D306CF}"/>
              </a:ext>
            </a:extLst>
          </p:cNvPr>
          <p:cNvSpPr txBox="1"/>
          <p:nvPr/>
        </p:nvSpPr>
        <p:spPr>
          <a:xfrm>
            <a:off x="3657600" y="174926"/>
            <a:ext cx="4534930" cy="461665"/>
          </a:xfrm>
          <a:prstGeom prst="rect">
            <a:avLst/>
          </a:prstGeom>
          <a:noFill/>
        </p:spPr>
        <p:txBody>
          <a:bodyPr wrap="square" rtlCol="0">
            <a:sp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PROPOSED  SOLUTION</a:t>
            </a:r>
            <a:endParaRPr lang="en-IN"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9338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10"/>
          <p:cNvSpPr/>
          <p:nvPr/>
        </p:nvSpPr>
        <p:spPr>
          <a:xfrm>
            <a:off x="0" y="0"/>
            <a:ext cx="12192000" cy="78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dirty="0"/>
          </a:p>
        </p:txBody>
      </p:sp>
      <p:sp>
        <p:nvSpPr>
          <p:cNvPr id="1048609" name="Title 1"/>
          <p:cNvSpPr txBox="1"/>
          <p:nvPr/>
        </p:nvSpPr>
        <p:spPr>
          <a:xfrm>
            <a:off x="0" y="-431991"/>
            <a:ext cx="11599817" cy="16463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bg1"/>
                </a:solidFill>
                <a:latin typeface="Times New Roman" panose="02020603050405020304" pitchFamily="18" charset="0"/>
                <a:cs typeface="Times New Roman" panose="02020603050405020304" pitchFamily="18" charset="0"/>
              </a:rPr>
              <a:t>TECHNICAL  ARCHITECTURE</a:t>
            </a:r>
            <a:endParaRPr lang="en-IN" sz="2400" b="1" dirty="0">
              <a:solidFill>
                <a:schemeClr val="bg1"/>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65F963BD-4896-A4AB-5294-40408321B2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524" y="1247546"/>
            <a:ext cx="8274799" cy="4671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995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10"/>
          <p:cNvSpPr/>
          <p:nvPr/>
        </p:nvSpPr>
        <p:spPr>
          <a:xfrm>
            <a:off x="0" y="0"/>
            <a:ext cx="12192000" cy="78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dirty="0"/>
          </a:p>
        </p:txBody>
      </p:sp>
      <p:sp>
        <p:nvSpPr>
          <p:cNvPr id="1048609" name="Title 1"/>
          <p:cNvSpPr txBox="1"/>
          <p:nvPr/>
        </p:nvSpPr>
        <p:spPr>
          <a:xfrm>
            <a:off x="154262" y="-431991"/>
            <a:ext cx="11599817" cy="16463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bg1"/>
                </a:solidFill>
                <a:latin typeface="Times New Roman" panose="02020603050405020304" pitchFamily="18" charset="0"/>
                <a:cs typeface="Times New Roman" panose="02020603050405020304" pitchFamily="18" charset="0"/>
              </a:rPr>
              <a:t>DETAILED  ARCHITECTURE</a:t>
            </a:r>
            <a:endParaRPr lang="en-IN" sz="2400" b="1" dirty="0">
              <a:solidFill>
                <a:schemeClr val="bg1"/>
              </a:solidFill>
              <a:latin typeface="Times New Roman" panose="02020603050405020304" pitchFamily="18" charset="0"/>
              <a:cs typeface="Times New Roman" panose="02020603050405020304" pitchFamily="18" charset="0"/>
            </a:endParaRPr>
          </a:p>
        </p:txBody>
      </p:sp>
      <p:pic>
        <p:nvPicPr>
          <p:cNvPr id="6" name="image1.jpeg">
            <a:extLst>
              <a:ext uri="{FF2B5EF4-FFF2-40B4-BE49-F238E27FC236}">
                <a16:creationId xmlns:a16="http://schemas.microsoft.com/office/drawing/2014/main" id="{7E5C9DE2-3082-4ED0-A674-5634A79823AC}"/>
              </a:ext>
            </a:extLst>
          </p:cNvPr>
          <p:cNvPicPr/>
          <p:nvPr/>
        </p:nvPicPr>
        <p:blipFill>
          <a:blip r:embed="rId2" cstate="print"/>
          <a:stretch>
            <a:fillRect/>
          </a:stretch>
        </p:blipFill>
        <p:spPr>
          <a:xfrm>
            <a:off x="2110377" y="1375975"/>
            <a:ext cx="7687586" cy="4579981"/>
          </a:xfrm>
          <a:prstGeom prst="rect">
            <a:avLst/>
          </a:prstGeom>
        </p:spPr>
      </p:pic>
    </p:spTree>
    <p:extLst>
      <p:ext uri="{BB962C8B-B14F-4D97-AF65-F5344CB8AC3E}">
        <p14:creationId xmlns:p14="http://schemas.microsoft.com/office/powerpoint/2010/main" val="926048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Rectangle 10"/>
          <p:cNvSpPr/>
          <p:nvPr/>
        </p:nvSpPr>
        <p:spPr>
          <a:xfrm>
            <a:off x="0" y="-13855"/>
            <a:ext cx="12192000" cy="87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1048612" name="Title 1"/>
          <p:cNvSpPr txBox="1"/>
          <p:nvPr/>
        </p:nvSpPr>
        <p:spPr>
          <a:xfrm>
            <a:off x="-353128" y="-397950"/>
            <a:ext cx="12273280" cy="16463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bg1"/>
                </a:solidFill>
                <a:latin typeface="Times New Roman" panose="02020603050405020304" pitchFamily="18" charset="0"/>
                <a:cs typeface="Times New Roman" panose="02020603050405020304" pitchFamily="18" charset="0"/>
              </a:rPr>
              <a:t>WORKING  DEMO OF  OUR PROJECT</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5F0AE7E-E225-2150-A6C8-26CBBD52B7FE}"/>
              </a:ext>
            </a:extLst>
          </p:cNvPr>
          <p:cNvSpPr txBox="1"/>
          <p:nvPr/>
        </p:nvSpPr>
        <p:spPr>
          <a:xfrm>
            <a:off x="6813176" y="3774141"/>
            <a:ext cx="2931459" cy="2205318"/>
          </a:xfrm>
          <a:prstGeom prst="rect">
            <a:avLst/>
          </a:prstGeom>
          <a:noFill/>
        </p:spPr>
        <p:txBody>
          <a:bodyPr wrap="square" rtlCol="0">
            <a:spAutoFit/>
          </a:bodyPr>
          <a:lstStyle/>
          <a:p>
            <a:endParaRPr lang="en-IN" dirty="0"/>
          </a:p>
        </p:txBody>
      </p:sp>
      <p:sp>
        <p:nvSpPr>
          <p:cNvPr id="3" name="AutoShape 2" descr="Early Forest Fire Detection Using Drones and Artificial Intelligence |  Semantic Scholar">
            <a:extLst>
              <a:ext uri="{FF2B5EF4-FFF2-40B4-BE49-F238E27FC236}">
                <a16:creationId xmlns:a16="http://schemas.microsoft.com/office/drawing/2014/main" id="{D04293F3-D029-0E52-2E93-16EE347BF94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Rectangle 10"/>
          <p:cNvSpPr/>
          <p:nvPr/>
        </p:nvSpPr>
        <p:spPr>
          <a:xfrm>
            <a:off x="0" y="0"/>
            <a:ext cx="12192000" cy="87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28" name="Title 1"/>
          <p:cNvSpPr txBox="1"/>
          <p:nvPr/>
        </p:nvSpPr>
        <p:spPr>
          <a:xfrm>
            <a:off x="224071" y="-353444"/>
            <a:ext cx="12192000" cy="16463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bg1"/>
                </a:solidFill>
              </a:rPr>
              <a:t> </a:t>
            </a:r>
            <a:r>
              <a:rPr lang="en-US" sz="2400" b="1" dirty="0">
                <a:solidFill>
                  <a:schemeClr val="bg1"/>
                </a:solidFill>
                <a:latin typeface="Times New Roman" panose="02020603050405020304" pitchFamily="18" charset="0"/>
                <a:cs typeface="Times New Roman" panose="02020603050405020304" pitchFamily="18" charset="0"/>
              </a:rPr>
              <a:t>PERFORMANCE  METRICS (RESULTS)</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6880742-C462-758E-837C-A746DE1BDFAD}"/>
              </a:ext>
            </a:extLst>
          </p:cNvPr>
          <p:cNvSpPr txBox="1"/>
          <p:nvPr/>
        </p:nvSpPr>
        <p:spPr>
          <a:xfrm>
            <a:off x="344834" y="1666896"/>
            <a:ext cx="6822085" cy="3970318"/>
          </a:xfrm>
          <a:prstGeom prst="rect">
            <a:avLst/>
          </a:prstGeom>
          <a:noFill/>
        </p:spPr>
        <p:txBody>
          <a:bodyPr wrap="square">
            <a:spAutoFit/>
          </a:bodyPr>
          <a:lstStyle/>
          <a:p>
            <a:r>
              <a:rPr lang="en-IN" b="1" dirty="0">
                <a:solidFill>
                  <a:schemeClr val="accent1"/>
                </a:solidFill>
              </a:rPr>
              <a:t>Model Summary :   </a:t>
            </a:r>
            <a:r>
              <a:rPr lang="en-US" b="1" dirty="0"/>
              <a:t>Total </a:t>
            </a:r>
            <a:r>
              <a:rPr lang="en-US" b="1" dirty="0" err="1"/>
              <a:t>parans</a:t>
            </a:r>
            <a:r>
              <a:rPr lang="en-US" b="1" dirty="0"/>
              <a:t>                   :  195,052,397</a:t>
            </a:r>
            <a:endParaRPr lang="en-IN" b="1" dirty="0"/>
          </a:p>
          <a:p>
            <a:r>
              <a:rPr lang="en-US" b="1" dirty="0"/>
              <a:t>                                   Trainable </a:t>
            </a:r>
            <a:r>
              <a:rPr lang="en-US" b="1" dirty="0" err="1"/>
              <a:t>parans</a:t>
            </a:r>
            <a:r>
              <a:rPr lang="en-US" b="1" dirty="0"/>
              <a:t>           :  195,052,397</a:t>
            </a:r>
            <a:endParaRPr lang="en-IN" b="1" dirty="0"/>
          </a:p>
          <a:p>
            <a:r>
              <a:rPr lang="en-US" b="1" dirty="0"/>
              <a:t>                                   Non-trainable params :  0</a:t>
            </a:r>
          </a:p>
          <a:p>
            <a:endParaRPr lang="en-US" sz="3600" b="1"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a:p>
            <a:r>
              <a:rPr lang="en-IN" b="1" dirty="0">
                <a:solidFill>
                  <a:schemeClr val="accent1"/>
                </a:solidFill>
              </a:rPr>
              <a:t>Accuracy              :   </a:t>
            </a:r>
            <a:r>
              <a:rPr lang="en-IN" b="1" dirty="0">
                <a:latin typeface="Calibri" panose="020F0502020204030204" pitchFamily="34" charset="0"/>
                <a:cs typeface="Calibri" panose="020F0502020204030204" pitchFamily="34" charset="0"/>
              </a:rPr>
              <a:t>Training accuracy      :  0.9266</a:t>
            </a:r>
          </a:p>
          <a:p>
            <a:r>
              <a:rPr lang="en-IN" b="1" dirty="0">
                <a:latin typeface="Calibri" panose="020F0502020204030204" pitchFamily="34" charset="0"/>
                <a:cs typeface="Calibri" panose="020F0502020204030204" pitchFamily="34" charset="0"/>
              </a:rPr>
              <a:t>                                  Validation accuracy  :  0.9688</a:t>
            </a:r>
          </a:p>
          <a:p>
            <a:endParaRPr lang="en-IN" b="1" dirty="0">
              <a:latin typeface="Calibri" panose="020F0502020204030204" pitchFamily="34" charset="0"/>
              <a:cs typeface="Calibri" panose="020F0502020204030204" pitchFamily="34" charset="0"/>
            </a:endParaRPr>
          </a:p>
          <a:p>
            <a:endParaRPr lang="en-IN"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p:txBody>
      </p:sp>
      <p:pic>
        <p:nvPicPr>
          <p:cNvPr id="7" name="Picture 6" descr="Capture15">
            <a:extLst>
              <a:ext uri="{FF2B5EF4-FFF2-40B4-BE49-F238E27FC236}">
                <a16:creationId xmlns:a16="http://schemas.microsoft.com/office/drawing/2014/main" id="{CC6A91E1-2042-4B8B-8903-A8E72E91A966}"/>
              </a:ext>
            </a:extLst>
          </p:cNvPr>
          <p:cNvPicPr/>
          <p:nvPr/>
        </p:nvPicPr>
        <p:blipFill>
          <a:blip r:embed="rId3"/>
          <a:stretch>
            <a:fillRect/>
          </a:stretch>
        </p:blipFill>
        <p:spPr>
          <a:xfrm>
            <a:off x="7166919" y="1220786"/>
            <a:ext cx="3982515" cy="2059300"/>
          </a:xfrm>
          <a:prstGeom prst="rect">
            <a:avLst/>
          </a:prstGeom>
        </p:spPr>
      </p:pic>
      <p:pic>
        <p:nvPicPr>
          <p:cNvPr id="8" name="Picture 7" descr="Screenshot (279)">
            <a:extLst>
              <a:ext uri="{FF2B5EF4-FFF2-40B4-BE49-F238E27FC236}">
                <a16:creationId xmlns:a16="http://schemas.microsoft.com/office/drawing/2014/main" id="{FC902256-FA18-4C07-A657-3B9FCE009FC2}"/>
              </a:ext>
            </a:extLst>
          </p:cNvPr>
          <p:cNvPicPr/>
          <p:nvPr/>
        </p:nvPicPr>
        <p:blipFill>
          <a:blip r:embed="rId4"/>
          <a:stretch>
            <a:fillRect/>
          </a:stretch>
        </p:blipFill>
        <p:spPr>
          <a:xfrm>
            <a:off x="7166919" y="3951952"/>
            <a:ext cx="3982515" cy="20593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1598</TotalTime>
  <Words>681</Words>
  <Application>Microsoft Office PowerPoint</Application>
  <PresentationFormat>Widescreen</PresentationFormat>
  <Paragraphs>82</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Framework for Feedback System Using KIOSK</dc:title>
  <dc:creator>LENOVO</dc:creator>
  <cp:lastModifiedBy>jayavaiharish</cp:lastModifiedBy>
  <cp:revision>55</cp:revision>
  <dcterms:created xsi:type="dcterms:W3CDTF">2020-02-05T06:53:57Z</dcterms:created>
  <dcterms:modified xsi:type="dcterms:W3CDTF">2022-11-19T13:10:54Z</dcterms:modified>
</cp:coreProperties>
</file>