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p:nvPr>
        </p:nvSpPr>
        <p:spPr>
          <a:xfrm>
            <a:off x="1297440" y="1567440"/>
            <a:ext cx="703872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3"/>
          <p:cNvSpPr>
            <a:spLocks noGrp="1"/>
          </p:cNvSpPr>
          <p:nvPr>
            <p:ph/>
          </p:nvPr>
        </p:nvSpPr>
        <p:spPr>
          <a:xfrm>
            <a:off x="1297440" y="3087720"/>
            <a:ext cx="703872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p:nvPr>
        </p:nvSpPr>
        <p:spPr>
          <a:xfrm>
            <a:off x="1297440" y="156744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3"/>
          <p:cNvSpPr>
            <a:spLocks noGrp="1"/>
          </p:cNvSpPr>
          <p:nvPr>
            <p:ph/>
          </p:nvPr>
        </p:nvSpPr>
        <p:spPr>
          <a:xfrm>
            <a:off x="4904280" y="156744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4"/>
          <p:cNvSpPr>
            <a:spLocks noGrp="1"/>
          </p:cNvSpPr>
          <p:nvPr>
            <p:ph/>
          </p:nvPr>
        </p:nvSpPr>
        <p:spPr>
          <a:xfrm>
            <a:off x="1297440" y="308772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5"/>
          <p:cNvSpPr>
            <a:spLocks noGrp="1"/>
          </p:cNvSpPr>
          <p:nvPr>
            <p:ph/>
          </p:nvPr>
        </p:nvSpPr>
        <p:spPr>
          <a:xfrm>
            <a:off x="4904280" y="308772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 name="PlaceHolder 2"/>
          <p:cNvSpPr>
            <a:spLocks noGrp="1"/>
          </p:cNvSpPr>
          <p:nvPr>
            <p:ph/>
          </p:nvPr>
        </p:nvSpPr>
        <p:spPr>
          <a:xfrm>
            <a:off x="1297440" y="1567440"/>
            <a:ext cx="226620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3"/>
          <p:cNvSpPr>
            <a:spLocks noGrp="1"/>
          </p:cNvSpPr>
          <p:nvPr>
            <p:ph/>
          </p:nvPr>
        </p:nvSpPr>
        <p:spPr>
          <a:xfrm>
            <a:off x="3677400" y="1567440"/>
            <a:ext cx="226620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 name="PlaceHolder 4"/>
          <p:cNvSpPr>
            <a:spLocks noGrp="1"/>
          </p:cNvSpPr>
          <p:nvPr>
            <p:ph/>
          </p:nvPr>
        </p:nvSpPr>
        <p:spPr>
          <a:xfrm>
            <a:off x="6057360" y="1567440"/>
            <a:ext cx="226620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 name="PlaceHolder 5"/>
          <p:cNvSpPr>
            <a:spLocks noGrp="1"/>
          </p:cNvSpPr>
          <p:nvPr>
            <p:ph/>
          </p:nvPr>
        </p:nvSpPr>
        <p:spPr>
          <a:xfrm>
            <a:off x="1297440" y="3087720"/>
            <a:ext cx="226620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3" name="PlaceHolder 6"/>
          <p:cNvSpPr>
            <a:spLocks noGrp="1"/>
          </p:cNvSpPr>
          <p:nvPr>
            <p:ph/>
          </p:nvPr>
        </p:nvSpPr>
        <p:spPr>
          <a:xfrm>
            <a:off x="3677400" y="3087720"/>
            <a:ext cx="226620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4" name="PlaceHolder 7"/>
          <p:cNvSpPr>
            <a:spLocks noGrp="1"/>
          </p:cNvSpPr>
          <p:nvPr>
            <p:ph/>
          </p:nvPr>
        </p:nvSpPr>
        <p:spPr>
          <a:xfrm>
            <a:off x="6057360" y="3087720"/>
            <a:ext cx="226620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subTitle"/>
          </p:nvPr>
        </p:nvSpPr>
        <p:spPr>
          <a:xfrm>
            <a:off x="1297440" y="1567440"/>
            <a:ext cx="7038720" cy="291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p:nvPr>
        </p:nvSpPr>
        <p:spPr>
          <a:xfrm>
            <a:off x="1297440" y="1567440"/>
            <a:ext cx="7038720" cy="291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1297440" y="1567440"/>
            <a:ext cx="3434760" cy="291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4904280" y="1567440"/>
            <a:ext cx="3434760" cy="291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297440" y="393840"/>
            <a:ext cx="7038720" cy="4236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p:nvPr>
        </p:nvSpPr>
        <p:spPr>
          <a:xfrm>
            <a:off x="1297440" y="156744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3"/>
          <p:cNvSpPr>
            <a:spLocks noGrp="1"/>
          </p:cNvSpPr>
          <p:nvPr>
            <p:ph/>
          </p:nvPr>
        </p:nvSpPr>
        <p:spPr>
          <a:xfrm>
            <a:off x="4904280" y="1567440"/>
            <a:ext cx="3434760" cy="291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 name="PlaceHolder 4"/>
          <p:cNvSpPr>
            <a:spLocks noGrp="1"/>
          </p:cNvSpPr>
          <p:nvPr>
            <p:ph/>
          </p:nvPr>
        </p:nvSpPr>
        <p:spPr>
          <a:xfrm>
            <a:off x="1297440" y="308772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subTitle"/>
          </p:nvPr>
        </p:nvSpPr>
        <p:spPr>
          <a:xfrm>
            <a:off x="1297440" y="1567440"/>
            <a:ext cx="7038720" cy="291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p:nvPr>
        </p:nvSpPr>
        <p:spPr>
          <a:xfrm>
            <a:off x="1297440" y="1567440"/>
            <a:ext cx="3434760" cy="291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6" name="PlaceHolder 3"/>
          <p:cNvSpPr>
            <a:spLocks noGrp="1"/>
          </p:cNvSpPr>
          <p:nvPr>
            <p:ph/>
          </p:nvPr>
        </p:nvSpPr>
        <p:spPr>
          <a:xfrm>
            <a:off x="4904280" y="156744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7" name="PlaceHolder 4"/>
          <p:cNvSpPr>
            <a:spLocks noGrp="1"/>
          </p:cNvSpPr>
          <p:nvPr>
            <p:ph/>
          </p:nvPr>
        </p:nvSpPr>
        <p:spPr>
          <a:xfrm>
            <a:off x="4904280" y="308772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p:nvPr>
        </p:nvSpPr>
        <p:spPr>
          <a:xfrm>
            <a:off x="1297440" y="156744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3"/>
          <p:cNvSpPr>
            <a:spLocks noGrp="1"/>
          </p:cNvSpPr>
          <p:nvPr>
            <p:ph/>
          </p:nvPr>
        </p:nvSpPr>
        <p:spPr>
          <a:xfrm>
            <a:off x="4904280" y="156744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 name="PlaceHolder 4"/>
          <p:cNvSpPr>
            <a:spLocks noGrp="1"/>
          </p:cNvSpPr>
          <p:nvPr>
            <p:ph/>
          </p:nvPr>
        </p:nvSpPr>
        <p:spPr>
          <a:xfrm>
            <a:off x="1297440" y="3087720"/>
            <a:ext cx="703872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p:nvPr>
        </p:nvSpPr>
        <p:spPr>
          <a:xfrm>
            <a:off x="1297440" y="1567440"/>
            <a:ext cx="703872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3"/>
          <p:cNvSpPr>
            <a:spLocks noGrp="1"/>
          </p:cNvSpPr>
          <p:nvPr>
            <p:ph/>
          </p:nvPr>
        </p:nvSpPr>
        <p:spPr>
          <a:xfrm>
            <a:off x="1297440" y="3087720"/>
            <a:ext cx="703872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p:nvPr>
        </p:nvSpPr>
        <p:spPr>
          <a:xfrm>
            <a:off x="1297440" y="156744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3"/>
          <p:cNvSpPr>
            <a:spLocks noGrp="1"/>
          </p:cNvSpPr>
          <p:nvPr>
            <p:ph/>
          </p:nvPr>
        </p:nvSpPr>
        <p:spPr>
          <a:xfrm>
            <a:off x="4904280" y="156744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4"/>
          <p:cNvSpPr>
            <a:spLocks noGrp="1"/>
          </p:cNvSpPr>
          <p:nvPr>
            <p:ph/>
          </p:nvPr>
        </p:nvSpPr>
        <p:spPr>
          <a:xfrm>
            <a:off x="1297440" y="308772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5"/>
          <p:cNvSpPr>
            <a:spLocks noGrp="1"/>
          </p:cNvSpPr>
          <p:nvPr>
            <p:ph/>
          </p:nvPr>
        </p:nvSpPr>
        <p:spPr>
          <a:xfrm>
            <a:off x="4904280" y="308772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1" name="PlaceHolder 2"/>
          <p:cNvSpPr>
            <a:spLocks noGrp="1"/>
          </p:cNvSpPr>
          <p:nvPr>
            <p:ph/>
          </p:nvPr>
        </p:nvSpPr>
        <p:spPr>
          <a:xfrm>
            <a:off x="1297440" y="1567440"/>
            <a:ext cx="226620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 name="PlaceHolder 3"/>
          <p:cNvSpPr>
            <a:spLocks noGrp="1"/>
          </p:cNvSpPr>
          <p:nvPr>
            <p:ph/>
          </p:nvPr>
        </p:nvSpPr>
        <p:spPr>
          <a:xfrm>
            <a:off x="3677400" y="1567440"/>
            <a:ext cx="226620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3" name="PlaceHolder 4"/>
          <p:cNvSpPr>
            <a:spLocks noGrp="1"/>
          </p:cNvSpPr>
          <p:nvPr>
            <p:ph/>
          </p:nvPr>
        </p:nvSpPr>
        <p:spPr>
          <a:xfrm>
            <a:off x="6057360" y="1567440"/>
            <a:ext cx="226620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4" name="PlaceHolder 5"/>
          <p:cNvSpPr>
            <a:spLocks noGrp="1"/>
          </p:cNvSpPr>
          <p:nvPr>
            <p:ph/>
          </p:nvPr>
        </p:nvSpPr>
        <p:spPr>
          <a:xfrm>
            <a:off x="1297440" y="3087720"/>
            <a:ext cx="226620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 name="PlaceHolder 6"/>
          <p:cNvSpPr>
            <a:spLocks noGrp="1"/>
          </p:cNvSpPr>
          <p:nvPr>
            <p:ph/>
          </p:nvPr>
        </p:nvSpPr>
        <p:spPr>
          <a:xfrm>
            <a:off x="3677400" y="3087720"/>
            <a:ext cx="226620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 name="PlaceHolder 7"/>
          <p:cNvSpPr>
            <a:spLocks noGrp="1"/>
          </p:cNvSpPr>
          <p:nvPr>
            <p:ph/>
          </p:nvPr>
        </p:nvSpPr>
        <p:spPr>
          <a:xfrm>
            <a:off x="6057360" y="3087720"/>
            <a:ext cx="226620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p:nvPr>
        </p:nvSpPr>
        <p:spPr>
          <a:xfrm>
            <a:off x="1297440" y="1567440"/>
            <a:ext cx="7038720" cy="291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p:nvPr>
        </p:nvSpPr>
        <p:spPr>
          <a:xfrm>
            <a:off x="1297440" y="1567440"/>
            <a:ext cx="3434760" cy="291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3"/>
          <p:cNvSpPr>
            <a:spLocks noGrp="1"/>
          </p:cNvSpPr>
          <p:nvPr>
            <p:ph/>
          </p:nvPr>
        </p:nvSpPr>
        <p:spPr>
          <a:xfrm>
            <a:off x="4904280" y="1567440"/>
            <a:ext cx="3434760" cy="291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297440" y="393840"/>
            <a:ext cx="7038720" cy="4236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p:nvPr>
        </p:nvSpPr>
        <p:spPr>
          <a:xfrm>
            <a:off x="1297440" y="156744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3"/>
          <p:cNvSpPr>
            <a:spLocks noGrp="1"/>
          </p:cNvSpPr>
          <p:nvPr>
            <p:ph/>
          </p:nvPr>
        </p:nvSpPr>
        <p:spPr>
          <a:xfrm>
            <a:off x="4904280" y="1567440"/>
            <a:ext cx="3434760" cy="291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4"/>
          <p:cNvSpPr>
            <a:spLocks noGrp="1"/>
          </p:cNvSpPr>
          <p:nvPr>
            <p:ph/>
          </p:nvPr>
        </p:nvSpPr>
        <p:spPr>
          <a:xfrm>
            <a:off x="1297440" y="308772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p:nvPr>
        </p:nvSpPr>
        <p:spPr>
          <a:xfrm>
            <a:off x="1297440" y="1567440"/>
            <a:ext cx="3434760" cy="291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3"/>
          <p:cNvSpPr>
            <a:spLocks noGrp="1"/>
          </p:cNvSpPr>
          <p:nvPr>
            <p:ph/>
          </p:nvPr>
        </p:nvSpPr>
        <p:spPr>
          <a:xfrm>
            <a:off x="4904280" y="156744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4"/>
          <p:cNvSpPr>
            <a:spLocks noGrp="1"/>
          </p:cNvSpPr>
          <p:nvPr>
            <p:ph/>
          </p:nvPr>
        </p:nvSpPr>
        <p:spPr>
          <a:xfrm>
            <a:off x="4904280" y="308772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1297440" y="156744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4904280" y="1567440"/>
            <a:ext cx="343476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4"/>
          <p:cNvSpPr>
            <a:spLocks noGrp="1"/>
          </p:cNvSpPr>
          <p:nvPr>
            <p:ph/>
          </p:nvPr>
        </p:nvSpPr>
        <p:spPr>
          <a:xfrm>
            <a:off x="1297440" y="3087720"/>
            <a:ext cx="7038720" cy="138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Google Shape;10;p2"/>
          <p:cNvSpPr/>
          <p:nvPr/>
        </p:nvSpPr>
        <p:spPr>
          <a:xfrm rot="5400000">
            <a:off x="7500600" y="0"/>
            <a:ext cx="1643400" cy="1643400"/>
          </a:xfrm>
          <a:prstGeom prst="diagStripe">
            <a:avLst>
              <a:gd name="adj" fmla="val 0"/>
            </a:avLst>
          </a:prstGeom>
          <a:solidFill>
            <a:schemeClr val="lt1">
              <a:alpha val="3000"/>
            </a:schemeClr>
          </a:solidFill>
          <a:ln w="0">
            <a:noFill/>
          </a:ln>
        </p:spPr>
        <p:style>
          <a:lnRef idx="0"/>
          <a:fillRef idx="0"/>
          <a:effectRef idx="0"/>
          <a:fontRef idx="minor"/>
        </p:style>
      </p:sp>
      <p:grpSp>
        <p:nvGrpSpPr>
          <p:cNvPr id="1" name="Google Shape;11;p2"/>
          <p:cNvGrpSpPr/>
          <p:nvPr/>
        </p:nvGrpSpPr>
        <p:grpSpPr>
          <a:xfrm>
            <a:off x="5760" y="-8280"/>
            <a:ext cx="5138280" cy="5152320"/>
            <a:chOff x="5760" y="-8280"/>
            <a:chExt cx="5138280" cy="5152320"/>
          </a:xfrm>
        </p:grpSpPr>
        <p:sp>
          <p:nvSpPr>
            <p:cNvPr id="2" name="Google Shape;12;p2"/>
            <p:cNvSpPr/>
            <p:nvPr/>
          </p:nvSpPr>
          <p:spPr>
            <a:xfrm rot="16200000">
              <a:off x="360" y="360"/>
              <a:ext cx="5152320" cy="5134680"/>
            </a:xfrm>
            <a:prstGeom prst="diagStripe">
              <a:avLst>
                <a:gd name="adj" fmla="val 50000"/>
              </a:avLst>
            </a:prstGeom>
            <a:solidFill>
              <a:schemeClr val="lt1">
                <a:alpha val="3000"/>
              </a:schemeClr>
            </a:solidFill>
            <a:ln w="0">
              <a:noFill/>
            </a:ln>
          </p:spPr>
          <p:style>
            <a:lnRef idx="0"/>
            <a:fillRef idx="0"/>
            <a:effectRef idx="0"/>
            <a:fontRef idx="minor"/>
          </p:style>
        </p:sp>
        <p:sp>
          <p:nvSpPr>
            <p:cNvPr id="3" name="Google Shape;13;p2"/>
            <p:cNvSpPr/>
            <p:nvPr/>
          </p:nvSpPr>
          <p:spPr>
            <a:xfrm rot="16200000">
              <a:off x="0" y="1142280"/>
              <a:ext cx="3996360" cy="3982320"/>
            </a:xfrm>
            <a:prstGeom prst="diagStripe">
              <a:avLst>
                <a:gd name="adj" fmla="val 58774"/>
              </a:avLst>
            </a:prstGeom>
            <a:solidFill>
              <a:schemeClr val="lt1">
                <a:alpha val="3000"/>
              </a:schemeClr>
            </a:solidFill>
            <a:ln w="0">
              <a:noFill/>
            </a:ln>
          </p:spPr>
          <p:style>
            <a:lnRef idx="0"/>
            <a:fillRef idx="0"/>
            <a:effectRef idx="0"/>
            <a:fontRef idx="minor"/>
          </p:style>
        </p:sp>
        <p:sp>
          <p:nvSpPr>
            <p:cNvPr id="4" name="Google Shape;14;p2"/>
            <p:cNvSpPr/>
            <p:nvPr/>
          </p:nvSpPr>
          <p:spPr>
            <a:xfrm rot="16200000">
              <a:off x="1800" y="720"/>
              <a:ext cx="2299320" cy="2291400"/>
            </a:xfrm>
            <a:prstGeom prst="diagStripe">
              <a:avLst>
                <a:gd name="adj" fmla="val 50000"/>
              </a:avLst>
            </a:prstGeom>
            <a:solidFill>
              <a:schemeClr val="accent1"/>
            </a:solidFill>
            <a:ln w="0">
              <a:noFill/>
            </a:ln>
          </p:spPr>
          <p:style>
            <a:lnRef idx="0"/>
            <a:fillRef idx="0"/>
            <a:effectRef idx="0"/>
            <a:fontRef idx="minor"/>
          </p:style>
        </p:sp>
        <p:sp>
          <p:nvSpPr>
            <p:cNvPr id="5" name="Google Shape;15;p2"/>
            <p:cNvSpPr/>
            <p:nvPr/>
          </p:nvSpPr>
          <p:spPr>
            <a:xfrm flipH="1">
              <a:off x="652680" y="588240"/>
              <a:ext cx="2299680" cy="2291040"/>
            </a:xfrm>
            <a:prstGeom prst="diagStripe">
              <a:avLst>
                <a:gd name="adj" fmla="val 50000"/>
              </a:avLst>
            </a:prstGeom>
            <a:solidFill>
              <a:schemeClr val="lt2"/>
            </a:solidFill>
            <a:ln w="0">
              <a:noFill/>
            </a:ln>
          </p:spPr>
          <p:style>
            <a:lnRef idx="0"/>
            <a:fillRef idx="0"/>
            <a:effectRef idx="0"/>
            <a:fontRef idx="minor"/>
          </p:style>
        </p:sp>
      </p:grpSp>
      <p:sp>
        <p:nvSpPr>
          <p:cNvPr id="6" name="PlaceHolder 1"/>
          <p:cNvSpPr>
            <a:spLocks noGrp="1"/>
          </p:cNvSpPr>
          <p:nvPr>
            <p:ph type="title"/>
          </p:nvPr>
        </p:nvSpPr>
        <p:spPr>
          <a:xfrm>
            <a:off x="3537000" y="1578240"/>
            <a:ext cx="5017320" cy="1578600"/>
          </a:xfrm>
          <a:prstGeom prst="rect">
            <a:avLst/>
          </a:prstGeom>
          <a:noFill/>
          <a:ln w="0">
            <a:noFill/>
          </a:ln>
        </p:spPr>
        <p:txBody>
          <a:bodyPr tIns="91440" bIns="91440" anchor="t">
            <a:normAutofit/>
          </a:bodyPr>
          <a:p>
            <a:r>
              <a:rPr b="0" lang="en-US" sz="4000" spc="-1" strike="noStrike">
                <a:solidFill>
                  <a:srgbClr val="000000"/>
                </a:solidFill>
                <a:latin typeface="Arial"/>
              </a:rPr>
              <a:t>Click to edit the title text format</a:t>
            </a:r>
            <a:endParaRPr b="0" lang="en-US" sz="4000" spc="-1" strike="noStrike">
              <a:solidFill>
                <a:srgbClr val="000000"/>
              </a:solidFill>
              <a:latin typeface="Arial"/>
            </a:endParaRPr>
          </a:p>
        </p:txBody>
      </p:sp>
      <p:sp>
        <p:nvSpPr>
          <p:cNvPr id="7" name="PlaceHolder 2"/>
          <p:cNvSpPr>
            <a:spLocks noGrp="1"/>
          </p:cNvSpPr>
          <p:nvPr>
            <p:ph type="sldNum"/>
          </p:nvPr>
        </p:nvSpPr>
        <p:spPr>
          <a:xfrm>
            <a:off x="8472600" y="4663080"/>
            <a:ext cx="548280" cy="393120"/>
          </a:xfrm>
          <a:prstGeom prst="rect">
            <a:avLst/>
          </a:prstGeom>
          <a:noFill/>
          <a:ln w="0">
            <a:noFill/>
          </a:ln>
        </p:spPr>
        <p:txBody>
          <a:bodyPr tIns="91440" bIns="91440" anchor="ctr">
            <a:normAutofit/>
          </a:bodyPr>
          <a:p>
            <a:pPr algn="r">
              <a:lnSpc>
                <a:spcPct val="100000"/>
              </a:lnSpc>
              <a:buNone/>
              <a:tabLst>
                <a:tab algn="l" pos="0"/>
              </a:tabLst>
            </a:pPr>
            <a:fld id="{6B544C5E-DA7C-49F2-972C-32B1E7D5A390}" type="slidenum">
              <a:rPr b="0" lang="en" sz="1000" spc="-1" strike="noStrike">
                <a:solidFill>
                  <a:srgbClr val="ffffff"/>
                </a:solidFill>
                <a:latin typeface="Lato"/>
                <a:ea typeface="Lato"/>
              </a:rPr>
              <a:t>&lt;number&gt;</a:t>
            </a:fld>
            <a:endParaRPr b="0" lang="en-US" sz="1000" spc="-1" strike="noStrike">
              <a:latin typeface="Times New Roman"/>
            </a:endParaRPr>
          </a:p>
        </p:txBody>
      </p:sp>
      <p:sp>
        <p:nvSpPr>
          <p:cNvPr id="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5" name="Google Shape;42;p4"/>
          <p:cNvGrpSpPr/>
          <p:nvPr/>
        </p:nvGrpSpPr>
        <p:grpSpPr>
          <a:xfrm>
            <a:off x="0" y="381240"/>
            <a:ext cx="1037520" cy="1015920"/>
            <a:chOff x="0" y="381240"/>
            <a:chExt cx="1037520" cy="1015920"/>
          </a:xfrm>
        </p:grpSpPr>
        <p:sp>
          <p:nvSpPr>
            <p:cNvPr id="46" name="Google Shape;43;p4"/>
            <p:cNvSpPr/>
            <p:nvPr/>
          </p:nvSpPr>
          <p:spPr>
            <a:xfrm rot="16200000">
              <a:off x="0" y="381240"/>
              <a:ext cx="808560" cy="808560"/>
            </a:xfrm>
            <a:prstGeom prst="diagStripe">
              <a:avLst>
                <a:gd name="adj" fmla="val 50000"/>
              </a:avLst>
            </a:prstGeom>
            <a:solidFill>
              <a:schemeClr val="accent1"/>
            </a:solidFill>
            <a:ln w="0">
              <a:noFill/>
            </a:ln>
          </p:spPr>
          <p:style>
            <a:lnRef idx="0"/>
            <a:fillRef idx="0"/>
            <a:effectRef idx="0"/>
            <a:fontRef idx="minor"/>
          </p:style>
        </p:sp>
        <p:sp>
          <p:nvSpPr>
            <p:cNvPr id="47" name="Google Shape;44;p4"/>
            <p:cNvSpPr/>
            <p:nvPr/>
          </p:nvSpPr>
          <p:spPr>
            <a:xfrm flipH="1">
              <a:off x="228960" y="588600"/>
              <a:ext cx="808560" cy="808560"/>
            </a:xfrm>
            <a:prstGeom prst="diagStripe">
              <a:avLst>
                <a:gd name="adj" fmla="val 50000"/>
              </a:avLst>
            </a:prstGeom>
            <a:solidFill>
              <a:schemeClr val="lt2"/>
            </a:solidFill>
            <a:ln w="0">
              <a:noFill/>
            </a:ln>
          </p:spPr>
          <p:style>
            <a:lnRef idx="0"/>
            <a:fillRef idx="0"/>
            <a:effectRef idx="0"/>
            <a:fontRef idx="minor"/>
          </p:style>
        </p:sp>
      </p:grpSp>
      <p:sp>
        <p:nvSpPr>
          <p:cNvPr id="48"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49" name="PlaceHolder 2"/>
          <p:cNvSpPr>
            <a:spLocks noGrp="1"/>
          </p:cNvSpPr>
          <p:nvPr>
            <p:ph type="body"/>
          </p:nvPr>
        </p:nvSpPr>
        <p:spPr>
          <a:xfrm>
            <a:off x="1297440" y="1567440"/>
            <a:ext cx="7038720" cy="2910960"/>
          </a:xfrm>
          <a:prstGeom prst="rect">
            <a:avLst/>
          </a:prstGeom>
          <a:noFill/>
          <a:ln w="0">
            <a:noFill/>
          </a:ln>
        </p:spPr>
        <p:txBody>
          <a:bodyPr tIns="91440" bIns="91440" anchor="t">
            <a:normAutofit/>
          </a:bodyPr>
          <a:p>
            <a:pPr marL="432000" indent="-324000">
              <a:spcBef>
                <a:spcPts val="1417"/>
              </a:spcBef>
              <a:buClr>
                <a:srgbClr val="ffffff"/>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50" name="PlaceHolder 3"/>
          <p:cNvSpPr>
            <a:spLocks noGrp="1"/>
          </p:cNvSpPr>
          <p:nvPr>
            <p:ph type="sldNum"/>
          </p:nvPr>
        </p:nvSpPr>
        <p:spPr>
          <a:xfrm>
            <a:off x="8472600" y="4663080"/>
            <a:ext cx="548280" cy="393120"/>
          </a:xfrm>
          <a:prstGeom prst="rect">
            <a:avLst/>
          </a:prstGeom>
          <a:noFill/>
          <a:ln w="0">
            <a:noFill/>
          </a:ln>
        </p:spPr>
        <p:txBody>
          <a:bodyPr tIns="91440" bIns="91440" anchor="ctr">
            <a:normAutofit/>
          </a:bodyPr>
          <a:p>
            <a:pPr algn="r">
              <a:lnSpc>
                <a:spcPct val="100000"/>
              </a:lnSpc>
              <a:buNone/>
              <a:tabLst>
                <a:tab algn="l" pos="0"/>
              </a:tabLst>
            </a:pPr>
            <a:fld id="{A8BD975E-453B-460E-A5CD-9A812B7D1FBD}" type="slidenum">
              <a:rPr b="0" lang="en" sz="1000" spc="-1" strike="noStrike">
                <a:solidFill>
                  <a:srgbClr val="ffffff"/>
                </a:solidFill>
                <a:latin typeface="Lato"/>
                <a:ea typeface="La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medium.com/@jigar18011999/university-predictor-by-machine-learning-2d880e9f3a3" TargetMode="External"/><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hyperlink" Target="https://github.com/karanwadhwa/dd-admission-predictor" TargetMode="External"/><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hyperlink" Target="https://github.com/satwik2663/Machine-Learning-Graduate-Studuent-Admission-Predictor" TargetMode="External"/><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hyperlink" Target="https://www.researchgate.net/publication/348433004_Graduate_Admission_Prediction_Using_Machine_Learning" TargetMode="External"/><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hyperlink" Target="https://ieeexplore.ieee.org/document/6416521" TargetMode="External"/><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s://ieeexplore.ieee.org/document/9410717" TargetMode="External"/><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https://www.researchgate.net/publication/341584940_A_Machine_Learning_Approach_for_Graduate_Admission_Prediction" TargetMode="External"/><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https://towardsdatascience.com/introduction-to-modelling-tabular-data-predicting-a-students-chance-of-gaining-admission-using-ml-3a440f709c71" TargetMode="External"/><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338280" y="1578240"/>
            <a:ext cx="5216400" cy="1578600"/>
          </a:xfrm>
          <a:prstGeom prst="rect">
            <a:avLst/>
          </a:prstGeom>
          <a:noFill/>
          <a:ln w="0">
            <a:noFill/>
          </a:ln>
        </p:spPr>
        <p:txBody>
          <a:bodyPr tIns="91440" bIns="91440" anchor="t">
            <a:normAutofit/>
          </a:bodyPr>
          <a:p>
            <a:pPr>
              <a:lnSpc>
                <a:spcPct val="100000"/>
              </a:lnSpc>
              <a:buNone/>
              <a:tabLst>
                <a:tab algn="l" pos="0"/>
              </a:tabLst>
            </a:pPr>
            <a:r>
              <a:rPr b="1" lang="en" sz="2150" spc="-1" strike="noStrike">
                <a:solidFill>
                  <a:srgbClr val="35475c"/>
                </a:solidFill>
                <a:highlight>
                  <a:srgbClr val="ffffff"/>
                </a:highlight>
                <a:latin typeface="Arial"/>
                <a:ea typeface="Arial"/>
              </a:rPr>
              <a:t>University Admit Eligibility Predictor</a:t>
            </a:r>
            <a:endParaRPr b="0" lang="en-US" sz="2150" spc="-1" strike="noStrike">
              <a:solidFill>
                <a:srgbClr val="000000"/>
              </a:solidFill>
              <a:latin typeface="Arial"/>
            </a:endParaRPr>
          </a:p>
          <a:p>
            <a:pPr>
              <a:lnSpc>
                <a:spcPct val="100000"/>
              </a:lnSpc>
              <a:buNone/>
              <a:tabLst>
                <a:tab algn="l" pos="0"/>
              </a:tabLst>
            </a:pPr>
            <a:endParaRPr b="0" lang="en-US" sz="2150" spc="-1" strike="noStrike">
              <a:solidFill>
                <a:srgbClr val="000000"/>
              </a:solidFill>
              <a:latin typeface="Arial"/>
            </a:endParaRPr>
          </a:p>
          <a:p>
            <a:pPr>
              <a:lnSpc>
                <a:spcPct val="100000"/>
              </a:lnSpc>
              <a:buNone/>
              <a:tabLst>
                <a:tab algn="l" pos="0"/>
              </a:tabLst>
            </a:pPr>
            <a:r>
              <a:rPr b="1" lang="en" sz="2150" spc="-1" strike="noStrike">
                <a:solidFill>
                  <a:srgbClr val="35475c"/>
                </a:solidFill>
                <a:highlight>
                  <a:srgbClr val="ffffff"/>
                </a:highlight>
                <a:latin typeface="Arial"/>
                <a:ea typeface="Arial"/>
              </a:rPr>
              <a:t>Domain: Applied Data Science </a:t>
            </a:r>
            <a:endParaRPr b="0" lang="en-US" sz="2150" spc="-1" strike="noStrike">
              <a:solidFill>
                <a:srgbClr val="000000"/>
              </a:solidFill>
              <a:latin typeface="Arial"/>
            </a:endParaRPr>
          </a:p>
        </p:txBody>
      </p:sp>
      <p:sp>
        <p:nvSpPr>
          <p:cNvPr id="88" name="PlaceHolder 2"/>
          <p:cNvSpPr>
            <a:spLocks noGrp="1"/>
          </p:cNvSpPr>
          <p:nvPr>
            <p:ph type="subTitle"/>
          </p:nvPr>
        </p:nvSpPr>
        <p:spPr>
          <a:xfrm>
            <a:off x="3200400" y="3657600"/>
            <a:ext cx="5353920" cy="1015560"/>
          </a:xfrm>
          <a:prstGeom prst="rect">
            <a:avLst/>
          </a:prstGeom>
          <a:noFill/>
          <a:ln w="0">
            <a:noFill/>
          </a:ln>
        </p:spPr>
        <p:txBody>
          <a:bodyPr tIns="91440" bIns="91440" anchor="t">
            <a:normAutofit/>
          </a:bodyPr>
          <a:p>
            <a:pPr>
              <a:lnSpc>
                <a:spcPct val="100000"/>
              </a:lnSpc>
              <a:buNone/>
              <a:tabLst>
                <a:tab algn="l" pos="0"/>
              </a:tabLst>
            </a:pPr>
            <a:r>
              <a:rPr b="0" lang="en" sz="1300" spc="-1" strike="noStrike">
                <a:solidFill>
                  <a:srgbClr val="ffffff"/>
                </a:solidFill>
                <a:latin typeface="Lato"/>
                <a:ea typeface="Lato"/>
              </a:rPr>
              <a:t>Team Leader : ABIMANYU S</a:t>
            </a: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ffffff"/>
                </a:solidFill>
                <a:latin typeface="Lato"/>
                <a:ea typeface="Lato"/>
              </a:rPr>
              <a:t>Members:  ARIVUMATHI R,  POOVARASAN R ,  VIGNESH B</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1" lang="en" sz="2400" spc="-1" strike="noStrike" u="sng">
                <a:solidFill>
                  <a:srgbClr val="ffffff"/>
                </a:solidFill>
                <a:uFillTx/>
                <a:latin typeface="Montserrat"/>
                <a:ea typeface="Montserrat"/>
              </a:rPr>
              <a:t>Literature Survey</a:t>
            </a:r>
            <a:endParaRPr b="0" lang="en-US" sz="2400" spc="-1" strike="noStrike">
              <a:solidFill>
                <a:srgbClr val="000000"/>
              </a:solidFill>
              <a:latin typeface="Arial"/>
            </a:endParaRPr>
          </a:p>
        </p:txBody>
      </p:sp>
      <p:sp>
        <p:nvSpPr>
          <p:cNvPr id="106" name="PlaceHolder 2"/>
          <p:cNvSpPr>
            <a:spLocks noGrp="1"/>
          </p:cNvSpPr>
          <p:nvPr>
            <p:ph/>
          </p:nvPr>
        </p:nvSpPr>
        <p:spPr>
          <a:xfrm>
            <a:off x="1297440" y="1567440"/>
            <a:ext cx="7394400" cy="2910960"/>
          </a:xfrm>
          <a:prstGeom prst="rect">
            <a:avLst/>
          </a:prstGeom>
          <a:noFill/>
          <a:ln w="0">
            <a:noFill/>
          </a:ln>
        </p:spPr>
        <p:txBody>
          <a:bodyPr tIns="91440" bIns="91440" anchor="t">
            <a:normAutofit/>
          </a:bodyPr>
          <a:p>
            <a:pPr>
              <a:lnSpc>
                <a:spcPct val="115000"/>
              </a:lnSpc>
              <a:buNone/>
              <a:tabLst>
                <a:tab algn="l" pos="0"/>
              </a:tabLst>
            </a:pPr>
            <a:r>
              <a:rPr b="0" lang="en" sz="1300" spc="-1" strike="noStrike">
                <a:solidFill>
                  <a:srgbClr val="ffffff"/>
                </a:solidFill>
                <a:latin typeface="Lato"/>
                <a:ea typeface="Lato"/>
              </a:rPr>
              <a:t>6)  </a:t>
            </a:r>
            <a:r>
              <a:rPr b="0" lang="en" sz="1300" spc="-1" strike="noStrike">
                <a:solidFill>
                  <a:srgbClr val="ffffff"/>
                </a:solidFill>
                <a:latin typeface="Lato"/>
                <a:ea typeface="Lato"/>
              </a:rPr>
              <a:t>	</a:t>
            </a:r>
            <a:r>
              <a:rPr b="0" lang="en" sz="1300" spc="-1" strike="noStrike" u="sng">
                <a:solidFill>
                  <a:srgbClr val="7890cd"/>
                </a:solidFill>
                <a:uFillTx/>
                <a:latin typeface="Lato"/>
                <a:ea typeface="Lato"/>
                <a:hlinkClick r:id="rId1"/>
              </a:rPr>
              <a:t>UNIVERSITY PREDICTOR by machine learning | by Jigar prajapati | Medium</a:t>
            </a:r>
            <a:endParaRPr b="0" lang="en-US" sz="1300" spc="-1" strike="noStrike">
              <a:solidFill>
                <a:srgbClr val="000000"/>
              </a:solidFill>
              <a:latin typeface="Arial"/>
            </a:endParaRPr>
          </a:p>
          <a:p>
            <a:pPr>
              <a:lnSpc>
                <a:spcPct val="115000"/>
              </a:lnSpc>
              <a:spcBef>
                <a:spcPts val="1199"/>
              </a:spcBef>
              <a:buNone/>
              <a:tabLst>
                <a:tab algn="l" pos="0"/>
              </a:tabLst>
            </a:pPr>
            <a:r>
              <a:rPr b="1" lang="en" sz="1300" spc="-1" strike="noStrike" u="sng">
                <a:solidFill>
                  <a:srgbClr val="ffffff"/>
                </a:solidFill>
                <a:uFillTx/>
                <a:latin typeface="Lato"/>
                <a:ea typeface="Lato"/>
              </a:rPr>
              <a:t>Abstract:</a:t>
            </a:r>
            <a:endParaRPr b="0" lang="en-US" sz="1300" spc="-1" strike="noStrike">
              <a:solidFill>
                <a:srgbClr val="000000"/>
              </a:solidFill>
              <a:latin typeface="Arial"/>
            </a:endParaRPr>
          </a:p>
          <a:p>
            <a:pPr>
              <a:lnSpc>
                <a:spcPct val="115000"/>
              </a:lnSpc>
              <a:spcBef>
                <a:spcPts val="1199"/>
              </a:spcBef>
              <a:buNone/>
              <a:tabLst>
                <a:tab algn="l" pos="0"/>
              </a:tabLst>
            </a:pPr>
            <a:r>
              <a:rPr b="0" lang="en" sz="1300" spc="-1" strike="noStrike">
                <a:solidFill>
                  <a:srgbClr val="ffffff"/>
                </a:solidFill>
                <a:latin typeface="Lato"/>
                <a:ea typeface="Lato"/>
              </a:rPr>
              <a:t>This article talks about the architecture and algorithm of the system proposed. KNN, Decision Tree, and Logistic Regression were used to find the admits of a particular student. The ML models considers various parameters like GRE and TOEFL Score, SOP, LOR. Finally , upon evaluation, the author states that Decision Tree had the best accuracy out of the tree algorithms used.</a:t>
            </a:r>
            <a:endParaRPr b="0" lang="en-US" sz="1300" spc="-1" strike="noStrike">
              <a:solidFill>
                <a:srgbClr val="000000"/>
              </a:solidFill>
              <a:latin typeface="Arial"/>
            </a:endParaRPr>
          </a:p>
          <a:p>
            <a:pPr>
              <a:lnSpc>
                <a:spcPct val="115000"/>
              </a:lnSpc>
              <a:spcBef>
                <a:spcPts val="1199"/>
              </a:spcBef>
              <a:spcAft>
                <a:spcPts val="1199"/>
              </a:spcAft>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1" lang="en" sz="2400" spc="-1" strike="noStrike" u="sng">
                <a:solidFill>
                  <a:srgbClr val="ffffff"/>
                </a:solidFill>
                <a:uFillTx/>
                <a:latin typeface="Montserrat"/>
                <a:ea typeface="Montserrat"/>
              </a:rPr>
              <a:t>Literature Survey</a:t>
            </a:r>
            <a:endParaRPr b="0" lang="en-US" sz="2400" spc="-1" strike="noStrike">
              <a:solidFill>
                <a:srgbClr val="000000"/>
              </a:solidFill>
              <a:latin typeface="Arial"/>
            </a:endParaRPr>
          </a:p>
        </p:txBody>
      </p:sp>
      <p:sp>
        <p:nvSpPr>
          <p:cNvPr id="108" name="PlaceHolder 2"/>
          <p:cNvSpPr>
            <a:spLocks noGrp="1"/>
          </p:cNvSpPr>
          <p:nvPr>
            <p:ph/>
          </p:nvPr>
        </p:nvSpPr>
        <p:spPr>
          <a:xfrm>
            <a:off x="1297440" y="1567440"/>
            <a:ext cx="7394400" cy="3183840"/>
          </a:xfrm>
          <a:prstGeom prst="rect">
            <a:avLst/>
          </a:prstGeom>
          <a:noFill/>
          <a:ln w="0">
            <a:noFill/>
          </a:ln>
        </p:spPr>
        <p:txBody>
          <a:bodyPr tIns="91440" bIns="91440" anchor="t">
            <a:normAutofit/>
          </a:bodyPr>
          <a:p>
            <a:pPr>
              <a:lnSpc>
                <a:spcPct val="115000"/>
              </a:lnSpc>
              <a:buNone/>
              <a:tabLst>
                <a:tab algn="l" pos="0"/>
              </a:tabLst>
            </a:pPr>
            <a:r>
              <a:rPr b="0" lang="en" sz="1300" spc="-1" strike="noStrike">
                <a:solidFill>
                  <a:srgbClr val="ffffff"/>
                </a:solidFill>
                <a:latin typeface="Lato"/>
                <a:ea typeface="Lato"/>
              </a:rPr>
              <a:t>7)</a:t>
            </a:r>
            <a:r>
              <a:rPr b="0" lang="en" sz="1300" spc="-1" strike="noStrike">
                <a:solidFill>
                  <a:srgbClr val="ffffff"/>
                </a:solidFill>
                <a:latin typeface="Lato"/>
                <a:ea typeface="Lato"/>
              </a:rPr>
              <a:t>	</a:t>
            </a:r>
            <a:r>
              <a:rPr b="0" lang="en" sz="1300" spc="-1" strike="noStrike">
                <a:solidFill>
                  <a:srgbClr val="ffffff"/>
                </a:solidFill>
                <a:latin typeface="Lato"/>
                <a:ea typeface="Lato"/>
              </a:rPr>
              <a:t> </a:t>
            </a:r>
            <a:r>
              <a:rPr b="0" lang="en" sz="1300" spc="-1" strike="noStrike" u="sng">
                <a:solidFill>
                  <a:srgbClr val="7890cd"/>
                </a:solidFill>
                <a:uFillTx/>
                <a:latin typeface="Lato"/>
                <a:ea typeface="Lato"/>
                <a:hlinkClick r:id="rId1"/>
              </a:rPr>
              <a:t>https://github.com/karanwadhwa/dd-admission-predictor</a:t>
            </a:r>
            <a:endParaRPr b="0" lang="en-US" sz="1300" spc="-1" strike="noStrike">
              <a:solidFill>
                <a:srgbClr val="000000"/>
              </a:solidFill>
              <a:latin typeface="Arial"/>
            </a:endParaRPr>
          </a:p>
          <a:p>
            <a:pPr>
              <a:lnSpc>
                <a:spcPct val="115000"/>
              </a:lnSpc>
              <a:spcBef>
                <a:spcPts val="1199"/>
              </a:spcBef>
              <a:buNone/>
              <a:tabLst>
                <a:tab algn="l" pos="0"/>
              </a:tabLst>
            </a:pPr>
            <a:r>
              <a:rPr b="1" lang="en" sz="1300" spc="-1" strike="noStrike" u="sng">
                <a:solidFill>
                  <a:srgbClr val="ffffff"/>
                </a:solidFill>
                <a:uFillTx/>
                <a:latin typeface="Lato"/>
                <a:ea typeface="Lato"/>
              </a:rPr>
              <a:t>Abstract:</a:t>
            </a:r>
            <a:endParaRPr b="0" lang="en-US" sz="1300" spc="-1" strike="noStrike">
              <a:solidFill>
                <a:srgbClr val="000000"/>
              </a:solidFill>
              <a:latin typeface="Arial"/>
            </a:endParaRPr>
          </a:p>
          <a:p>
            <a:pPr>
              <a:lnSpc>
                <a:spcPct val="115000"/>
              </a:lnSpc>
              <a:spcBef>
                <a:spcPts val="1199"/>
              </a:spcBef>
              <a:buNone/>
              <a:tabLst>
                <a:tab algn="l" pos="0"/>
              </a:tabLst>
            </a:pPr>
            <a:r>
              <a:rPr b="0" lang="en" sz="1300" spc="-1" strike="noStrike">
                <a:solidFill>
                  <a:srgbClr val="ffffff"/>
                </a:solidFill>
                <a:latin typeface="Lato"/>
                <a:ea typeface="Lato"/>
              </a:rPr>
              <a:t>This system was originally developed only for Engineering College Admissions in Maharashtra,India but can essentially be adapted for other streams too. The purpose of it is to build a system to predict the user’s chances for getting into a certain college. The basic idea behind this project  was to cross reference the user’s entered grades with the average of the past 3-5 years cut-off lists of the colleges and based on that the colleges with avg. cut-off list marks less than the users acquired grades were displayed.</a:t>
            </a:r>
            <a:endParaRPr b="0" lang="en-US" sz="1300" spc="-1" strike="noStrike">
              <a:solidFill>
                <a:srgbClr val="000000"/>
              </a:solidFill>
              <a:latin typeface="Arial"/>
            </a:endParaRPr>
          </a:p>
          <a:p>
            <a:pPr>
              <a:lnSpc>
                <a:spcPct val="115000"/>
              </a:lnSpc>
              <a:spcBef>
                <a:spcPts val="1199"/>
              </a:spcBef>
              <a:buNone/>
              <a:tabLst>
                <a:tab algn="l" pos="0"/>
              </a:tabLst>
            </a:pPr>
            <a:r>
              <a:rPr b="0" lang="en" sz="1300" spc="-1" strike="noStrike">
                <a:solidFill>
                  <a:srgbClr val="ffffff"/>
                </a:solidFill>
                <a:latin typeface="Lato"/>
                <a:ea typeface="Lato"/>
              </a:rPr>
              <a:t> </a:t>
            </a:r>
            <a:endParaRPr b="0" lang="en-US" sz="1300" spc="-1" strike="noStrike">
              <a:solidFill>
                <a:srgbClr val="000000"/>
              </a:solidFill>
              <a:latin typeface="Arial"/>
            </a:endParaRPr>
          </a:p>
          <a:p>
            <a:pPr>
              <a:lnSpc>
                <a:spcPct val="115000"/>
              </a:lnSpc>
              <a:spcBef>
                <a:spcPts val="1199"/>
              </a:spcBef>
              <a:buNone/>
              <a:tabLst>
                <a:tab algn="l" pos="0"/>
              </a:tabLst>
            </a:pPr>
            <a:endParaRPr b="0" lang="en-US" sz="1300" spc="-1" strike="noStrike">
              <a:solidFill>
                <a:srgbClr val="000000"/>
              </a:solidFill>
              <a:latin typeface="Arial"/>
            </a:endParaRPr>
          </a:p>
          <a:p>
            <a:pPr>
              <a:lnSpc>
                <a:spcPct val="115000"/>
              </a:lnSpc>
              <a:spcBef>
                <a:spcPts val="1199"/>
              </a:spcBef>
              <a:spcAft>
                <a:spcPts val="1199"/>
              </a:spcAft>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1" lang="en" sz="2400" spc="-1" strike="noStrike" u="sng">
                <a:solidFill>
                  <a:srgbClr val="ffffff"/>
                </a:solidFill>
                <a:uFillTx/>
                <a:latin typeface="Montserrat"/>
                <a:ea typeface="Montserrat"/>
              </a:rPr>
              <a:t>Literature Survey</a:t>
            </a:r>
            <a:endParaRPr b="0" lang="en-US" sz="2400" spc="-1" strike="noStrike">
              <a:solidFill>
                <a:srgbClr val="000000"/>
              </a:solidFill>
              <a:latin typeface="Arial"/>
            </a:endParaRPr>
          </a:p>
        </p:txBody>
      </p:sp>
      <p:sp>
        <p:nvSpPr>
          <p:cNvPr id="110" name="PlaceHolder 2"/>
          <p:cNvSpPr>
            <a:spLocks noGrp="1"/>
          </p:cNvSpPr>
          <p:nvPr>
            <p:ph/>
          </p:nvPr>
        </p:nvSpPr>
        <p:spPr>
          <a:xfrm>
            <a:off x="1297440" y="1567440"/>
            <a:ext cx="7038720" cy="2910960"/>
          </a:xfrm>
          <a:prstGeom prst="rect">
            <a:avLst/>
          </a:prstGeom>
          <a:noFill/>
          <a:ln w="0">
            <a:noFill/>
          </a:ln>
        </p:spPr>
        <p:txBody>
          <a:bodyPr tIns="91440" bIns="91440" anchor="t">
            <a:normAutofit/>
          </a:bodyPr>
          <a:p>
            <a:pPr>
              <a:lnSpc>
                <a:spcPct val="115000"/>
              </a:lnSpc>
              <a:buNone/>
              <a:tabLst>
                <a:tab algn="l" pos="0"/>
              </a:tabLst>
            </a:pPr>
            <a:r>
              <a:rPr b="0" lang="en" sz="1300" spc="-1" strike="noStrike">
                <a:solidFill>
                  <a:srgbClr val="ffffff"/>
                </a:solidFill>
                <a:latin typeface="Lato"/>
                <a:ea typeface="Lato"/>
              </a:rPr>
              <a:t>8)</a:t>
            </a:r>
            <a:r>
              <a:rPr b="0" lang="en" sz="1300" spc="-1" strike="noStrike">
                <a:solidFill>
                  <a:srgbClr val="ffffff"/>
                </a:solidFill>
                <a:latin typeface="Lato"/>
                <a:ea typeface="Lato"/>
              </a:rPr>
              <a:t>	</a:t>
            </a:r>
            <a:r>
              <a:rPr b="0" lang="en" sz="1300" spc="-1" strike="noStrike">
                <a:solidFill>
                  <a:srgbClr val="ffffff"/>
                </a:solidFill>
                <a:latin typeface="Lato"/>
                <a:ea typeface="Lato"/>
              </a:rPr>
              <a:t>  </a:t>
            </a:r>
            <a:r>
              <a:rPr b="0" lang="en" sz="1300" spc="-1" strike="noStrike" u="sng">
                <a:solidFill>
                  <a:srgbClr val="7890cd"/>
                </a:solidFill>
                <a:uFillTx/>
                <a:latin typeface="Lato"/>
                <a:ea typeface="Lato"/>
                <a:hlinkClick r:id="rId1"/>
              </a:rPr>
              <a:t>GitHub - satwik2663/Machine-Learning-Graduate-Studuent-Admission-Predictor: A machine learning model build to help student and universities after GRE exam</a:t>
            </a:r>
            <a:endParaRPr b="0" lang="en-US" sz="1300" spc="-1" strike="noStrike">
              <a:solidFill>
                <a:srgbClr val="000000"/>
              </a:solidFill>
              <a:latin typeface="Arial"/>
            </a:endParaRPr>
          </a:p>
          <a:p>
            <a:pPr>
              <a:lnSpc>
                <a:spcPct val="115000"/>
              </a:lnSpc>
              <a:spcBef>
                <a:spcPts val="1199"/>
              </a:spcBef>
              <a:buNone/>
              <a:tabLst>
                <a:tab algn="l" pos="0"/>
              </a:tabLst>
            </a:pPr>
            <a:endParaRPr b="0" lang="en-US" sz="1300" spc="-1" strike="noStrike">
              <a:solidFill>
                <a:srgbClr val="000000"/>
              </a:solidFill>
              <a:latin typeface="Arial"/>
            </a:endParaRPr>
          </a:p>
          <a:p>
            <a:pPr>
              <a:lnSpc>
                <a:spcPct val="115000"/>
              </a:lnSpc>
              <a:spcBef>
                <a:spcPts val="1199"/>
              </a:spcBef>
              <a:buNone/>
              <a:tabLst>
                <a:tab algn="l" pos="0"/>
              </a:tabLst>
            </a:pPr>
            <a:r>
              <a:rPr b="1" lang="en" sz="1300" spc="-1" strike="noStrike" u="sng">
                <a:solidFill>
                  <a:srgbClr val="ffffff"/>
                </a:solidFill>
                <a:uFillTx/>
                <a:latin typeface="Lato"/>
                <a:ea typeface="Lato"/>
              </a:rPr>
              <a:t>Abstract:</a:t>
            </a:r>
            <a:endParaRPr b="0" lang="en-US" sz="1300" spc="-1" strike="noStrike">
              <a:solidFill>
                <a:srgbClr val="000000"/>
              </a:solidFill>
              <a:latin typeface="Arial"/>
            </a:endParaRPr>
          </a:p>
          <a:p>
            <a:pPr>
              <a:lnSpc>
                <a:spcPct val="115000"/>
              </a:lnSpc>
              <a:spcBef>
                <a:spcPts val="1199"/>
              </a:spcBef>
              <a:buNone/>
              <a:tabLst>
                <a:tab algn="l" pos="0"/>
              </a:tabLst>
            </a:pPr>
            <a:r>
              <a:rPr b="0" lang="en" sz="1300" spc="-1" strike="noStrike">
                <a:solidFill>
                  <a:srgbClr val="ffffff"/>
                </a:solidFill>
                <a:latin typeface="Lato"/>
                <a:ea typeface="Lato"/>
              </a:rPr>
              <a:t>A machine learning model build to help student and universities after GRE exam to help the aspiring graduate students to narrow down the universities choices in Computer Science in USA. Also  a separate Machine Learning model was built to assist the university in selecting suitable candidates for the CS Program.</a:t>
            </a:r>
            <a:endParaRPr b="0" lang="en-US" sz="1300" spc="-1" strike="noStrike">
              <a:solidFill>
                <a:srgbClr val="000000"/>
              </a:solidFill>
              <a:latin typeface="Arial"/>
            </a:endParaRPr>
          </a:p>
          <a:p>
            <a:pPr>
              <a:lnSpc>
                <a:spcPct val="115000"/>
              </a:lnSpc>
              <a:spcBef>
                <a:spcPts val="1199"/>
              </a:spcBef>
              <a:buNone/>
              <a:tabLst>
                <a:tab algn="l" pos="0"/>
              </a:tabLst>
            </a:pPr>
            <a:endParaRPr b="0" lang="en-US" sz="1300" spc="-1" strike="noStrike">
              <a:solidFill>
                <a:srgbClr val="000000"/>
              </a:solidFill>
              <a:latin typeface="Arial"/>
            </a:endParaRPr>
          </a:p>
          <a:p>
            <a:pPr>
              <a:lnSpc>
                <a:spcPct val="115000"/>
              </a:lnSpc>
              <a:spcBef>
                <a:spcPts val="1199"/>
              </a:spcBef>
              <a:spcAft>
                <a:spcPts val="1199"/>
              </a:spcAft>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1" lang="en" sz="2400" spc="-1" strike="noStrike" u="sng">
                <a:solidFill>
                  <a:srgbClr val="ffffff"/>
                </a:solidFill>
                <a:uFillTx/>
                <a:latin typeface="Montserrat"/>
                <a:ea typeface="Montserrat"/>
              </a:rPr>
              <a:t>Project Abstract</a:t>
            </a:r>
            <a:endParaRPr b="0" lang="en-US" sz="2400" spc="-1" strike="noStrike">
              <a:solidFill>
                <a:srgbClr val="000000"/>
              </a:solidFill>
              <a:latin typeface="Arial"/>
            </a:endParaRPr>
          </a:p>
        </p:txBody>
      </p:sp>
      <p:sp>
        <p:nvSpPr>
          <p:cNvPr id="90" name="PlaceHolder 2"/>
          <p:cNvSpPr>
            <a:spLocks noGrp="1"/>
          </p:cNvSpPr>
          <p:nvPr>
            <p:ph/>
          </p:nvPr>
        </p:nvSpPr>
        <p:spPr>
          <a:xfrm>
            <a:off x="1297440" y="1137600"/>
            <a:ext cx="7038720" cy="3340800"/>
          </a:xfrm>
          <a:prstGeom prst="rect">
            <a:avLst/>
          </a:prstGeom>
          <a:noFill/>
          <a:ln w="0">
            <a:noFill/>
          </a:ln>
        </p:spPr>
        <p:txBody>
          <a:bodyPr tIns="91440" bIns="91440" anchor="t">
            <a:normAutofit/>
          </a:bodyPr>
          <a:p>
            <a:pPr>
              <a:lnSpc>
                <a:spcPct val="115000"/>
              </a:lnSpc>
              <a:buNone/>
              <a:tabLst>
                <a:tab algn="l" pos="0"/>
              </a:tabLst>
            </a:pPr>
            <a:endParaRPr b="0" lang="en-US" sz="1400" spc="-1" strike="noStrike">
              <a:solidFill>
                <a:srgbClr val="000000"/>
              </a:solidFill>
              <a:latin typeface="Arial"/>
            </a:endParaRPr>
          </a:p>
          <a:p>
            <a:pPr>
              <a:lnSpc>
                <a:spcPct val="115000"/>
              </a:lnSpc>
              <a:spcBef>
                <a:spcPts val="1199"/>
              </a:spcBef>
              <a:buNone/>
              <a:tabLst>
                <a:tab algn="l" pos="0"/>
              </a:tabLst>
            </a:pPr>
            <a:r>
              <a:rPr b="0" lang="en" sz="1300" spc="-1" strike="noStrike">
                <a:solidFill>
                  <a:srgbClr val="ffffff"/>
                </a:solidFill>
                <a:latin typeface="Lato"/>
                <a:ea typeface="Lato"/>
              </a:rPr>
              <a:t>Students are often worried about their chances of admission to University. The aim of this project is to help students in shortlisting universities with their profiles. The predicted output gives them a fair idea about their admission chances in a particular university. This analysis should also help students who are currently preparing or will be preparing to get a better idea.</a:t>
            </a:r>
            <a:endParaRPr b="0" lang="en-US" sz="1300" spc="-1" strike="noStrike">
              <a:solidFill>
                <a:srgbClr val="000000"/>
              </a:solidFill>
              <a:latin typeface="Arial"/>
            </a:endParaRPr>
          </a:p>
          <a:p>
            <a:pPr>
              <a:lnSpc>
                <a:spcPct val="115000"/>
              </a:lnSpc>
              <a:spcBef>
                <a:spcPts val="1199"/>
              </a:spcBef>
              <a:buNone/>
              <a:tabLst>
                <a:tab algn="l" pos="0"/>
              </a:tabLst>
            </a:pPr>
            <a:endParaRPr b="0" lang="en-US" sz="1300" spc="-1" strike="noStrike">
              <a:solidFill>
                <a:srgbClr val="000000"/>
              </a:solidFill>
              <a:latin typeface="Arial"/>
            </a:endParaRPr>
          </a:p>
          <a:p>
            <a:pPr>
              <a:lnSpc>
                <a:spcPct val="115000"/>
              </a:lnSpc>
              <a:spcBef>
                <a:spcPts val="1199"/>
              </a:spcBef>
              <a:spcAft>
                <a:spcPts val="1199"/>
              </a:spcAft>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1" lang="en" sz="2400" spc="-1" strike="noStrike" u="sng">
                <a:solidFill>
                  <a:srgbClr val="ffffff"/>
                </a:solidFill>
                <a:uFillTx/>
                <a:latin typeface="Montserrat"/>
                <a:ea typeface="Montserrat"/>
              </a:rPr>
              <a:t>Project Objectives</a:t>
            </a:r>
            <a:endParaRPr b="0" lang="en-US" sz="2400" spc="-1" strike="noStrike">
              <a:solidFill>
                <a:srgbClr val="000000"/>
              </a:solidFill>
              <a:latin typeface="Arial"/>
            </a:endParaRPr>
          </a:p>
        </p:txBody>
      </p:sp>
      <p:sp>
        <p:nvSpPr>
          <p:cNvPr id="92" name="PlaceHolder 2"/>
          <p:cNvSpPr>
            <a:spLocks noGrp="1"/>
          </p:cNvSpPr>
          <p:nvPr>
            <p:ph/>
          </p:nvPr>
        </p:nvSpPr>
        <p:spPr>
          <a:xfrm>
            <a:off x="1297440" y="1567440"/>
            <a:ext cx="7038720" cy="3103560"/>
          </a:xfrm>
          <a:prstGeom prst="rect">
            <a:avLst/>
          </a:prstGeom>
          <a:noFill/>
          <a:ln w="0">
            <a:noFill/>
          </a:ln>
        </p:spPr>
        <p:txBody>
          <a:bodyPr tIns="91440" bIns="91440" anchor="t">
            <a:normAutofit/>
          </a:bodyPr>
          <a:p>
            <a:pPr>
              <a:lnSpc>
                <a:spcPct val="115000"/>
              </a:lnSpc>
              <a:buNone/>
              <a:tabLst>
                <a:tab algn="l" pos="0"/>
              </a:tabLst>
            </a:pPr>
            <a:r>
              <a:rPr b="1" lang="en" sz="1300" spc="-1" strike="noStrike">
                <a:solidFill>
                  <a:srgbClr val="ffffff"/>
                </a:solidFill>
                <a:latin typeface="Lato"/>
                <a:ea typeface="Lato"/>
              </a:rPr>
              <a:t>To Understand: </a:t>
            </a:r>
            <a:endParaRPr b="0" lang="en-US" sz="1300" spc="-1" strike="noStrike">
              <a:solidFill>
                <a:srgbClr val="000000"/>
              </a:solidFill>
              <a:latin typeface="Arial"/>
            </a:endParaRPr>
          </a:p>
          <a:p>
            <a:pPr marL="457200" indent="-311040">
              <a:lnSpc>
                <a:spcPct val="115000"/>
              </a:lnSpc>
              <a:spcBef>
                <a:spcPts val="1199"/>
              </a:spcBef>
              <a:buClr>
                <a:srgbClr val="ffffff"/>
              </a:buClr>
              <a:buFont typeface="Lato"/>
              <a:buChar char="●"/>
              <a:tabLst>
                <a:tab algn="l" pos="0"/>
              </a:tabLst>
            </a:pPr>
            <a:r>
              <a:rPr b="0" lang="en" sz="1300" spc="-1" strike="noStrike">
                <a:solidFill>
                  <a:srgbClr val="ffffff"/>
                </a:solidFill>
                <a:latin typeface="Lato"/>
                <a:ea typeface="Lato"/>
              </a:rPr>
              <a:t>Regression and Classification Problems</a:t>
            </a:r>
            <a:endParaRPr b="0" lang="en-US" sz="1300" spc="-1" strike="noStrike">
              <a:solidFill>
                <a:srgbClr val="000000"/>
              </a:solidFill>
              <a:latin typeface="Arial"/>
            </a:endParaRPr>
          </a:p>
          <a:p>
            <a:pPr marL="457200" indent="-311040">
              <a:lnSpc>
                <a:spcPct val="115000"/>
              </a:lnSpc>
              <a:buClr>
                <a:srgbClr val="ffffff"/>
              </a:buClr>
              <a:buFont typeface="Lato"/>
              <a:buChar char="●"/>
              <a:tabLst>
                <a:tab algn="l" pos="0"/>
              </a:tabLst>
            </a:pPr>
            <a:r>
              <a:rPr b="0" lang="en" sz="1300" spc="-1" strike="noStrike">
                <a:solidFill>
                  <a:srgbClr val="ffffff"/>
                </a:solidFill>
                <a:latin typeface="Lato"/>
                <a:ea typeface="Lato"/>
              </a:rPr>
              <a:t>To grab insights from data through visualization.</a:t>
            </a:r>
            <a:endParaRPr b="0" lang="en-US" sz="1300" spc="-1" strike="noStrike">
              <a:solidFill>
                <a:srgbClr val="000000"/>
              </a:solidFill>
              <a:latin typeface="Arial"/>
            </a:endParaRPr>
          </a:p>
          <a:p>
            <a:pPr marL="457200" indent="-311040">
              <a:lnSpc>
                <a:spcPct val="115000"/>
              </a:lnSpc>
              <a:buClr>
                <a:srgbClr val="ffffff"/>
              </a:buClr>
              <a:buFont typeface="Lato"/>
              <a:buChar char="●"/>
              <a:tabLst>
                <a:tab algn="l" pos="0"/>
              </a:tabLst>
            </a:pPr>
            <a:r>
              <a:rPr b="0" lang="en" sz="1300" spc="-1" strike="noStrike">
                <a:solidFill>
                  <a:srgbClr val="ffffff"/>
                </a:solidFill>
                <a:latin typeface="Lato"/>
                <a:ea typeface="Lato"/>
              </a:rPr>
              <a:t>Applying different ML algorithms accordingly </a:t>
            </a:r>
            <a:endParaRPr b="0" lang="en-US" sz="1300" spc="-1" strike="noStrike">
              <a:solidFill>
                <a:srgbClr val="000000"/>
              </a:solidFill>
              <a:latin typeface="Arial"/>
            </a:endParaRPr>
          </a:p>
          <a:p>
            <a:pPr marL="457200" indent="-311040">
              <a:lnSpc>
                <a:spcPct val="115000"/>
              </a:lnSpc>
              <a:buClr>
                <a:srgbClr val="ffffff"/>
              </a:buClr>
              <a:buFont typeface="Lato"/>
              <a:buChar char="●"/>
              <a:tabLst>
                <a:tab algn="l" pos="0"/>
              </a:tabLst>
            </a:pPr>
            <a:r>
              <a:rPr b="0" lang="en" sz="1300" spc="-1" strike="noStrike">
                <a:solidFill>
                  <a:srgbClr val="ffffff"/>
                </a:solidFill>
                <a:latin typeface="Lato"/>
                <a:ea typeface="Lato"/>
              </a:rPr>
              <a:t> </a:t>
            </a:r>
            <a:r>
              <a:rPr b="0" lang="en" sz="1300" spc="-1" strike="noStrike">
                <a:solidFill>
                  <a:srgbClr val="ffffff"/>
                </a:solidFill>
                <a:latin typeface="Lato"/>
                <a:ea typeface="Lato"/>
              </a:rPr>
              <a:t>Evaluation metrics</a:t>
            </a:r>
            <a:endParaRPr b="0" lang="en-US" sz="1300" spc="-1" strike="noStrike">
              <a:solidFill>
                <a:srgbClr val="000000"/>
              </a:solidFill>
              <a:latin typeface="Arial"/>
            </a:endParaRPr>
          </a:p>
          <a:p>
            <a:pPr marL="457200" indent="-311040">
              <a:lnSpc>
                <a:spcPct val="115000"/>
              </a:lnSpc>
              <a:buClr>
                <a:srgbClr val="ffffff"/>
              </a:buClr>
              <a:buFont typeface="Lato"/>
              <a:buChar char="●"/>
              <a:tabLst>
                <a:tab algn="l" pos="0"/>
              </a:tabLst>
            </a:pPr>
            <a:r>
              <a:rPr b="0" lang="en" sz="1300" spc="-1" strike="noStrike">
                <a:solidFill>
                  <a:srgbClr val="ffffff"/>
                </a:solidFill>
                <a:latin typeface="Lato"/>
                <a:ea typeface="Lato"/>
              </a:rPr>
              <a:t> </a:t>
            </a:r>
            <a:r>
              <a:rPr b="0" lang="en" sz="1300" spc="-1" strike="noStrike">
                <a:solidFill>
                  <a:srgbClr val="ffffff"/>
                </a:solidFill>
                <a:latin typeface="Lato"/>
                <a:ea typeface="Lato"/>
              </a:rPr>
              <a:t>Build a web application using the Flask framework.</a:t>
            </a:r>
            <a:endParaRPr b="0" lang="en-US" sz="1300" spc="-1" strike="noStrike">
              <a:solidFill>
                <a:srgbClr val="000000"/>
              </a:solidFill>
              <a:latin typeface="Arial"/>
            </a:endParaRPr>
          </a:p>
          <a:p>
            <a:pPr>
              <a:lnSpc>
                <a:spcPct val="115000"/>
              </a:lnSpc>
              <a:spcBef>
                <a:spcPts val="1199"/>
              </a:spcBef>
              <a:buNone/>
              <a:tabLst>
                <a:tab algn="l" pos="0"/>
              </a:tabLst>
            </a:pPr>
            <a:endParaRPr b="0" lang="en-US" sz="1300" spc="-1" strike="noStrike">
              <a:solidFill>
                <a:srgbClr val="000000"/>
              </a:solidFill>
              <a:latin typeface="Arial"/>
            </a:endParaRPr>
          </a:p>
          <a:p>
            <a:pPr>
              <a:lnSpc>
                <a:spcPct val="115000"/>
              </a:lnSpc>
              <a:spcBef>
                <a:spcPts val="1199"/>
              </a:spcBef>
              <a:spcAft>
                <a:spcPts val="1199"/>
              </a:spcAft>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1" lang="en" sz="2400" spc="-1" strike="noStrike" u="sng">
                <a:solidFill>
                  <a:srgbClr val="ffffff"/>
                </a:solidFill>
                <a:uFillTx/>
                <a:latin typeface="Montserrat"/>
                <a:ea typeface="Montserrat"/>
              </a:rPr>
              <a:t>Architecture Diagram</a:t>
            </a:r>
            <a:endParaRPr b="0" lang="en-US" sz="2400" spc="-1" strike="noStrike">
              <a:solidFill>
                <a:srgbClr val="000000"/>
              </a:solidFill>
              <a:latin typeface="Arial"/>
            </a:endParaRPr>
          </a:p>
        </p:txBody>
      </p:sp>
      <p:pic>
        <p:nvPicPr>
          <p:cNvPr id="94" name="Google Shape;153;p16" descr=""/>
          <p:cNvPicPr/>
          <p:nvPr/>
        </p:nvPicPr>
        <p:blipFill>
          <a:blip r:embed="rId1"/>
          <a:stretch/>
        </p:blipFill>
        <p:spPr>
          <a:xfrm>
            <a:off x="1416600" y="1307880"/>
            <a:ext cx="6800400" cy="3133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1" lang="en" sz="2400" spc="-1" strike="noStrike" u="sng">
                <a:solidFill>
                  <a:srgbClr val="ffffff"/>
                </a:solidFill>
                <a:uFillTx/>
                <a:latin typeface="Montserrat"/>
                <a:ea typeface="Montserrat"/>
              </a:rPr>
              <a:t>Literature Survey</a:t>
            </a:r>
            <a:endParaRPr b="0" lang="en-US" sz="2400" spc="-1" strike="noStrike">
              <a:solidFill>
                <a:srgbClr val="000000"/>
              </a:solidFill>
              <a:latin typeface="Arial"/>
            </a:endParaRPr>
          </a:p>
        </p:txBody>
      </p:sp>
      <p:sp>
        <p:nvSpPr>
          <p:cNvPr id="96" name="PlaceHolder 2"/>
          <p:cNvSpPr>
            <a:spLocks noGrp="1"/>
          </p:cNvSpPr>
          <p:nvPr>
            <p:ph/>
          </p:nvPr>
        </p:nvSpPr>
        <p:spPr>
          <a:xfrm>
            <a:off x="1297440" y="984600"/>
            <a:ext cx="7552440" cy="4098240"/>
          </a:xfrm>
          <a:prstGeom prst="rect">
            <a:avLst/>
          </a:prstGeom>
          <a:noFill/>
          <a:ln w="0">
            <a:noFill/>
          </a:ln>
        </p:spPr>
        <p:txBody>
          <a:bodyPr tIns="91440" bIns="91440" anchor="t">
            <a:normAutofit/>
          </a:bodyPr>
          <a:p>
            <a:pPr>
              <a:lnSpc>
                <a:spcPct val="115000"/>
              </a:lnSpc>
              <a:buNone/>
              <a:tabLst>
                <a:tab algn="l" pos="0"/>
              </a:tabLst>
            </a:pPr>
            <a:r>
              <a:rPr b="0" lang="en" sz="1300" spc="-1" strike="noStrike">
                <a:solidFill>
                  <a:srgbClr val="ffffff"/>
                </a:solidFill>
                <a:latin typeface="Lato"/>
                <a:ea typeface="Lato"/>
              </a:rPr>
              <a:t>1) </a:t>
            </a:r>
            <a:r>
              <a:rPr b="0" lang="en" sz="1300" spc="-1" strike="noStrike">
                <a:solidFill>
                  <a:srgbClr val="ffffff"/>
                </a:solidFill>
                <a:latin typeface="Lato"/>
                <a:ea typeface="Lato"/>
              </a:rPr>
              <a:t>	</a:t>
            </a:r>
            <a:r>
              <a:rPr b="0" lang="en" sz="1300" spc="-1" strike="noStrike">
                <a:solidFill>
                  <a:srgbClr val="ffffff"/>
                </a:solidFill>
                <a:latin typeface="Lato"/>
                <a:ea typeface="Lato"/>
              </a:rPr>
              <a:t>“</a:t>
            </a:r>
            <a:r>
              <a:rPr b="0" lang="en" sz="1300" spc="-1" strike="noStrike" u="sng">
                <a:solidFill>
                  <a:srgbClr val="7890cd"/>
                </a:solidFill>
                <a:uFillTx/>
                <a:latin typeface="Lato"/>
                <a:ea typeface="Lato"/>
                <a:hlinkClick r:id="rId1"/>
              </a:rPr>
              <a:t>Graduate Admission Prediction Using Machine Learning</a:t>
            </a:r>
            <a:r>
              <a:rPr b="0" lang="en" sz="1300" spc="-1" strike="noStrike">
                <a:solidFill>
                  <a:srgbClr val="ffffff"/>
                </a:solidFill>
                <a:latin typeface="Lato"/>
                <a:ea typeface="Lato"/>
              </a:rPr>
              <a:t>”, </a:t>
            </a:r>
            <a:endParaRPr b="0" lang="en-US" sz="1300" spc="-1" strike="noStrike">
              <a:solidFill>
                <a:srgbClr val="000000"/>
              </a:solidFill>
              <a:latin typeface="Arial"/>
            </a:endParaRPr>
          </a:p>
          <a:p>
            <a:pPr>
              <a:lnSpc>
                <a:spcPct val="115000"/>
              </a:lnSpc>
              <a:spcBef>
                <a:spcPts val="1199"/>
              </a:spcBef>
              <a:buNone/>
              <a:tabLst>
                <a:tab algn="l" pos="0"/>
              </a:tabLst>
            </a:pPr>
            <a:r>
              <a:rPr b="0" lang="en" sz="1300" spc="-1" strike="noStrike">
                <a:solidFill>
                  <a:srgbClr val="ffffff"/>
                </a:solidFill>
                <a:latin typeface="Lato"/>
                <a:ea typeface="Lato"/>
              </a:rPr>
              <a:t>research paper by Sara Aljasmi, Ali Bou Nassif, Ismail Shahin, Ashraf Elnagar.</a:t>
            </a:r>
            <a:endParaRPr b="0" lang="en-US" sz="1300" spc="-1" strike="noStrike">
              <a:solidFill>
                <a:srgbClr val="000000"/>
              </a:solidFill>
              <a:latin typeface="Arial"/>
            </a:endParaRPr>
          </a:p>
          <a:p>
            <a:pPr>
              <a:lnSpc>
                <a:spcPct val="115000"/>
              </a:lnSpc>
              <a:spcBef>
                <a:spcPts val="1199"/>
              </a:spcBef>
              <a:buNone/>
              <a:tabLst>
                <a:tab algn="l" pos="0"/>
              </a:tabLst>
            </a:pPr>
            <a:r>
              <a:rPr b="1" lang="en" sz="1300" spc="-1" strike="noStrike" u="sng">
                <a:solidFill>
                  <a:srgbClr val="ffffff"/>
                </a:solidFill>
                <a:uFillTx/>
                <a:latin typeface="Lato"/>
                <a:ea typeface="Lato"/>
              </a:rPr>
              <a:t>Abstract:</a:t>
            </a:r>
            <a:endParaRPr b="0" lang="en-US" sz="1300" spc="-1" strike="noStrike">
              <a:solidFill>
                <a:srgbClr val="000000"/>
              </a:solidFill>
              <a:latin typeface="Arial"/>
            </a:endParaRPr>
          </a:p>
          <a:p>
            <a:pPr>
              <a:lnSpc>
                <a:spcPct val="115000"/>
              </a:lnSpc>
              <a:spcBef>
                <a:spcPts val="1199"/>
              </a:spcBef>
              <a:buNone/>
              <a:tabLst>
                <a:tab algn="l" pos="0"/>
              </a:tabLst>
            </a:pPr>
            <a:r>
              <a:rPr b="0" lang="en" sz="1300" spc="-1" strike="noStrike">
                <a:solidFill>
                  <a:srgbClr val="ffffff"/>
                </a:solidFill>
                <a:latin typeface="Lato"/>
                <a:ea typeface="Lato"/>
              </a:rPr>
              <a:t>Student admission problem is very important in educational institutions. This paper addresses machine learning models to predict the chance of a student to be admitted to a master's program. This will assist students to know in advance if they have a chance to get accepted. The machine learning models are multiple linear regression, k-nearest neighbor, random forest, and Multilayer Perceptron. Experiments show that the Multilayer Perceptron model surpasses other models.</a:t>
            </a:r>
            <a:endParaRPr b="0" lang="en-US" sz="1300" spc="-1" strike="noStrike">
              <a:solidFill>
                <a:srgbClr val="000000"/>
              </a:solidFill>
              <a:latin typeface="Arial"/>
            </a:endParaRPr>
          </a:p>
          <a:p>
            <a:pPr>
              <a:lnSpc>
                <a:spcPct val="115000"/>
              </a:lnSpc>
              <a:spcBef>
                <a:spcPts val="1199"/>
              </a:spcBef>
              <a:buNone/>
              <a:tabLst>
                <a:tab algn="l" pos="0"/>
              </a:tabLst>
            </a:pPr>
            <a:endParaRPr b="0" lang="en-US" sz="1300" spc="-1" strike="noStrike">
              <a:solidFill>
                <a:srgbClr val="000000"/>
              </a:solidFill>
              <a:latin typeface="Arial"/>
            </a:endParaRPr>
          </a:p>
          <a:p>
            <a:pPr>
              <a:lnSpc>
                <a:spcPct val="115000"/>
              </a:lnSpc>
              <a:spcBef>
                <a:spcPts val="1199"/>
              </a:spcBef>
              <a:buNone/>
              <a:tabLst>
                <a:tab algn="l" pos="0"/>
              </a:tabLst>
            </a:pPr>
            <a:r>
              <a:rPr b="1" lang="en" sz="1300" spc="-1" strike="noStrike" u="sng">
                <a:solidFill>
                  <a:srgbClr val="ffffff"/>
                </a:solidFill>
                <a:uFillTx/>
                <a:latin typeface="Lato"/>
                <a:ea typeface="Lato"/>
              </a:rPr>
              <a:t>References:</a:t>
            </a:r>
            <a:r>
              <a:rPr b="0" lang="en" sz="1300" spc="-1" strike="noStrike">
                <a:solidFill>
                  <a:srgbClr val="ffffff"/>
                </a:solidFill>
                <a:latin typeface="Lato"/>
                <a:ea typeface="Lato"/>
              </a:rPr>
              <a:t> </a:t>
            </a:r>
            <a:r>
              <a:rPr b="0" i="1" lang="en" sz="1300" spc="-1" strike="noStrike">
                <a:solidFill>
                  <a:srgbClr val="ffffff"/>
                </a:solidFill>
                <a:latin typeface="Lato"/>
                <a:ea typeface="Lato"/>
              </a:rPr>
              <a:t>Aljasmi, S., Nassif, A.B., Shahin, I. and Elnagar, A., 2020. Graduate admission prediction using machine learning. Int. J. Comput. Commun, 14, pp.79-83.</a:t>
            </a:r>
            <a:endParaRPr b="0" lang="en-US" sz="1300" spc="-1" strike="noStrike">
              <a:solidFill>
                <a:srgbClr val="000000"/>
              </a:solidFill>
              <a:latin typeface="Arial"/>
            </a:endParaRPr>
          </a:p>
          <a:p>
            <a:pPr>
              <a:lnSpc>
                <a:spcPct val="115000"/>
              </a:lnSpc>
              <a:spcBef>
                <a:spcPts val="1199"/>
              </a:spcBef>
              <a:buNone/>
              <a:tabLst>
                <a:tab algn="l" pos="0"/>
              </a:tabLst>
            </a:pPr>
            <a:endParaRPr b="0" lang="en-US" sz="1300" spc="-1" strike="noStrike">
              <a:solidFill>
                <a:srgbClr val="000000"/>
              </a:solidFill>
              <a:latin typeface="Arial"/>
            </a:endParaRPr>
          </a:p>
          <a:p>
            <a:pPr>
              <a:lnSpc>
                <a:spcPct val="115000"/>
              </a:lnSpc>
              <a:spcBef>
                <a:spcPts val="1199"/>
              </a:spcBef>
              <a:buNone/>
              <a:tabLst>
                <a:tab algn="l" pos="0"/>
              </a:tabLst>
            </a:pPr>
            <a:endParaRPr b="0" lang="en-US" sz="1300" spc="-1" strike="noStrike">
              <a:solidFill>
                <a:srgbClr val="000000"/>
              </a:solidFill>
              <a:latin typeface="Arial"/>
            </a:endParaRPr>
          </a:p>
          <a:p>
            <a:pPr>
              <a:lnSpc>
                <a:spcPct val="115000"/>
              </a:lnSpc>
              <a:spcBef>
                <a:spcPts val="1199"/>
              </a:spcBef>
              <a:spcAft>
                <a:spcPts val="1199"/>
              </a:spcAft>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1" lang="en" sz="2400" spc="-1" strike="noStrike" u="sng">
                <a:solidFill>
                  <a:srgbClr val="ffffff"/>
                </a:solidFill>
                <a:uFillTx/>
                <a:latin typeface="Montserrat"/>
                <a:ea typeface="Montserrat"/>
              </a:rPr>
              <a:t>Literature Survey</a:t>
            </a:r>
            <a:endParaRPr b="0" lang="en-US" sz="2400" spc="-1" strike="noStrike">
              <a:solidFill>
                <a:srgbClr val="000000"/>
              </a:solidFill>
              <a:latin typeface="Arial"/>
            </a:endParaRPr>
          </a:p>
        </p:txBody>
      </p:sp>
      <p:sp>
        <p:nvSpPr>
          <p:cNvPr id="98" name="PlaceHolder 2"/>
          <p:cNvSpPr>
            <a:spLocks noGrp="1"/>
          </p:cNvSpPr>
          <p:nvPr>
            <p:ph/>
          </p:nvPr>
        </p:nvSpPr>
        <p:spPr>
          <a:xfrm>
            <a:off x="1297440" y="1074960"/>
            <a:ext cx="7602840" cy="3938040"/>
          </a:xfrm>
          <a:prstGeom prst="rect">
            <a:avLst/>
          </a:prstGeom>
          <a:noFill/>
          <a:ln w="0">
            <a:noFill/>
          </a:ln>
        </p:spPr>
        <p:txBody>
          <a:bodyPr tIns="91440" bIns="91440" anchor="t">
            <a:noAutofit/>
          </a:bodyPr>
          <a:p>
            <a:pPr>
              <a:lnSpc>
                <a:spcPct val="105000"/>
              </a:lnSpc>
              <a:buNone/>
              <a:tabLst>
                <a:tab algn="l" pos="0"/>
              </a:tabLst>
            </a:pPr>
            <a:r>
              <a:rPr b="0" lang="en" sz="1300" spc="-1" strike="noStrike">
                <a:solidFill>
                  <a:srgbClr val="ffffff"/>
                </a:solidFill>
                <a:latin typeface="Lato"/>
                <a:ea typeface="Lato"/>
              </a:rPr>
              <a:t>2) </a:t>
            </a:r>
            <a:r>
              <a:rPr b="0" lang="en" sz="1300" spc="-1" strike="noStrike">
                <a:solidFill>
                  <a:srgbClr val="ffffff"/>
                </a:solidFill>
                <a:latin typeface="Lato"/>
                <a:ea typeface="Lato"/>
              </a:rPr>
              <a:t>	</a:t>
            </a:r>
            <a:r>
              <a:rPr b="0" lang="en" sz="1300" spc="-1" strike="noStrike">
                <a:solidFill>
                  <a:srgbClr val="ffffff"/>
                </a:solidFill>
                <a:latin typeface="Lato"/>
                <a:ea typeface="Lato"/>
              </a:rPr>
              <a:t>“</a:t>
            </a:r>
            <a:r>
              <a:rPr b="0" lang="en" sz="1300" spc="-1" strike="noStrike" u="sng">
                <a:solidFill>
                  <a:srgbClr val="7890cd"/>
                </a:solidFill>
                <a:uFillTx/>
                <a:latin typeface="Lato"/>
                <a:ea typeface="Lato"/>
                <a:hlinkClick r:id="rId1"/>
              </a:rPr>
              <a:t>HRSPCA: Hybrid recommender system for predicting college admission</a:t>
            </a:r>
            <a:r>
              <a:rPr b="0" lang="en" sz="1300" spc="-1" strike="noStrike">
                <a:solidFill>
                  <a:srgbClr val="ffffff"/>
                </a:solidFill>
                <a:latin typeface="Lato"/>
                <a:ea typeface="Lato"/>
              </a:rPr>
              <a:t>”, </a:t>
            </a:r>
            <a:endParaRPr b="0" lang="en-US" sz="1300" spc="-1" strike="noStrike">
              <a:solidFill>
                <a:srgbClr val="000000"/>
              </a:solidFill>
              <a:latin typeface="Arial"/>
            </a:endParaRPr>
          </a:p>
          <a:p>
            <a:pPr>
              <a:lnSpc>
                <a:spcPct val="105000"/>
              </a:lnSpc>
              <a:spcBef>
                <a:spcPts val="1199"/>
              </a:spcBef>
              <a:buNone/>
              <a:tabLst>
                <a:tab algn="l" pos="0"/>
              </a:tabLst>
            </a:pPr>
            <a:r>
              <a:rPr b="0" lang="en" sz="1300" spc="-1" strike="noStrike">
                <a:solidFill>
                  <a:srgbClr val="ffffff"/>
                </a:solidFill>
                <a:latin typeface="Lato"/>
                <a:ea typeface="Lato"/>
              </a:rPr>
              <a:t>research paper by Abdul Hamid M Ragab, Abdul Fatah S. Mashat, Ahmed M Khedra</a:t>
            </a:r>
            <a:endParaRPr b="0" lang="en-US" sz="1300" spc="-1" strike="noStrike">
              <a:solidFill>
                <a:srgbClr val="000000"/>
              </a:solidFill>
              <a:latin typeface="Arial"/>
            </a:endParaRPr>
          </a:p>
          <a:p>
            <a:pPr>
              <a:lnSpc>
                <a:spcPct val="105000"/>
              </a:lnSpc>
              <a:spcBef>
                <a:spcPts val="1199"/>
              </a:spcBef>
              <a:buNone/>
              <a:tabLst>
                <a:tab algn="l" pos="0"/>
              </a:tabLst>
            </a:pPr>
            <a:r>
              <a:rPr b="1" lang="en" sz="1300" spc="-1" strike="noStrike" u="sng">
                <a:solidFill>
                  <a:srgbClr val="ffffff"/>
                </a:solidFill>
                <a:uFillTx/>
                <a:latin typeface="Lato"/>
                <a:ea typeface="Lato"/>
              </a:rPr>
              <a:t>Abstract:</a:t>
            </a:r>
            <a:endParaRPr b="0" lang="en-US" sz="1300" spc="-1" strike="noStrike">
              <a:solidFill>
                <a:srgbClr val="000000"/>
              </a:solidFill>
              <a:latin typeface="Arial"/>
            </a:endParaRPr>
          </a:p>
          <a:p>
            <a:pPr>
              <a:lnSpc>
                <a:spcPct val="105000"/>
              </a:lnSpc>
              <a:spcBef>
                <a:spcPts val="1199"/>
              </a:spcBef>
              <a:buNone/>
              <a:tabLst>
                <a:tab algn="l" pos="0"/>
              </a:tabLst>
            </a:pPr>
            <a:r>
              <a:rPr b="0" lang="en" sz="1300" spc="-1" strike="noStrike">
                <a:solidFill>
                  <a:srgbClr val="ffffff"/>
                </a:solidFill>
                <a:latin typeface="Lato"/>
                <a:ea typeface="Lato"/>
              </a:rPr>
              <a:t>This paper presents a new college admission system using hybrid recommender based on data mining techniques and knowledge discovery rules, for tackling college admissions prediction problems. This is due to the huge numbers of students required to attend university colleges every year. The proposed HRSPCA system consists of two cascaded hybrid recommenders working together with the help of college predictor, for achieving high performance.</a:t>
            </a:r>
            <a:endParaRPr b="0" lang="en-US" sz="1300" spc="-1" strike="noStrike">
              <a:solidFill>
                <a:srgbClr val="000000"/>
              </a:solidFill>
              <a:latin typeface="Arial"/>
            </a:endParaRPr>
          </a:p>
          <a:p>
            <a:pPr>
              <a:lnSpc>
                <a:spcPct val="105000"/>
              </a:lnSpc>
              <a:spcBef>
                <a:spcPts val="1199"/>
              </a:spcBef>
              <a:buNone/>
              <a:tabLst>
                <a:tab algn="l" pos="0"/>
              </a:tabLst>
            </a:pPr>
            <a:endParaRPr b="0" lang="en-US" sz="1300" spc="-1" strike="noStrike">
              <a:solidFill>
                <a:srgbClr val="000000"/>
              </a:solidFill>
              <a:latin typeface="Arial"/>
            </a:endParaRPr>
          </a:p>
          <a:p>
            <a:pPr>
              <a:lnSpc>
                <a:spcPct val="105000"/>
              </a:lnSpc>
              <a:spcBef>
                <a:spcPts val="1199"/>
              </a:spcBef>
              <a:buNone/>
              <a:tabLst>
                <a:tab algn="l" pos="0"/>
              </a:tabLst>
            </a:pPr>
            <a:r>
              <a:rPr b="1" lang="en" sz="1300" spc="-1" strike="noStrike" u="sng">
                <a:solidFill>
                  <a:srgbClr val="ffffff"/>
                </a:solidFill>
                <a:uFillTx/>
                <a:latin typeface="Lato"/>
                <a:ea typeface="Lato"/>
              </a:rPr>
              <a:t>References:</a:t>
            </a:r>
            <a:r>
              <a:rPr b="0" i="1" lang="en" sz="1300" spc="-1" strike="noStrike">
                <a:solidFill>
                  <a:srgbClr val="ffffff"/>
                </a:solidFill>
                <a:latin typeface="Lato"/>
                <a:ea typeface="Lato"/>
              </a:rPr>
              <a:t> A. H. M. Ragab, A. F. S. Mashat and A. M. Khedra, "HRSPCA: Hybrid recommender system for predicting college admission," 2012 12th International Conference on Intelligent Systems Design and Applications (ISDA), 2012, pp. 107-113, doi: 10.1109/ISDA.2012.6416521.</a:t>
            </a:r>
            <a:endParaRPr b="0" lang="en-US" sz="1300" spc="-1" strike="noStrike">
              <a:solidFill>
                <a:srgbClr val="000000"/>
              </a:solidFill>
              <a:latin typeface="Arial"/>
            </a:endParaRPr>
          </a:p>
          <a:p>
            <a:pPr>
              <a:lnSpc>
                <a:spcPct val="105000"/>
              </a:lnSpc>
              <a:spcBef>
                <a:spcPts val="1199"/>
              </a:spcBef>
              <a:buNone/>
              <a:tabLst>
                <a:tab algn="l" pos="0"/>
              </a:tabLst>
            </a:pPr>
            <a:endParaRPr b="0" lang="en-US" sz="1300" spc="-1" strike="noStrike">
              <a:solidFill>
                <a:srgbClr val="000000"/>
              </a:solidFill>
              <a:latin typeface="Arial"/>
            </a:endParaRPr>
          </a:p>
          <a:p>
            <a:pPr>
              <a:lnSpc>
                <a:spcPct val="105000"/>
              </a:lnSpc>
              <a:spcBef>
                <a:spcPts val="1199"/>
              </a:spcBef>
              <a:buNone/>
              <a:tabLst>
                <a:tab algn="l" pos="0"/>
              </a:tabLst>
            </a:pPr>
            <a:endParaRPr b="0" lang="en-US" sz="1300" spc="-1" strike="noStrike">
              <a:solidFill>
                <a:srgbClr val="000000"/>
              </a:solidFill>
              <a:latin typeface="Arial"/>
            </a:endParaRPr>
          </a:p>
          <a:p>
            <a:pPr>
              <a:lnSpc>
                <a:spcPct val="105000"/>
              </a:lnSpc>
              <a:spcBef>
                <a:spcPts val="1199"/>
              </a:spcBef>
              <a:spcAft>
                <a:spcPts val="1199"/>
              </a:spcAft>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1" lang="en" sz="2400" spc="-1" strike="noStrike" u="sng">
                <a:solidFill>
                  <a:srgbClr val="ffffff"/>
                </a:solidFill>
                <a:uFillTx/>
                <a:latin typeface="Montserrat"/>
                <a:ea typeface="Montserrat"/>
              </a:rPr>
              <a:t>Literature Survey</a:t>
            </a:r>
            <a:endParaRPr b="0" lang="en-US" sz="2400" spc="-1" strike="noStrike">
              <a:solidFill>
                <a:srgbClr val="000000"/>
              </a:solidFill>
              <a:latin typeface="Arial"/>
            </a:endParaRPr>
          </a:p>
        </p:txBody>
      </p:sp>
      <p:sp>
        <p:nvSpPr>
          <p:cNvPr id="100" name="PlaceHolder 2"/>
          <p:cNvSpPr>
            <a:spLocks noGrp="1"/>
          </p:cNvSpPr>
          <p:nvPr>
            <p:ph/>
          </p:nvPr>
        </p:nvSpPr>
        <p:spPr>
          <a:xfrm>
            <a:off x="1297440" y="1074960"/>
            <a:ext cx="7602840" cy="3938040"/>
          </a:xfrm>
          <a:prstGeom prst="rect">
            <a:avLst/>
          </a:prstGeom>
          <a:noFill/>
          <a:ln w="0">
            <a:noFill/>
          </a:ln>
        </p:spPr>
        <p:txBody>
          <a:bodyPr tIns="91440" bIns="91440" anchor="t">
            <a:noAutofit/>
          </a:bodyPr>
          <a:p>
            <a:pPr>
              <a:lnSpc>
                <a:spcPct val="105000"/>
              </a:lnSpc>
              <a:buNone/>
              <a:tabLst>
                <a:tab algn="l" pos="0"/>
              </a:tabLst>
            </a:pPr>
            <a:r>
              <a:rPr b="0" lang="en" sz="1300" spc="-1" strike="noStrike">
                <a:solidFill>
                  <a:srgbClr val="ffffff"/>
                </a:solidFill>
                <a:latin typeface="Lato"/>
                <a:ea typeface="Lato"/>
              </a:rPr>
              <a:t>3) </a:t>
            </a:r>
            <a:r>
              <a:rPr b="0" lang="en" sz="1300" spc="-1" strike="noStrike">
                <a:solidFill>
                  <a:srgbClr val="ffffff"/>
                </a:solidFill>
                <a:latin typeface="Lato"/>
                <a:ea typeface="Lato"/>
              </a:rPr>
              <a:t>	</a:t>
            </a:r>
            <a:r>
              <a:rPr b="0" lang="en" sz="1300" spc="-1" strike="noStrike" u="sng">
                <a:solidFill>
                  <a:srgbClr val="7890cd"/>
                </a:solidFill>
                <a:uFillTx/>
                <a:latin typeface="Lato"/>
                <a:ea typeface="Lato"/>
                <a:hlinkClick r:id="rId1"/>
              </a:rPr>
              <a:t>University Admissions Predictor Using Logistic Regression</a:t>
            </a:r>
            <a:endParaRPr b="0" lang="en-US" sz="1300" spc="-1" strike="noStrike">
              <a:solidFill>
                <a:srgbClr val="000000"/>
              </a:solidFill>
              <a:latin typeface="Arial"/>
            </a:endParaRPr>
          </a:p>
          <a:p>
            <a:pPr>
              <a:lnSpc>
                <a:spcPct val="105000"/>
              </a:lnSpc>
              <a:spcBef>
                <a:spcPts val="1199"/>
              </a:spcBef>
              <a:buNone/>
              <a:tabLst>
                <a:tab algn="l" pos="0"/>
              </a:tabLst>
            </a:pPr>
            <a:r>
              <a:rPr b="0" lang="en" sz="1300" spc="-1" strike="noStrike">
                <a:solidFill>
                  <a:srgbClr val="ffffff"/>
                </a:solidFill>
                <a:latin typeface="Lato"/>
                <a:ea typeface="Lato"/>
              </a:rPr>
              <a:t>	</a:t>
            </a:r>
            <a:r>
              <a:rPr b="0" lang="en" sz="1300" spc="-1" strike="noStrike">
                <a:solidFill>
                  <a:srgbClr val="ffffff"/>
                </a:solidFill>
                <a:latin typeface="Lato"/>
                <a:ea typeface="Lato"/>
              </a:rPr>
              <a:t>Research paper by Haseeba Fathiya and  Lipsa Sadath</a:t>
            </a:r>
            <a:endParaRPr b="0" lang="en-US" sz="1300" spc="-1" strike="noStrike">
              <a:solidFill>
                <a:srgbClr val="000000"/>
              </a:solidFill>
              <a:latin typeface="Arial"/>
            </a:endParaRPr>
          </a:p>
          <a:p>
            <a:pPr>
              <a:lnSpc>
                <a:spcPct val="105000"/>
              </a:lnSpc>
              <a:spcBef>
                <a:spcPts val="1199"/>
              </a:spcBef>
              <a:buNone/>
              <a:tabLst>
                <a:tab algn="l" pos="0"/>
              </a:tabLst>
            </a:pPr>
            <a:r>
              <a:rPr b="1" lang="en" sz="1300" spc="-1" strike="noStrike" u="sng">
                <a:solidFill>
                  <a:srgbClr val="ffffff"/>
                </a:solidFill>
                <a:uFillTx/>
                <a:latin typeface="Lato"/>
                <a:ea typeface="Lato"/>
              </a:rPr>
              <a:t>Abstract:</a:t>
            </a:r>
            <a:endParaRPr b="0" lang="en-US" sz="1300" spc="-1" strike="noStrike">
              <a:solidFill>
                <a:srgbClr val="000000"/>
              </a:solidFill>
              <a:latin typeface="Arial"/>
            </a:endParaRPr>
          </a:p>
          <a:p>
            <a:pPr>
              <a:lnSpc>
                <a:spcPct val="105000"/>
              </a:lnSpc>
              <a:spcBef>
                <a:spcPts val="1199"/>
              </a:spcBef>
              <a:buNone/>
              <a:tabLst>
                <a:tab algn="l" pos="0"/>
              </a:tabLst>
            </a:pPr>
            <a:r>
              <a:rPr b="0" lang="en" sz="1300" spc="-1" strike="noStrike">
                <a:solidFill>
                  <a:srgbClr val="ffffff"/>
                </a:solidFill>
                <a:latin typeface="Lato"/>
                <a:ea typeface="Lato"/>
              </a:rPr>
              <a:t>This is a novel study on a predictor for university admissions that allows students to assess their chances of being admitted to an institution. Real student data is gathered in order to construct this. The information is kept in the form of a training set that may be used by the logistic regression classifier that was  designed to predict admissions.</a:t>
            </a:r>
            <a:endParaRPr b="0" lang="en-US" sz="1300" spc="-1" strike="noStrike">
              <a:solidFill>
                <a:srgbClr val="000000"/>
              </a:solidFill>
              <a:latin typeface="Arial"/>
            </a:endParaRPr>
          </a:p>
          <a:p>
            <a:pPr>
              <a:lnSpc>
                <a:spcPct val="105000"/>
              </a:lnSpc>
              <a:spcBef>
                <a:spcPts val="1199"/>
              </a:spcBef>
              <a:buNone/>
              <a:tabLst>
                <a:tab algn="l" pos="0"/>
              </a:tabLst>
            </a:pPr>
            <a:endParaRPr b="0" lang="en-US" sz="1300" spc="-1" strike="noStrike">
              <a:solidFill>
                <a:srgbClr val="000000"/>
              </a:solidFill>
              <a:latin typeface="Arial"/>
            </a:endParaRPr>
          </a:p>
          <a:p>
            <a:pPr>
              <a:lnSpc>
                <a:spcPct val="105000"/>
              </a:lnSpc>
              <a:spcBef>
                <a:spcPts val="1199"/>
              </a:spcBef>
              <a:buNone/>
              <a:tabLst>
                <a:tab algn="l" pos="0"/>
              </a:tabLst>
            </a:pPr>
            <a:r>
              <a:rPr b="1" lang="en" sz="1300" spc="-1" strike="noStrike" u="sng">
                <a:solidFill>
                  <a:srgbClr val="ffffff"/>
                </a:solidFill>
                <a:uFillTx/>
                <a:latin typeface="Lato"/>
                <a:ea typeface="Lato"/>
              </a:rPr>
              <a:t>References:</a:t>
            </a:r>
            <a:r>
              <a:rPr b="0" i="1" lang="en" sz="1300" spc="-1" strike="noStrike">
                <a:solidFill>
                  <a:srgbClr val="ffffff"/>
                </a:solidFill>
                <a:latin typeface="Lato"/>
                <a:ea typeface="Lato"/>
              </a:rPr>
              <a:t>  H. Fathiya and L. Sadath, "University Admissions Predictor Using Logistic Regression," 2021 International Conference on Computational Intelligence and Knowledge Economy (ICCIKE), 2021, pp. 46-51, doi: 10.1109/ICCIKE51210.2021.9410717.</a:t>
            </a:r>
            <a:endParaRPr b="0" lang="en-US" sz="1300" spc="-1" strike="noStrike">
              <a:solidFill>
                <a:srgbClr val="000000"/>
              </a:solidFill>
              <a:latin typeface="Arial"/>
            </a:endParaRPr>
          </a:p>
          <a:p>
            <a:pPr>
              <a:lnSpc>
                <a:spcPct val="105000"/>
              </a:lnSpc>
              <a:spcBef>
                <a:spcPts val="1199"/>
              </a:spcBef>
              <a:buNone/>
              <a:tabLst>
                <a:tab algn="l" pos="0"/>
              </a:tabLst>
            </a:pPr>
            <a:endParaRPr b="0" lang="en-US" sz="1300" spc="-1" strike="noStrike">
              <a:solidFill>
                <a:srgbClr val="000000"/>
              </a:solidFill>
              <a:latin typeface="Arial"/>
            </a:endParaRPr>
          </a:p>
          <a:p>
            <a:pPr>
              <a:lnSpc>
                <a:spcPct val="105000"/>
              </a:lnSpc>
              <a:spcBef>
                <a:spcPts val="1199"/>
              </a:spcBef>
              <a:spcAft>
                <a:spcPts val="1199"/>
              </a:spcAft>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1" lang="en" sz="2400" spc="-1" strike="noStrike" u="sng">
                <a:solidFill>
                  <a:srgbClr val="ffffff"/>
                </a:solidFill>
                <a:uFillTx/>
                <a:latin typeface="Montserrat"/>
                <a:ea typeface="Montserrat"/>
              </a:rPr>
              <a:t>Literature Survey</a:t>
            </a:r>
            <a:endParaRPr b="0" lang="en-US" sz="2400" spc="-1" strike="noStrike">
              <a:solidFill>
                <a:srgbClr val="000000"/>
              </a:solidFill>
              <a:latin typeface="Arial"/>
            </a:endParaRPr>
          </a:p>
        </p:txBody>
      </p:sp>
      <p:sp>
        <p:nvSpPr>
          <p:cNvPr id="102" name="PlaceHolder 2"/>
          <p:cNvSpPr>
            <a:spLocks noGrp="1"/>
          </p:cNvSpPr>
          <p:nvPr>
            <p:ph/>
          </p:nvPr>
        </p:nvSpPr>
        <p:spPr>
          <a:xfrm>
            <a:off x="1297440" y="1074960"/>
            <a:ext cx="7602840" cy="3938040"/>
          </a:xfrm>
          <a:prstGeom prst="rect">
            <a:avLst/>
          </a:prstGeom>
          <a:noFill/>
          <a:ln w="0">
            <a:noFill/>
          </a:ln>
        </p:spPr>
        <p:txBody>
          <a:bodyPr tIns="91440" bIns="91440" anchor="t">
            <a:noAutofit/>
          </a:bodyPr>
          <a:p>
            <a:pPr>
              <a:lnSpc>
                <a:spcPct val="105000"/>
              </a:lnSpc>
              <a:buNone/>
              <a:tabLst>
                <a:tab algn="l" pos="0"/>
              </a:tabLst>
            </a:pPr>
            <a:r>
              <a:rPr b="0" lang="en" sz="1300" spc="-1" strike="noStrike">
                <a:solidFill>
                  <a:srgbClr val="ffffff"/>
                </a:solidFill>
                <a:latin typeface="Lato"/>
                <a:ea typeface="Lato"/>
              </a:rPr>
              <a:t>4) </a:t>
            </a:r>
            <a:r>
              <a:rPr b="0" lang="en" sz="1300" spc="-1" strike="noStrike">
                <a:solidFill>
                  <a:srgbClr val="ffffff"/>
                </a:solidFill>
                <a:latin typeface="Lato"/>
                <a:ea typeface="Lato"/>
              </a:rPr>
              <a:t>	</a:t>
            </a:r>
            <a:r>
              <a:rPr b="0" lang="en" sz="1300" spc="-1" strike="noStrike" u="sng">
                <a:solidFill>
                  <a:srgbClr val="7890cd"/>
                </a:solidFill>
                <a:uFillTx/>
                <a:latin typeface="Lato"/>
                <a:ea typeface="Lato"/>
                <a:hlinkClick r:id="rId1"/>
              </a:rPr>
              <a:t>A Machine Learning Approach for Graduate Admission Prediction</a:t>
            </a:r>
            <a:endParaRPr b="0" lang="en-US" sz="1300" spc="-1" strike="noStrike">
              <a:solidFill>
                <a:srgbClr val="000000"/>
              </a:solidFill>
              <a:latin typeface="Arial"/>
            </a:endParaRPr>
          </a:p>
          <a:p>
            <a:pPr>
              <a:lnSpc>
                <a:spcPct val="105000"/>
              </a:lnSpc>
              <a:spcBef>
                <a:spcPts val="1199"/>
              </a:spcBef>
              <a:buNone/>
              <a:tabLst>
                <a:tab algn="l" pos="0"/>
              </a:tabLst>
            </a:pPr>
            <a:r>
              <a:rPr b="0" lang="en" sz="1300" spc="-1" strike="noStrike">
                <a:solidFill>
                  <a:srgbClr val="ffffff"/>
                </a:solidFill>
                <a:latin typeface="Lato"/>
                <a:ea typeface="Lato"/>
              </a:rPr>
              <a:t>	</a:t>
            </a:r>
            <a:r>
              <a:rPr b="0" lang="en" sz="1300" spc="-1" strike="noStrike">
                <a:solidFill>
                  <a:srgbClr val="ffffff"/>
                </a:solidFill>
                <a:latin typeface="Lato"/>
                <a:ea typeface="Lato"/>
              </a:rPr>
              <a:t>Research paper by Amal AlGhamdi, Amal Barsheed, Hanadi AlMshjary and Hanan AlGhamdi  </a:t>
            </a:r>
            <a:endParaRPr b="0" lang="en-US" sz="1300" spc="-1" strike="noStrike">
              <a:solidFill>
                <a:srgbClr val="000000"/>
              </a:solidFill>
              <a:latin typeface="Arial"/>
            </a:endParaRPr>
          </a:p>
          <a:p>
            <a:pPr>
              <a:lnSpc>
                <a:spcPct val="105000"/>
              </a:lnSpc>
              <a:spcBef>
                <a:spcPts val="1199"/>
              </a:spcBef>
              <a:buNone/>
              <a:tabLst>
                <a:tab algn="l" pos="0"/>
              </a:tabLst>
            </a:pPr>
            <a:r>
              <a:rPr b="1" lang="en" sz="1300" spc="-1" strike="noStrike" u="sng">
                <a:solidFill>
                  <a:srgbClr val="ffffff"/>
                </a:solidFill>
                <a:uFillTx/>
                <a:latin typeface="Lato"/>
                <a:ea typeface="Lato"/>
              </a:rPr>
              <a:t>Abstract:</a:t>
            </a:r>
            <a:endParaRPr b="0" lang="en-US" sz="1300" spc="-1" strike="noStrike">
              <a:solidFill>
                <a:srgbClr val="000000"/>
              </a:solidFill>
              <a:latin typeface="Arial"/>
            </a:endParaRPr>
          </a:p>
          <a:p>
            <a:pPr>
              <a:lnSpc>
                <a:spcPct val="105000"/>
              </a:lnSpc>
              <a:spcBef>
                <a:spcPts val="1199"/>
              </a:spcBef>
              <a:buNone/>
              <a:tabLst>
                <a:tab algn="l" pos="0"/>
              </a:tabLst>
            </a:pPr>
            <a:r>
              <a:rPr b="0" lang="en" sz="1300" spc="-1" strike="noStrike">
                <a:solidFill>
                  <a:srgbClr val="ffffff"/>
                </a:solidFill>
                <a:latin typeface="Lato"/>
                <a:ea typeface="Lato"/>
              </a:rPr>
              <a:t>This paper evaluates three learning strategies of regression to predict the university rate given the students' profile; namely, linear regression, decision tree, and logistic regression model. This paper evaluates, these models to select the best model in terms of the highest accuracy rate and the least error. It was determined that Logistic Regression model shows the most accurate prediction and hence this model was employed  to predict the future applicant's university chance of admission.</a:t>
            </a:r>
            <a:endParaRPr b="0" lang="en-US" sz="1300" spc="-1" strike="noStrike">
              <a:solidFill>
                <a:srgbClr val="000000"/>
              </a:solidFill>
              <a:latin typeface="Arial"/>
            </a:endParaRPr>
          </a:p>
          <a:p>
            <a:pPr>
              <a:lnSpc>
                <a:spcPct val="105000"/>
              </a:lnSpc>
              <a:spcBef>
                <a:spcPts val="1199"/>
              </a:spcBef>
              <a:buNone/>
              <a:tabLst>
                <a:tab algn="l" pos="0"/>
              </a:tabLst>
            </a:pPr>
            <a:endParaRPr b="0" lang="en-US" sz="1300" spc="-1" strike="noStrike">
              <a:solidFill>
                <a:srgbClr val="000000"/>
              </a:solidFill>
              <a:latin typeface="Arial"/>
            </a:endParaRPr>
          </a:p>
          <a:p>
            <a:pPr>
              <a:lnSpc>
                <a:spcPct val="105000"/>
              </a:lnSpc>
              <a:spcBef>
                <a:spcPts val="1199"/>
              </a:spcBef>
              <a:buNone/>
              <a:tabLst>
                <a:tab algn="l" pos="0"/>
              </a:tabLst>
            </a:pPr>
            <a:r>
              <a:rPr b="1" lang="en" sz="1300" spc="-1" strike="noStrike" u="sng">
                <a:solidFill>
                  <a:srgbClr val="ffffff"/>
                </a:solidFill>
                <a:uFillTx/>
                <a:latin typeface="Lato"/>
                <a:ea typeface="Lato"/>
              </a:rPr>
              <a:t>References:</a:t>
            </a:r>
            <a:r>
              <a:rPr b="0" i="1" lang="en" sz="1300" spc="-1" strike="noStrike">
                <a:solidFill>
                  <a:srgbClr val="ffffff"/>
                </a:solidFill>
                <a:latin typeface="Lato"/>
                <a:ea typeface="Lato"/>
              </a:rPr>
              <a:t>  AlGhamdi, A., Barsheed, A., AlMshjary, H. and AlGhamdi, H., 2020, March. A machine learning approach for graduate admission prediction. In Proceedings of the 2020 2nd International Conference on Image, Video and Signal Processing (pp. 155-158).</a:t>
            </a:r>
            <a:endParaRPr b="0" lang="en-US" sz="1300" spc="-1" strike="noStrike">
              <a:solidFill>
                <a:srgbClr val="000000"/>
              </a:solidFill>
              <a:latin typeface="Arial"/>
            </a:endParaRPr>
          </a:p>
          <a:p>
            <a:pPr>
              <a:lnSpc>
                <a:spcPct val="105000"/>
              </a:lnSpc>
              <a:spcBef>
                <a:spcPts val="1199"/>
              </a:spcBef>
              <a:spcAft>
                <a:spcPts val="1199"/>
              </a:spcAft>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1" lang="en" sz="2400" spc="-1" strike="noStrike" u="sng">
                <a:solidFill>
                  <a:srgbClr val="ffffff"/>
                </a:solidFill>
                <a:uFillTx/>
                <a:latin typeface="Montserrat"/>
                <a:ea typeface="Montserrat"/>
              </a:rPr>
              <a:t>Literature Survey</a:t>
            </a:r>
            <a:endParaRPr b="0" lang="en-US" sz="2400" spc="-1" strike="noStrike">
              <a:solidFill>
                <a:srgbClr val="000000"/>
              </a:solidFill>
              <a:latin typeface="Arial"/>
            </a:endParaRPr>
          </a:p>
        </p:txBody>
      </p:sp>
      <p:sp>
        <p:nvSpPr>
          <p:cNvPr id="104" name="PlaceHolder 2"/>
          <p:cNvSpPr>
            <a:spLocks noGrp="1"/>
          </p:cNvSpPr>
          <p:nvPr>
            <p:ph/>
          </p:nvPr>
        </p:nvSpPr>
        <p:spPr>
          <a:xfrm>
            <a:off x="1297440" y="1567440"/>
            <a:ext cx="7038720" cy="2910960"/>
          </a:xfrm>
          <a:prstGeom prst="rect">
            <a:avLst/>
          </a:prstGeom>
          <a:noFill/>
          <a:ln w="0">
            <a:noFill/>
          </a:ln>
        </p:spPr>
        <p:txBody>
          <a:bodyPr tIns="91440" bIns="91440" anchor="t">
            <a:normAutofit/>
          </a:bodyPr>
          <a:p>
            <a:pPr>
              <a:lnSpc>
                <a:spcPct val="115000"/>
              </a:lnSpc>
              <a:buNone/>
              <a:tabLst>
                <a:tab algn="l" pos="0"/>
              </a:tabLst>
            </a:pPr>
            <a:r>
              <a:rPr b="0" lang="en" sz="1300" spc="-1" strike="noStrike">
                <a:solidFill>
                  <a:srgbClr val="ffffff"/>
                </a:solidFill>
                <a:latin typeface="Lato"/>
                <a:ea typeface="Lato"/>
              </a:rPr>
              <a:t>5) </a:t>
            </a:r>
            <a:r>
              <a:rPr b="0" lang="en" sz="1300" spc="-1" strike="noStrike">
                <a:solidFill>
                  <a:srgbClr val="ffffff"/>
                </a:solidFill>
                <a:latin typeface="Lato"/>
                <a:ea typeface="Lato"/>
              </a:rPr>
              <a:t>	</a:t>
            </a:r>
            <a:r>
              <a:rPr b="0" lang="en" sz="1300" spc="-1" strike="noStrike" u="sng">
                <a:solidFill>
                  <a:srgbClr val="7890cd"/>
                </a:solidFill>
                <a:uFillTx/>
                <a:latin typeface="Lato"/>
                <a:ea typeface="Lato"/>
                <a:hlinkClick r:id="rId1"/>
              </a:rPr>
              <a:t>Introduction to Modelling Tabular Data: Predicting a student’s chance of gaining admission using ML | by Jia Qing</a:t>
            </a:r>
            <a:endParaRPr b="0" lang="en-US" sz="1300" spc="-1" strike="noStrike">
              <a:solidFill>
                <a:srgbClr val="000000"/>
              </a:solidFill>
              <a:latin typeface="Arial"/>
            </a:endParaRPr>
          </a:p>
          <a:p>
            <a:pPr>
              <a:lnSpc>
                <a:spcPct val="115000"/>
              </a:lnSpc>
              <a:spcBef>
                <a:spcPts val="1199"/>
              </a:spcBef>
              <a:buNone/>
              <a:tabLst>
                <a:tab algn="l" pos="0"/>
              </a:tabLst>
            </a:pPr>
            <a:endParaRPr b="0" lang="en-US" sz="1300" spc="-1" strike="noStrike">
              <a:solidFill>
                <a:srgbClr val="000000"/>
              </a:solidFill>
              <a:latin typeface="Arial"/>
            </a:endParaRPr>
          </a:p>
          <a:p>
            <a:pPr>
              <a:lnSpc>
                <a:spcPct val="115000"/>
              </a:lnSpc>
              <a:spcBef>
                <a:spcPts val="1199"/>
              </a:spcBef>
              <a:buNone/>
              <a:tabLst>
                <a:tab algn="l" pos="0"/>
              </a:tabLst>
            </a:pPr>
            <a:r>
              <a:rPr b="1" lang="en" sz="1300" spc="-1" strike="noStrike" u="sng">
                <a:solidFill>
                  <a:srgbClr val="ffffff"/>
                </a:solidFill>
                <a:uFillTx/>
                <a:latin typeface="Lato"/>
                <a:ea typeface="Lato"/>
              </a:rPr>
              <a:t>Abstract:</a:t>
            </a:r>
            <a:endParaRPr b="0" lang="en-US" sz="1300" spc="-1" strike="noStrike">
              <a:solidFill>
                <a:srgbClr val="000000"/>
              </a:solidFill>
              <a:latin typeface="Arial"/>
            </a:endParaRPr>
          </a:p>
          <a:p>
            <a:pPr>
              <a:lnSpc>
                <a:spcPct val="115000"/>
              </a:lnSpc>
              <a:spcBef>
                <a:spcPts val="1199"/>
              </a:spcBef>
              <a:spcAft>
                <a:spcPts val="1199"/>
              </a:spcAft>
              <a:buNone/>
              <a:tabLst>
                <a:tab algn="l" pos="0"/>
              </a:tabLst>
            </a:pPr>
            <a:r>
              <a:rPr b="0" lang="en" sz="1300" spc="-1" strike="noStrike">
                <a:solidFill>
                  <a:srgbClr val="ffffff"/>
                </a:solidFill>
                <a:latin typeface="Lato"/>
                <a:ea typeface="Lato"/>
              </a:rPr>
              <a:t>This article uses the Graduate Admissions dataset (UCLA Admissions Dataset) and predicts a student’s chances of getting an admit into a US university using ML algorithms. It was concluded that Multiple Linear Regression was the best model for predicting the admission chances of a student.</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LibreOffice/7.2.5.2$Windows_X86_64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2022-11-15T20:41:40Z</dcterms:modified>
  <cp:revision>1</cp:revision>
  <dc:subject/>
  <dc:title/>
</cp:coreProperties>
</file>