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5"/>
  </p:notesMasterIdLst>
  <p:sldIdLst>
    <p:sldId id="257" r:id="rId2"/>
    <p:sldId id="276" r:id="rId3"/>
    <p:sldId id="275" r:id="rId4"/>
    <p:sldId id="277" r:id="rId5"/>
    <p:sldId id="258" r:id="rId6"/>
    <p:sldId id="259" r:id="rId7"/>
    <p:sldId id="260" r:id="rId8"/>
    <p:sldId id="261" r:id="rId9"/>
    <p:sldId id="262" r:id="rId10"/>
    <p:sldId id="263" r:id="rId11"/>
    <p:sldId id="264" r:id="rId12"/>
    <p:sldId id="265" r:id="rId13"/>
    <p:sldId id="27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onstantia" panose="02030602050306030303" pitchFamily="18" charset="0"/>
      <p:regular r:id="rId20"/>
      <p:bold r:id="rId21"/>
      <p:italic r:id="rId22"/>
      <p:boldItalic r:id="rId23"/>
    </p:embeddedFont>
    <p:embeddedFont>
      <p:font typeface="Wingdings 2" panose="05020102010507070707" pitchFamily="18" charset="2"/>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1">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5F7E12D-70C2-4CEF-A91C-BF2A628436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9921ACC1-561E-4C08-BDC3-8FBE49FE82F2}"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42" y="86"/>
      </p:cViewPr>
      <p:guideLst>
        <p:guide orient="horz" pos="1601"/>
        <p:guide pos="28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8aab56e8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8aab56e8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db96214c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db96214c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8aab56e86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8aab56e86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8aab56e86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8aab56e86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90889c7b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90889c7b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8aab56e86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8aab56e86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90889c7b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90889c7b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8aab56e86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8aab56e86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8aab56e86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8aab56e86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8aab56e86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8aab56e86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8"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8"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5"/>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D21D778-B565-4D7E-94D7-64010A445B68}" type="datetimeFigureOut">
              <a:rPr lang="en-US" smtClean="0"/>
              <a:pPr/>
              <a:t>10/18/2022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4767264"/>
            <a:ext cx="609600" cy="273844"/>
          </a:xfrm>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70"/>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4"/>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fld id="{9D21D778-B565-4D7E-94D7-64010A445B68}" type="datetimeFigureOut">
              <a:rPr lang="en-US" smtClean="0"/>
              <a:pPr algn="r" eaLnBrk="1" latinLnBrk="0" hangingPunct="1"/>
              <a:t>10/18/2022</a:t>
            </a:fld>
            <a:endParaRPr lang="en-US" sz="1400" dirty="0">
              <a:solidFill>
                <a:srgbClr val="FFFFFF"/>
              </a:solidFill>
            </a:endParaRPr>
          </a:p>
        </p:txBody>
      </p:sp>
      <p:sp>
        <p:nvSpPr>
          <p:cNvPr id="22" name="Footer Placeholder 21"/>
          <p:cNvSpPr>
            <a:spLocks noGrp="1"/>
          </p:cNvSpPr>
          <p:nvPr>
            <p:ph type="ftr" sz="quarter" idx="3"/>
          </p:nvPr>
        </p:nvSpPr>
        <p:spPr>
          <a:xfrm>
            <a:off x="2667000" y="4767264"/>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rgbClr val="FFFFFF"/>
              </a:solidFill>
            </a:endParaRPr>
          </a:p>
        </p:txBody>
      </p:sp>
      <p:sp>
        <p:nvSpPr>
          <p:cNvPr id="18" name="Slide Number Placeholder 17"/>
          <p:cNvSpPr>
            <a:spLocks noGrp="1"/>
          </p:cNvSpPr>
          <p:nvPr>
            <p:ph type="sldNum" sz="quarter" idx="4"/>
          </p:nvPr>
        </p:nvSpPr>
        <p:spPr>
          <a:xfrm>
            <a:off x="7924800" y="4767264"/>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265980" y="64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b="1" u="sng" dirty="0">
                <a:solidFill>
                  <a:schemeClr val="dk2"/>
                </a:solidFill>
              </a:rPr>
              <a:t>Abstract :</a:t>
            </a:r>
            <a:endParaRPr sz="2620" b="1" u="sng">
              <a:solidFill>
                <a:schemeClr val="dk2"/>
              </a:solidFill>
            </a:endParaRPr>
          </a:p>
        </p:txBody>
      </p:sp>
      <p:sp>
        <p:nvSpPr>
          <p:cNvPr id="67" name="Google Shape;67;p14"/>
          <p:cNvSpPr txBox="1">
            <a:spLocks noGrp="1"/>
          </p:cNvSpPr>
          <p:nvPr>
            <p:ph type="body" idx="1"/>
          </p:nvPr>
        </p:nvSpPr>
        <p:spPr>
          <a:xfrm>
            <a:off x="106680" y="651511"/>
            <a:ext cx="8968740" cy="4411345"/>
          </a:xfrm>
          <a:prstGeom prst="rect">
            <a:avLst/>
          </a:prstGeom>
        </p:spPr>
        <p:txBody>
          <a:bodyPr spcFirstLastPara="1" wrap="square" lIns="91425" tIns="91425" rIns="91425" bIns="91425" anchor="t" anchorCtr="0">
            <a:noAutofit/>
          </a:bodyPr>
          <a:lstStyle/>
          <a:p>
            <a:pPr marL="0" lvl="0" indent="0">
              <a:spcBef>
                <a:spcPts val="1200"/>
              </a:spcBef>
              <a:spcAft>
                <a:spcPts val="1200"/>
              </a:spcAft>
              <a:buNone/>
            </a:pPr>
            <a:r>
              <a:rPr lang="en-US" sz="2800" dirty="0">
                <a:latin typeface="Times New Roman" pitchFamily="18" charset="0"/>
                <a:cs typeface="Times New Roman" pitchFamily="18" charset="0"/>
              </a:rPr>
              <a:t>	Crop production in India is one of the most important sources of income and India is one of the top countries to produce crops. As per this project we will be analyzing some important visualization, creating a dashboard and by going through these we will get most of the insights of Crop production in India.</a:t>
            </a:r>
            <a:endParaRPr sz="280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aphicFrame>
        <p:nvGraphicFramePr>
          <p:cNvPr id="97" name="Google Shape;97;p20"/>
          <p:cNvGraphicFramePr/>
          <p:nvPr/>
        </p:nvGraphicFramePr>
        <p:xfrm>
          <a:off x="0" y="-37453"/>
          <a:ext cx="9144001" cy="5168253"/>
        </p:xfrm>
        <a:graphic>
          <a:graphicData uri="http://schemas.openxmlformats.org/drawingml/2006/table">
            <a:tbl>
              <a:tblPr>
                <a:noFill/>
                <a:tableStyleId>{65F7E12D-70C2-4CEF-A91C-BF2A62843682}</a:tableStyleId>
              </a:tblPr>
              <a:tblGrid>
                <a:gridCol w="664871">
                  <a:extLst>
                    <a:ext uri="{9D8B030D-6E8A-4147-A177-3AD203B41FA5}">
                      <a16:colId xmlns:a16="http://schemas.microsoft.com/office/drawing/2014/main" val="20000"/>
                    </a:ext>
                  </a:extLst>
                </a:gridCol>
                <a:gridCol w="1870330">
                  <a:extLst>
                    <a:ext uri="{9D8B030D-6E8A-4147-A177-3AD203B41FA5}">
                      <a16:colId xmlns:a16="http://schemas.microsoft.com/office/drawing/2014/main" val="20001"/>
                    </a:ext>
                  </a:extLst>
                </a:gridCol>
                <a:gridCol w="2032683">
                  <a:extLst>
                    <a:ext uri="{9D8B030D-6E8A-4147-A177-3AD203B41FA5}">
                      <a16:colId xmlns:a16="http://schemas.microsoft.com/office/drawing/2014/main" val="20002"/>
                    </a:ext>
                  </a:extLst>
                </a:gridCol>
                <a:gridCol w="1215524">
                  <a:extLst>
                    <a:ext uri="{9D8B030D-6E8A-4147-A177-3AD203B41FA5}">
                      <a16:colId xmlns:a16="http://schemas.microsoft.com/office/drawing/2014/main" val="20003"/>
                    </a:ext>
                  </a:extLst>
                </a:gridCol>
                <a:gridCol w="3360593">
                  <a:extLst>
                    <a:ext uri="{9D8B030D-6E8A-4147-A177-3AD203B41FA5}">
                      <a16:colId xmlns:a16="http://schemas.microsoft.com/office/drawing/2014/main" val="20004"/>
                    </a:ext>
                  </a:extLst>
                </a:gridCol>
              </a:tblGrid>
              <a:tr h="60660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0"/>
                  </a:ext>
                </a:extLst>
              </a:tr>
              <a:tr h="2618765">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11</a:t>
                      </a:r>
                    </a:p>
                  </a:txBody>
                  <a:tcPr marL="91425" marR="91425" marT="91425" marB="91425"/>
                </a:tc>
                <a:tc>
                  <a:txBody>
                    <a:bodyPr/>
                    <a:lstStyle/>
                    <a:p>
                      <a:pPr marL="0" lvl="0" indent="0" algn="l" rtl="0">
                        <a:lnSpc>
                          <a:spcPct val="130000"/>
                        </a:lnSpc>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Yield gap analysis with local to global relevance-A</a:t>
                      </a:r>
                      <a:r>
                        <a:rPr lang="en-US" sz="1600" baseline="0"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review</a:t>
                      </a:r>
                      <a:endParaRPr sz="1600">
                        <a:solidFill>
                          <a:srgbClr val="111111"/>
                        </a:solidFill>
                        <a:highlight>
                          <a:schemeClr val="lt1"/>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5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Martin K. Van</a:t>
                      </a:r>
                      <a:r>
                        <a:rPr lang="en-GB" sz="1600" baseline="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Ittersuma</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Kenneth G.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Cassmanb</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Patricio</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Grassinib</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Joost</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Wolfa</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Pablo</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Tittonell</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Zvi</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Hochmand</a:t>
                      </a:r>
                      <a:endParaRPr sz="1600">
                        <a:highlight>
                          <a:schemeClr val="lt1"/>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457200" lvl="0" indent="0" algn="l" rtl="0">
                        <a:lnSpc>
                          <a:spcPct val="130000"/>
                        </a:lnSpc>
                        <a:spcBef>
                          <a:spcPts val="0"/>
                        </a:spcBef>
                        <a:spcAft>
                          <a:spcPts val="50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2014</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l" rtl="0">
                        <a:spcBef>
                          <a:spcPts val="0"/>
                        </a:spcBef>
                        <a:spcAft>
                          <a:spcPts val="0"/>
                        </a:spcAft>
                        <a:buNone/>
                      </a:pPr>
                      <a:r>
                        <a:rPr lang="en-US" sz="1600" dirty="0">
                          <a:solidFill>
                            <a:schemeClr val="dk1"/>
                          </a:solidFill>
                          <a:latin typeface="Times New Roman" pitchFamily="18" charset="0"/>
                          <a:ea typeface="Calibri" panose="020F0502020204030204"/>
                          <a:cs typeface="Times New Roman" pitchFamily="18" charset="0"/>
                          <a:sym typeface="Calibri" panose="020F0502020204030204"/>
                        </a:rPr>
                        <a:t>Employed </a:t>
                      </a:r>
                      <a:r>
                        <a:rPr lang="en-US" sz="1600" dirty="0" err="1">
                          <a:solidFill>
                            <a:schemeClr val="dk1"/>
                          </a:solidFill>
                          <a:latin typeface="Times New Roman" pitchFamily="18" charset="0"/>
                          <a:ea typeface="Calibri" panose="020F0502020204030204"/>
                          <a:cs typeface="Times New Roman" pitchFamily="18" charset="0"/>
                          <a:sym typeface="Calibri" panose="020F0502020204030204"/>
                        </a:rPr>
                        <a:t>inquantify</a:t>
                      </a:r>
                      <a:r>
                        <a:rPr lang="en-US" sz="1600" dirty="0">
                          <a:solidFill>
                            <a:schemeClr val="dk1"/>
                          </a:solidFill>
                          <a:latin typeface="Times New Roman" pitchFamily="18" charset="0"/>
                          <a:ea typeface="Calibri" panose="020F0502020204030204"/>
                          <a:cs typeface="Times New Roman" pitchFamily="18" charset="0"/>
                          <a:sym typeface="Calibri" panose="020F0502020204030204"/>
                        </a:rPr>
                        <a:t> the crop yield</a:t>
                      </a:r>
                    </a:p>
                    <a:p>
                      <a:pPr marL="0" lvl="0" indent="0" algn="l" rtl="0">
                        <a:spcBef>
                          <a:spcPts val="0"/>
                        </a:spcBef>
                        <a:spcAft>
                          <a:spcPts val="0"/>
                        </a:spcAft>
                        <a:buNone/>
                      </a:pPr>
                      <a:r>
                        <a:rPr lang="en-US" sz="1600" dirty="0">
                          <a:solidFill>
                            <a:schemeClr val="dk1"/>
                          </a:solidFill>
                          <a:latin typeface="Times New Roman" pitchFamily="18" charset="0"/>
                          <a:ea typeface="Calibri" panose="020F0502020204030204"/>
                          <a:cs typeface="Times New Roman" pitchFamily="18" charset="0"/>
                          <a:sym typeface="Calibri" panose="020F0502020204030204"/>
                        </a:rPr>
                        <a:t>potential on the data collected from the farmers </a:t>
                      </a:r>
                      <a:r>
                        <a:rPr lang="en-US" sz="1600" dirty="0" err="1">
                          <a:solidFill>
                            <a:schemeClr val="dk1"/>
                          </a:solidFill>
                          <a:latin typeface="Times New Roman" pitchFamily="18" charset="0"/>
                          <a:ea typeface="Calibri" panose="020F0502020204030204"/>
                          <a:cs typeface="Times New Roman" pitchFamily="18" charset="0"/>
                          <a:sym typeface="Calibri" panose="020F0502020204030204"/>
                        </a:rPr>
                        <a:t>ofwestern</a:t>
                      </a:r>
                      <a:r>
                        <a:rPr lang="en-US" sz="1600" dirty="0">
                          <a:solidFill>
                            <a:schemeClr val="dk1"/>
                          </a:solidFill>
                          <a:latin typeface="Times New Roman" pitchFamily="18" charset="0"/>
                          <a:ea typeface="Calibri" panose="020F0502020204030204"/>
                          <a:cs typeface="Times New Roman" pitchFamily="18" charset="0"/>
                          <a:sym typeface="Calibri" panose="020F0502020204030204"/>
                        </a:rPr>
                        <a:t> Kenya, Nebraska (USA) and Victoria (Australia). Study recommended</a:t>
                      </a:r>
                    </a:p>
                    <a:p>
                      <a:pPr marL="0" lvl="0" indent="0" algn="l" rtl="0">
                        <a:spcBef>
                          <a:spcPts val="0"/>
                        </a:spcBef>
                        <a:spcAft>
                          <a:spcPts val="0"/>
                        </a:spcAft>
                        <a:buNone/>
                      </a:pPr>
                      <a:r>
                        <a:rPr lang="en-US" sz="1600" dirty="0">
                          <a:solidFill>
                            <a:schemeClr val="dk1"/>
                          </a:solidFill>
                          <a:latin typeface="Times New Roman" pitchFamily="18" charset="0"/>
                          <a:ea typeface="Calibri" panose="020F0502020204030204"/>
                          <a:cs typeface="Times New Roman" pitchFamily="18" charset="0"/>
                          <a:sym typeface="Calibri" panose="020F0502020204030204"/>
                        </a:rPr>
                        <a:t>for the use of accurate and current yield data, with calibrated and validated crop models and</a:t>
                      </a:r>
                    </a:p>
                    <a:p>
                      <a:pPr marL="0" lvl="0" indent="0" algn="l" rtl="0">
                        <a:spcBef>
                          <a:spcPts val="0"/>
                        </a:spcBef>
                        <a:spcAft>
                          <a:spcPts val="0"/>
                        </a:spcAft>
                        <a:buNone/>
                      </a:pPr>
                      <a:r>
                        <a:rPr lang="en-US" sz="1600" dirty="0">
                          <a:solidFill>
                            <a:schemeClr val="dk1"/>
                          </a:solidFill>
                          <a:latin typeface="Times New Roman" pitchFamily="18" charset="0"/>
                          <a:ea typeface="Calibri" panose="020F0502020204030204"/>
                          <a:cs typeface="Times New Roman" pitchFamily="18" charset="0"/>
                          <a:sym typeface="Calibri" panose="020F0502020204030204"/>
                        </a:rPr>
                        <a:t>up scaling methods in the prediction of crop yield.</a:t>
                      </a:r>
                      <a:endParaRPr lang="en-GB" sz="1600" dirty="0">
                        <a:solidFill>
                          <a:schemeClr val="dk1"/>
                        </a:solidFill>
                        <a:latin typeface="Times New Roman" pitchFamily="18" charset="0"/>
                        <a:ea typeface="Calibri" panose="020F0502020204030204"/>
                        <a:cs typeface="Times New Roman" pitchFamily="18" charset="0"/>
                        <a:sym typeface="Calibri" panose="020F0502020204030204"/>
                      </a:endParaRPr>
                    </a:p>
                  </a:txBody>
                  <a:tcPr marL="91425" marR="91425" marT="91425" marB="91425"/>
                </a:tc>
                <a:extLst>
                  <a:ext uri="{0D108BD9-81ED-4DB2-BD59-A6C34878D82A}">
                    <a16:rowId xmlns:a16="http://schemas.microsoft.com/office/drawing/2014/main" val="10001"/>
                  </a:ext>
                </a:extLst>
              </a:tr>
              <a:tr h="1805413">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12</a:t>
                      </a: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A tool for </a:t>
                      </a:r>
                      <a:r>
                        <a:rPr lang="en-US"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analysing</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 vegetable crops</a:t>
                      </a:r>
                    </a:p>
                    <a:p>
                      <a:pPr marL="0" lvl="0" indent="0" algn="l" rtl="0">
                        <a:lnSpc>
                          <a:spcPct val="115000"/>
                        </a:lnSpc>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data from a greenhouse using data</a:t>
                      </a:r>
                    </a:p>
                    <a:p>
                      <a:pPr marL="0" lvl="0" indent="0" algn="l" rtl="0">
                        <a:lnSpc>
                          <a:spcPct val="115000"/>
                        </a:lnSpc>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mining techniques.</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Ponce-Guevara, K. L.,</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Palacios-Echeverria, J.</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A., Maya-Olalla,</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E.,Dominguez</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Limaico</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a:t>
                      </a: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1400" dirty="0">
                          <a:solidFill>
                            <a:schemeClr val="dk1"/>
                          </a:solidFill>
                          <a:latin typeface="Times New Roman" pitchFamily="18" charset="0"/>
                          <a:ea typeface="Times New Roman" panose="02020603050405020304"/>
                          <a:cs typeface="Times New Roman" pitchFamily="18" charset="0"/>
                          <a:sym typeface="Times New Roman" panose="02020603050405020304"/>
                        </a:rPr>
                        <a:t>Algorithm, which uses a decision tree based</a:t>
                      </a:r>
                    </a:p>
                    <a:p>
                      <a:pPr marL="0" lvl="0" indent="0" algn="just" rtl="0">
                        <a:lnSpc>
                          <a:spcPct val="115000"/>
                        </a:lnSpc>
                        <a:spcBef>
                          <a:spcPts val="0"/>
                        </a:spcBef>
                        <a:spcAft>
                          <a:spcPts val="0"/>
                        </a:spcAft>
                        <a:buClr>
                          <a:schemeClr val="dk1"/>
                        </a:buClr>
                        <a:buSzPts val="1100"/>
                        <a:buFont typeface="Arial" panose="020B0604020202020204"/>
                        <a:buNone/>
                      </a:pPr>
                      <a:r>
                        <a:rPr lang="en-US" sz="1400" dirty="0">
                          <a:solidFill>
                            <a:schemeClr val="dk1"/>
                          </a:solidFill>
                          <a:latin typeface="Times New Roman" pitchFamily="18" charset="0"/>
                          <a:ea typeface="Times New Roman" panose="02020603050405020304"/>
                          <a:cs typeface="Times New Roman" pitchFamily="18" charset="0"/>
                          <a:sym typeface="Times New Roman" panose="02020603050405020304"/>
                        </a:rPr>
                        <a:t>on the data entropy is used and results are visualized graphically.</a:t>
                      </a:r>
                      <a:endParaRPr lang="en-GB" sz="14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21"/>
          <p:cNvGraphicFramePr/>
          <p:nvPr/>
        </p:nvGraphicFramePr>
        <p:xfrm>
          <a:off x="0" y="0"/>
          <a:ext cx="9144000" cy="5143500"/>
        </p:xfrm>
        <a:graphic>
          <a:graphicData uri="http://schemas.openxmlformats.org/drawingml/2006/table">
            <a:tbl>
              <a:tblPr>
                <a:noFill/>
                <a:tableStyleId>{65F7E12D-70C2-4CEF-A91C-BF2A62843682}</a:tableStyleId>
              </a:tblPr>
              <a:tblGrid>
                <a:gridCol w="672325">
                  <a:extLst>
                    <a:ext uri="{9D8B030D-6E8A-4147-A177-3AD203B41FA5}">
                      <a16:colId xmlns:a16="http://schemas.microsoft.com/office/drawing/2014/main" val="20000"/>
                    </a:ext>
                  </a:extLst>
                </a:gridCol>
                <a:gridCol w="2204200">
                  <a:extLst>
                    <a:ext uri="{9D8B030D-6E8A-4147-A177-3AD203B41FA5}">
                      <a16:colId xmlns:a16="http://schemas.microsoft.com/office/drawing/2014/main" val="20001"/>
                    </a:ext>
                  </a:extLst>
                </a:gridCol>
                <a:gridCol w="2010700">
                  <a:extLst>
                    <a:ext uri="{9D8B030D-6E8A-4147-A177-3AD203B41FA5}">
                      <a16:colId xmlns:a16="http://schemas.microsoft.com/office/drawing/2014/main" val="20002"/>
                    </a:ext>
                  </a:extLst>
                </a:gridCol>
                <a:gridCol w="1188455">
                  <a:extLst>
                    <a:ext uri="{9D8B030D-6E8A-4147-A177-3AD203B41FA5}">
                      <a16:colId xmlns:a16="http://schemas.microsoft.com/office/drawing/2014/main" val="20003"/>
                    </a:ext>
                  </a:extLst>
                </a:gridCol>
                <a:gridCol w="3068320">
                  <a:extLst>
                    <a:ext uri="{9D8B030D-6E8A-4147-A177-3AD203B41FA5}">
                      <a16:colId xmlns:a16="http://schemas.microsoft.com/office/drawing/2014/main" val="20004"/>
                    </a:ext>
                  </a:extLst>
                </a:gridCol>
              </a:tblGrid>
              <a:tr h="659975">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332748">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13</a:t>
                      </a: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panose="020B0604020202020204"/>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Using hybrid support vector regression</a:t>
                      </a:r>
                    </a:p>
                    <a:p>
                      <a:pPr marL="0" lvl="0" indent="0" algn="l" rtl="0">
                        <a:spcBef>
                          <a:spcPts val="0"/>
                        </a:spcBef>
                        <a:spcAft>
                          <a:spcPts val="0"/>
                        </a:spcAft>
                        <a:buClr>
                          <a:schemeClr val="dk1"/>
                        </a:buClr>
                        <a:buSzPts val="1100"/>
                        <a:buFont typeface="Arial" panose="020B0604020202020204"/>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to predict agricultural output.</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30000"/>
                        </a:lnSpc>
                        <a:spcBef>
                          <a:spcPts val="0"/>
                        </a:spcBef>
                        <a:spcAft>
                          <a:spcPts val="0"/>
                        </a:spcAft>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Jheng</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T.-Z., Li, T.-H., Lee,</a:t>
                      </a:r>
                    </a:p>
                    <a:p>
                      <a:pPr marL="0" lvl="0" indent="0" algn="ctr" rtl="0">
                        <a:lnSpc>
                          <a:spcPct val="130000"/>
                        </a:lnSpc>
                        <a:spcBef>
                          <a:spcPts val="0"/>
                        </a:spcBef>
                        <a:spcAft>
                          <a:spcPts val="0"/>
                        </a:spcAft>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C.-P.</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30000"/>
                        </a:lnSpc>
                        <a:spcBef>
                          <a:spcPts val="0"/>
                        </a:spcBef>
                        <a:spcAft>
                          <a:spcPts val="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2018</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sz="1600" dirty="0">
                          <a:solidFill>
                            <a:schemeClr val="dk1"/>
                          </a:solidFill>
                          <a:latin typeface="Times New Roman" pitchFamily="18" charset="0"/>
                          <a:ea typeface="Calibri" panose="020F0502020204030204"/>
                          <a:cs typeface="Times New Roman" pitchFamily="18" charset="0"/>
                          <a:sym typeface="Calibri" panose="020F0502020204030204"/>
                        </a:rPr>
                        <a:t>Using hybrid support vector regression to predict agriculture </a:t>
                      </a:r>
                      <a:r>
                        <a:rPr lang="en-US" sz="1600" dirty="0" err="1">
                          <a:solidFill>
                            <a:schemeClr val="dk1"/>
                          </a:solidFill>
                          <a:latin typeface="Times New Roman" pitchFamily="18" charset="0"/>
                          <a:ea typeface="Calibri" panose="020F0502020204030204"/>
                          <a:cs typeface="Times New Roman" pitchFamily="18" charset="0"/>
                          <a:sym typeface="Calibri" panose="020F0502020204030204"/>
                        </a:rPr>
                        <a:t>tural</a:t>
                      </a:r>
                      <a:r>
                        <a:rPr lang="en-US" sz="1600" dirty="0">
                          <a:solidFill>
                            <a:schemeClr val="dk1"/>
                          </a:solidFill>
                          <a:latin typeface="Times New Roman" pitchFamily="18" charset="0"/>
                          <a:ea typeface="Calibri" panose="020F0502020204030204"/>
                          <a:cs typeface="Times New Roman" pitchFamily="18" charset="0"/>
                          <a:sym typeface="Calibri" panose="020F0502020204030204"/>
                        </a:rPr>
                        <a:t> output. Hybrid SVR models are used for prediction</a:t>
                      </a:r>
                      <a:endParaRPr lang="en-GB" sz="1600" dirty="0">
                        <a:solidFill>
                          <a:schemeClr val="dk1"/>
                        </a:solidFill>
                        <a:latin typeface="Times New Roman" pitchFamily="18" charset="0"/>
                        <a:ea typeface="Calibri" panose="020F0502020204030204"/>
                        <a:cs typeface="Times New Roman" pitchFamily="18" charset="0"/>
                        <a:sym typeface="Calibri" panose="020F0502020204030204"/>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2150777">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14</a:t>
                      </a: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Estimation of </a:t>
                      </a:r>
                      <a:r>
                        <a:rPr lang="en-US"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Arecanut</a:t>
                      </a: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Yield in Various Climatic Zones of</a:t>
                      </a:r>
                    </a:p>
                    <a:p>
                      <a:pPr marL="0" lvl="0" indent="0" algn="l" rtl="0">
                        <a:spcBef>
                          <a:spcPts val="0"/>
                        </a:spcBef>
                        <a:spcAft>
                          <a:spcPts val="0"/>
                        </a:spcAft>
                        <a:buClr>
                          <a:schemeClr val="dk1"/>
                        </a:buClr>
                        <a:buSzPts val="1100"/>
                        <a:buFont typeface="Arial" panose="020B0604020202020204"/>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Karnataka using Data Mining</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Calibri" panose="020F0502020204030204"/>
                          <a:cs typeface="Times New Roman" pitchFamily="18" charset="0"/>
                          <a:sym typeface="Calibri" panose="020F0502020204030204"/>
                        </a:rPr>
                        <a:t>Manjunatha</a:t>
                      </a:r>
                      <a:r>
                        <a:rPr lang="en-GB" sz="1600" dirty="0">
                          <a:solidFill>
                            <a:schemeClr val="dk1"/>
                          </a:solidFill>
                          <a:uFill>
                            <a:noFill/>
                          </a:uFill>
                          <a:latin typeface="Times New Roman" pitchFamily="18" charset="0"/>
                          <a:ea typeface="Calibri" panose="020F0502020204030204"/>
                          <a:cs typeface="Times New Roman" pitchFamily="18" charset="0"/>
                          <a:sym typeface="Calibri" panose="020F0502020204030204"/>
                        </a:rPr>
                        <a:t>, M.,</a:t>
                      </a:r>
                    </a:p>
                    <a:p>
                      <a:pPr marL="0" lvl="0" indent="0" algn="ctr" rtl="0">
                        <a:lnSpc>
                          <a:spcPct val="130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Calibri" panose="020F0502020204030204"/>
                          <a:cs typeface="Times New Roman" pitchFamily="18" charset="0"/>
                          <a:sym typeface="Calibri" panose="020F0502020204030204"/>
                        </a:rPr>
                        <a:t>Parkavi</a:t>
                      </a:r>
                      <a:r>
                        <a:rPr lang="en-GB" sz="1600" dirty="0">
                          <a:solidFill>
                            <a:schemeClr val="dk1"/>
                          </a:solidFill>
                          <a:uFill>
                            <a:noFill/>
                          </a:uFill>
                          <a:latin typeface="Times New Roman" pitchFamily="18" charset="0"/>
                          <a:ea typeface="Calibri" panose="020F0502020204030204"/>
                          <a:cs typeface="Times New Roman" pitchFamily="18" charset="0"/>
                          <a:sym typeface="Calibri" panose="020F0502020204030204"/>
                        </a:rPr>
                        <a:t>, A.</a:t>
                      </a: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lnSpc>
                          <a:spcPct val="130000"/>
                        </a:lnSpc>
                        <a:spcBef>
                          <a:spcPts val="600"/>
                        </a:spcBef>
                        <a:spcAft>
                          <a:spcPts val="0"/>
                        </a:spcAft>
                        <a:buNone/>
                      </a:pP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lnSpc>
                          <a:spcPct val="130000"/>
                        </a:lnSpc>
                        <a:spcBef>
                          <a:spcPts val="0"/>
                        </a:spcBef>
                        <a:spcAft>
                          <a:spcPts val="0"/>
                        </a:spcAft>
                        <a:buNone/>
                      </a:pP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lnSpc>
                          <a:spcPct val="130000"/>
                        </a:lnSpc>
                        <a:spcBef>
                          <a:spcPts val="0"/>
                        </a:spcBef>
                        <a:spcAft>
                          <a:spcPts val="0"/>
                        </a:spcAft>
                        <a:buNone/>
                      </a:pP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2018</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A Estimation of </a:t>
                      </a: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Arecanut</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 Yield in Various Climatic Zones of Karnataka using Data Mining Technique: A Survey. Classified</a:t>
                      </a:r>
                    </a:p>
                    <a:p>
                      <a:pPr marL="0" lvl="0" indent="0" algn="just"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using fuzzy logic, decision </a:t>
                      </a: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trees,Multiple.Linear.Regression</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 and Random Forest algorithm to predict the crop yield</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22"/>
          <p:cNvGraphicFramePr/>
          <p:nvPr/>
        </p:nvGraphicFramePr>
        <p:xfrm>
          <a:off x="0" y="0"/>
          <a:ext cx="9143999" cy="7317311"/>
        </p:xfrm>
        <a:graphic>
          <a:graphicData uri="http://schemas.openxmlformats.org/drawingml/2006/table">
            <a:tbl>
              <a:tblPr>
                <a:noFill/>
                <a:tableStyleId>{65F7E12D-70C2-4CEF-A91C-BF2A62843682}</a:tableStyleId>
              </a:tblPr>
              <a:tblGrid>
                <a:gridCol w="725843">
                  <a:extLst>
                    <a:ext uri="{9D8B030D-6E8A-4147-A177-3AD203B41FA5}">
                      <a16:colId xmlns:a16="http://schemas.microsoft.com/office/drawing/2014/main" val="20000"/>
                    </a:ext>
                  </a:extLst>
                </a:gridCol>
                <a:gridCol w="2327505">
                  <a:extLst>
                    <a:ext uri="{9D8B030D-6E8A-4147-A177-3AD203B41FA5}">
                      <a16:colId xmlns:a16="http://schemas.microsoft.com/office/drawing/2014/main" val="20001"/>
                    </a:ext>
                  </a:extLst>
                </a:gridCol>
                <a:gridCol w="1991332">
                  <a:extLst>
                    <a:ext uri="{9D8B030D-6E8A-4147-A177-3AD203B41FA5}">
                      <a16:colId xmlns:a16="http://schemas.microsoft.com/office/drawing/2014/main" val="20002"/>
                    </a:ext>
                  </a:extLst>
                </a:gridCol>
                <a:gridCol w="1174375">
                  <a:extLst>
                    <a:ext uri="{9D8B030D-6E8A-4147-A177-3AD203B41FA5}">
                      <a16:colId xmlns:a16="http://schemas.microsoft.com/office/drawing/2014/main" val="20003"/>
                    </a:ext>
                  </a:extLst>
                </a:gridCol>
                <a:gridCol w="2924944">
                  <a:extLst>
                    <a:ext uri="{9D8B030D-6E8A-4147-A177-3AD203B41FA5}">
                      <a16:colId xmlns:a16="http://schemas.microsoft.com/office/drawing/2014/main" val="20004"/>
                    </a:ext>
                  </a:extLst>
                </a:gridCol>
              </a:tblGrid>
              <a:tr h="680548">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cs typeface="Times New Roman" pitchFamily="18" charset="0"/>
                        </a:rPr>
                        <a:t>Title</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cs typeface="Times New Roman" pitchFamily="18" charset="0"/>
                        </a:rPr>
                        <a:t>Author  </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cs typeface="Times New Roman" pitchFamily="18" charset="0"/>
                        </a:rPr>
                        <a:t>Year</a:t>
                      </a:r>
                    </a:p>
                  </a:txBody>
                  <a:tcPr marL="91425" marR="91425" marT="91425" marB="91425"/>
                </a:tc>
                <a:tc>
                  <a:txBody>
                    <a:bodyPr/>
                    <a:lstStyle/>
                    <a:p>
                      <a:pPr marL="0" lvl="0" indent="0" algn="l" rtl="0">
                        <a:spcBef>
                          <a:spcPts val="0"/>
                        </a:spcBef>
                        <a:spcAft>
                          <a:spcPts val="0"/>
                        </a:spcAft>
                        <a:buNone/>
                      </a:pPr>
                      <a:r>
                        <a:rPr lang="en-GB" sz="1600">
                          <a:solidFill>
                            <a:schemeClr val="dk1"/>
                          </a:solidFill>
                          <a:latin typeface="Times New Roman" pitchFamily="18" charset="0"/>
                          <a:cs typeface="Times New Roman" pitchFamily="18" charset="0"/>
                        </a:rPr>
                        <a:t>Description</a:t>
                      </a:r>
                    </a:p>
                  </a:txBody>
                  <a:tcPr marL="91425" marR="91425" marT="91425" marB="91425"/>
                </a:tc>
                <a:extLst>
                  <a:ext uri="{0D108BD9-81ED-4DB2-BD59-A6C34878D82A}">
                    <a16:rowId xmlns:a16="http://schemas.microsoft.com/office/drawing/2014/main" val="10000"/>
                  </a:ext>
                </a:extLst>
              </a:tr>
              <a:tr h="4450252">
                <a:tc>
                  <a:txBody>
                    <a:bodyPr/>
                    <a:lstStyle/>
                    <a:p>
                      <a:pPr marL="0" lvl="0" indent="0" algn="l" rtl="0">
                        <a:spcBef>
                          <a:spcPts val="0"/>
                        </a:spcBef>
                        <a:spcAft>
                          <a:spcPts val="0"/>
                        </a:spcAft>
                        <a:buNone/>
                      </a:pPr>
                      <a:r>
                        <a:rPr lang="en-GB" sz="1600">
                          <a:latin typeface="Times New Roman" pitchFamily="18" charset="0"/>
                          <a:cs typeface="Times New Roman" pitchFamily="18" charset="0"/>
                        </a:rPr>
                        <a:t>15</a:t>
                      </a: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Agricultural production output prediction using Supervised Machine</a:t>
                      </a:r>
                    </a:p>
                    <a:p>
                      <a:pPr marL="0" lvl="0" indent="0" algn="l" rtl="0">
                        <a:spcBef>
                          <a:spcPts val="0"/>
                        </a:spcBef>
                        <a:spcAft>
                          <a:spcPts val="0"/>
                        </a:spcAft>
                        <a:buClr>
                          <a:schemeClr val="dk1"/>
                        </a:buClr>
                        <a:buSzPts val="1100"/>
                        <a:buFont typeface="Arial" panose="020B0604020202020204"/>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Learning techniques.</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80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Shakoor</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M. 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Rahman</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K.,</a:t>
                      </a:r>
                    </a:p>
                    <a:p>
                      <a:pPr marL="0" lvl="0" indent="0" algn="ctr" rtl="0">
                        <a:lnSpc>
                          <a:spcPct val="130000"/>
                        </a:lnSpc>
                        <a:spcBef>
                          <a:spcPts val="80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Rayta</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S. N.,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Chakrabarty</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a:t>
                      </a:r>
                      <a:endParaRPr sz="1600">
                        <a:solidFill>
                          <a:schemeClr val="dk1"/>
                        </a:solidFill>
                        <a:highlight>
                          <a:schemeClr val="lt1"/>
                        </a:highlight>
                        <a:latin typeface="Times New Roman" pitchFamily="18" charset="0"/>
                        <a:ea typeface="Roboto" panose="02000000000000000000"/>
                        <a:cs typeface="Times New Roman" pitchFamily="18" charset="0"/>
                        <a:sym typeface="Roboto" panose="02000000000000000000"/>
                      </a:endParaRPr>
                    </a:p>
                    <a:p>
                      <a:pPr marL="457200" lvl="0" indent="-228600" algn="l" rtl="0">
                        <a:lnSpc>
                          <a:spcPct val="130000"/>
                        </a:lnSpc>
                        <a:spcBef>
                          <a:spcPts val="0"/>
                        </a:spcBef>
                        <a:spcAft>
                          <a:spcPts val="0"/>
                        </a:spcAft>
                        <a:buNone/>
                      </a:pPr>
                      <a:endParaRPr sz="1600">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30000"/>
                        </a:lnSpc>
                        <a:spcBef>
                          <a:spcPts val="0"/>
                        </a:spcBef>
                        <a:spcAft>
                          <a:spcPts val="0"/>
                        </a:spcAft>
                        <a:buClr>
                          <a:schemeClr val="dk1"/>
                        </a:buClr>
                        <a:buSzPts val="1100"/>
                        <a:buFont typeface="Arial" panose="020B0604020202020204"/>
                        <a:buNone/>
                      </a:pPr>
                      <a:endParaRPr sz="1600">
                        <a:solidFill>
                          <a:schemeClr val="dk1"/>
                        </a:solidFill>
                        <a:latin typeface="Times New Roman" pitchFamily="18" charset="0"/>
                        <a:ea typeface="Calibri" panose="020F0502020204030204"/>
                        <a:cs typeface="Times New Roman" pitchFamily="18" charset="0"/>
                        <a:sym typeface="Calibri" panose="020F0502020204030204"/>
                      </a:endParaRPr>
                    </a:p>
                    <a:p>
                      <a:pPr marL="0" lvl="0" indent="0" algn="ctr" rtl="0">
                        <a:lnSpc>
                          <a:spcPct val="130000"/>
                        </a:lnSpc>
                        <a:spcBef>
                          <a:spcPts val="0"/>
                        </a:spcBef>
                        <a:spcAft>
                          <a:spcPts val="0"/>
                        </a:spcAft>
                        <a:buNone/>
                      </a:pPr>
                      <a:endParaRPr sz="1600">
                        <a:solidFill>
                          <a:srgbClr val="555555"/>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ctr" rtl="0">
                        <a:lnSpc>
                          <a:spcPct val="130000"/>
                        </a:lnSpc>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Agricultural production output prediction using Supervised Machine Learning techniques” Decision Tree Learning-ID3</a:t>
                      </a:r>
                    </a:p>
                    <a:p>
                      <a:pPr marL="0" lvl="0" indent="0" algn="just"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(Iterative </a:t>
                      </a:r>
                      <a:r>
                        <a:rPr lang="en-US"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Dichotomiser</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 3) and K-Nearest Neighbors Regression algorithms are used for Prediction</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1"/>
                  </a:ext>
                </a:extLst>
              </a:tr>
              <a:tr h="2186511">
                <a:tc>
                  <a:txBody>
                    <a:bodyPr/>
                    <a:lstStyle/>
                    <a:p>
                      <a:pPr marL="0" lvl="0" indent="0" algn="l" rtl="0">
                        <a:spcBef>
                          <a:spcPts val="0"/>
                        </a:spcBef>
                        <a:spcAft>
                          <a:spcPts val="0"/>
                        </a:spcAft>
                        <a:buNone/>
                      </a:pPr>
                      <a:endParaRPr lang="en-GB" sz="1600"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spcBef>
                          <a:spcPts val="0"/>
                        </a:spcBef>
                        <a:spcAft>
                          <a:spcPts val="0"/>
                        </a:spcAft>
                        <a:buClr>
                          <a:schemeClr val="dk1"/>
                        </a:buClr>
                        <a:buSzPts val="1100"/>
                        <a:buFont typeface="Arial" panose="020B0604020202020204"/>
                        <a:buNone/>
                      </a:pP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28375" y="2118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chemeClr val="dk2"/>
                </a:solidFill>
              </a:rPr>
              <a:t>THANK YOU</a:t>
            </a:r>
            <a:endParaRPr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Objectives :</a:t>
            </a:r>
            <a:endParaRPr lang="en-US" dirty="0"/>
          </a:p>
        </p:txBody>
      </p:sp>
      <p:sp>
        <p:nvSpPr>
          <p:cNvPr id="3" name="TextBox 2"/>
          <p:cNvSpPr txBox="1"/>
          <p:nvPr/>
        </p:nvSpPr>
        <p:spPr>
          <a:xfrm>
            <a:off x="457200" y="1730829"/>
            <a:ext cx="8109857" cy="2308324"/>
          </a:xfrm>
          <a:prstGeom prst="rect">
            <a:avLst/>
          </a:prstGeom>
          <a:noFill/>
        </p:spPr>
        <p:txBody>
          <a:bodyPr wrap="square" rtlCol="0">
            <a:spAutoFit/>
          </a:bodyPr>
          <a:lstStyle/>
          <a:p>
            <a:pPr>
              <a:buFont typeface="Wingdings" pitchFamily="2" charset="2"/>
              <a:buChar char="§"/>
            </a:pPr>
            <a:r>
              <a:rPr lang="en-US" sz="2400" dirty="0">
                <a:latin typeface="Times New Roman" pitchFamily="18" charset="0"/>
                <a:cs typeface="Times New Roman" pitchFamily="18" charset="0"/>
              </a:rPr>
              <a:t> Know fundamental concepts and can work on IBM </a:t>
            </a:r>
            <a:r>
              <a:rPr lang="en-US" sz="2400" dirty="0" err="1">
                <a:latin typeface="Times New Roman" pitchFamily="18" charset="0"/>
                <a:cs typeface="Times New Roman" pitchFamily="18" charset="0"/>
              </a:rPr>
              <a:t>Cognos</a:t>
            </a:r>
            <a:r>
              <a:rPr lang="en-US" sz="2400" dirty="0">
                <a:latin typeface="Times New Roman" pitchFamily="18" charset="0"/>
                <a:cs typeface="Times New Roman" pitchFamily="18" charset="0"/>
              </a:rPr>
              <a:t> Analytics.</a:t>
            </a:r>
          </a:p>
          <a:p>
            <a:pPr>
              <a:buFont typeface="Wingdings" pitchFamily="2" charset="2"/>
              <a:buChar char="§"/>
            </a:pPr>
            <a:endParaRPr lang="en-US" sz="2400" dirty="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 Gain a broad understanding of plotting different graphs.</a:t>
            </a:r>
          </a:p>
          <a:p>
            <a:pPr>
              <a:buFont typeface="Wingdings" pitchFamily="2" charset="2"/>
              <a:buChar char="§"/>
            </a:pPr>
            <a:endParaRPr lang="en-US" sz="2400" dirty="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 Able to create meaningful dashboards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2941" y="315686"/>
            <a:ext cx="4495800" cy="70788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Project Flow</a:t>
            </a:r>
          </a:p>
        </p:txBody>
      </p:sp>
      <p:sp>
        <p:nvSpPr>
          <p:cNvPr id="3" name="TextBox 2"/>
          <p:cNvSpPr txBox="1"/>
          <p:nvPr/>
        </p:nvSpPr>
        <p:spPr>
          <a:xfrm>
            <a:off x="153389" y="1083127"/>
            <a:ext cx="8784772" cy="3970318"/>
          </a:xfrm>
          <a:prstGeom prst="rect">
            <a:avLst/>
          </a:prstGeom>
          <a:noFill/>
        </p:spPr>
        <p:txBody>
          <a:bodyPr wrap="square" rtlCol="0">
            <a:spAutoFit/>
          </a:bodyPr>
          <a:lstStyle/>
          <a:p>
            <a:pPr>
              <a:buFont typeface="Wingdings" pitchFamily="2" charset="2"/>
              <a:buChar char="q"/>
            </a:pPr>
            <a:r>
              <a:rPr lang="en-US" dirty="0"/>
              <a:t> Users create multiple analysis graphs/charts.</a:t>
            </a:r>
          </a:p>
          <a:p>
            <a:pPr>
              <a:buFont typeface="Wingdings" pitchFamily="2" charset="2"/>
              <a:buChar char="q"/>
            </a:pPr>
            <a:endParaRPr lang="en-US" dirty="0"/>
          </a:p>
          <a:p>
            <a:pPr>
              <a:buFont typeface="Wingdings" pitchFamily="2" charset="2"/>
              <a:buChar char="q"/>
            </a:pPr>
            <a:r>
              <a:rPr lang="en-US" dirty="0"/>
              <a:t> Using the analyzed chart creation of the Dashboard is done.</a:t>
            </a:r>
          </a:p>
          <a:p>
            <a:pPr>
              <a:buFont typeface="Wingdings" pitchFamily="2" charset="2"/>
              <a:buChar char="q"/>
            </a:pPr>
            <a:endParaRPr lang="en-US" dirty="0"/>
          </a:p>
          <a:p>
            <a:pPr>
              <a:buFont typeface="Wingdings" pitchFamily="2" charset="2"/>
              <a:buChar char="q"/>
            </a:pPr>
            <a:r>
              <a:rPr lang="en-US" dirty="0"/>
              <a:t> Saving and Visualizing the final dashboard in the IBM </a:t>
            </a:r>
            <a:r>
              <a:rPr lang="en-US" dirty="0" err="1"/>
              <a:t>Cognos</a:t>
            </a:r>
            <a:r>
              <a:rPr lang="en-US" dirty="0"/>
              <a:t> Analytics.</a:t>
            </a:r>
          </a:p>
          <a:p>
            <a:endParaRPr lang="en-US" dirty="0"/>
          </a:p>
          <a:p>
            <a:r>
              <a:rPr lang="en-US" b="1" dirty="0"/>
              <a:t>To accomplish this, we have to complete all the activities and tasks listed below</a:t>
            </a:r>
          </a:p>
          <a:p>
            <a:endParaRPr lang="en-US" dirty="0"/>
          </a:p>
          <a:p>
            <a:pPr>
              <a:buFont typeface="Wingdings" pitchFamily="2" charset="2"/>
              <a:buChar char="Ø"/>
            </a:pPr>
            <a:r>
              <a:rPr lang="en-US" dirty="0"/>
              <a:t> IBM Cloud Account</a:t>
            </a:r>
          </a:p>
          <a:p>
            <a:pPr>
              <a:buFont typeface="Wingdings" pitchFamily="2" charset="2"/>
              <a:buChar char="Ø"/>
            </a:pPr>
            <a:endParaRPr lang="en-US" dirty="0"/>
          </a:p>
          <a:p>
            <a:pPr>
              <a:buFont typeface="Wingdings" pitchFamily="2" charset="2"/>
              <a:buChar char="Ø"/>
            </a:pPr>
            <a:r>
              <a:rPr lang="en-US" dirty="0"/>
              <a:t> Login to </a:t>
            </a:r>
            <a:r>
              <a:rPr lang="en-US" dirty="0" err="1"/>
              <a:t>Cognos</a:t>
            </a:r>
            <a:r>
              <a:rPr lang="en-US" dirty="0"/>
              <a:t> Analytics</a:t>
            </a:r>
          </a:p>
          <a:p>
            <a:endParaRPr lang="en-US" dirty="0"/>
          </a:p>
          <a:p>
            <a:r>
              <a:rPr lang="en-US" b="1" dirty="0"/>
              <a:t>Working with the Dataset</a:t>
            </a:r>
          </a:p>
          <a:p>
            <a:endParaRPr lang="en-US" dirty="0"/>
          </a:p>
          <a:p>
            <a:pPr>
              <a:buFont typeface="Wingdings" pitchFamily="2" charset="2"/>
              <a:buChar char="Ø"/>
            </a:pPr>
            <a:r>
              <a:rPr lang="en-US" dirty="0"/>
              <a:t>Understand the Dataset</a:t>
            </a:r>
          </a:p>
          <a:p>
            <a:pPr>
              <a:buFont typeface="Wingdings" pitchFamily="2" charset="2"/>
              <a:buChar char="Ø"/>
            </a:pPr>
            <a:endParaRPr lang="en-US" dirty="0"/>
          </a:p>
          <a:p>
            <a:pPr>
              <a:buFont typeface="Wingdings" pitchFamily="2" charset="2"/>
              <a:buChar char="Ø"/>
            </a:pPr>
            <a:r>
              <a:rPr lang="en-US" dirty="0"/>
              <a:t>Loading the Dataset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91" y="983673"/>
            <a:ext cx="8347364" cy="3323987"/>
          </a:xfrm>
          <a:prstGeom prst="rect">
            <a:avLst/>
          </a:prstGeom>
          <a:noFill/>
        </p:spPr>
        <p:txBody>
          <a:bodyPr wrap="square" rtlCol="0">
            <a:spAutoFit/>
          </a:bodyPr>
          <a:lstStyle/>
          <a:p>
            <a:r>
              <a:rPr lang="en-US" b="1" dirty="0"/>
              <a:t>Data visualization charts</a:t>
            </a:r>
          </a:p>
          <a:p>
            <a:pPr>
              <a:buFont typeface="Wingdings" pitchFamily="2" charset="2"/>
              <a:buChar char="§"/>
            </a:pPr>
            <a:endParaRPr lang="en-US" dirty="0"/>
          </a:p>
          <a:p>
            <a:pPr>
              <a:buFont typeface="Wingdings" pitchFamily="2" charset="2"/>
              <a:buChar char="§"/>
            </a:pPr>
            <a:r>
              <a:rPr lang="en-US" dirty="0"/>
              <a:t> Seasons with average productions</a:t>
            </a:r>
          </a:p>
          <a:p>
            <a:pPr>
              <a:buFont typeface="Wingdings" pitchFamily="2" charset="2"/>
              <a:buChar char="§"/>
            </a:pPr>
            <a:endParaRPr lang="en-US" dirty="0"/>
          </a:p>
          <a:p>
            <a:pPr>
              <a:buFont typeface="Wingdings" pitchFamily="2" charset="2"/>
              <a:buChar char="§"/>
            </a:pPr>
            <a:r>
              <a:rPr lang="en-US" dirty="0"/>
              <a:t> With years usage of Area and Production</a:t>
            </a:r>
          </a:p>
          <a:p>
            <a:pPr>
              <a:buFont typeface="Wingdings" pitchFamily="2" charset="2"/>
              <a:buChar char="§"/>
            </a:pPr>
            <a:endParaRPr lang="en-US" dirty="0"/>
          </a:p>
          <a:p>
            <a:pPr>
              <a:buFont typeface="Wingdings" pitchFamily="2" charset="2"/>
              <a:buChar char="§"/>
            </a:pPr>
            <a:r>
              <a:rPr lang="en-US" dirty="0"/>
              <a:t> Top 10 States with most area</a:t>
            </a:r>
          </a:p>
          <a:p>
            <a:pPr>
              <a:buFont typeface="Wingdings" pitchFamily="2" charset="2"/>
              <a:buChar char="§"/>
            </a:pPr>
            <a:endParaRPr lang="en-US" dirty="0"/>
          </a:p>
          <a:p>
            <a:pPr>
              <a:buFont typeface="Wingdings" pitchFamily="2" charset="2"/>
              <a:buChar char="§"/>
            </a:pPr>
            <a:r>
              <a:rPr lang="en-US" dirty="0"/>
              <a:t> State with crop production</a:t>
            </a:r>
          </a:p>
          <a:p>
            <a:pPr>
              <a:buFont typeface="Wingdings" pitchFamily="2" charset="2"/>
              <a:buChar char="§"/>
            </a:pPr>
            <a:endParaRPr lang="en-US" dirty="0"/>
          </a:p>
          <a:p>
            <a:pPr>
              <a:buFont typeface="Wingdings" pitchFamily="2" charset="2"/>
              <a:buChar char="§"/>
            </a:pPr>
            <a:r>
              <a:rPr lang="en-US" dirty="0"/>
              <a:t> States with the crop production along with season (Text Table)</a:t>
            </a:r>
          </a:p>
          <a:p>
            <a:endParaRPr lang="en-US" dirty="0"/>
          </a:p>
          <a:p>
            <a:pPr>
              <a:buFont typeface="Wingdings" pitchFamily="2" charset="2"/>
              <a:buChar char="Ø"/>
            </a:pPr>
            <a:r>
              <a:rPr lang="en-US" dirty="0"/>
              <a:t> Dashboard Creation</a:t>
            </a:r>
          </a:p>
          <a:p>
            <a:pPr>
              <a:buFont typeface="Wingdings" pitchFamily="2" charset="2"/>
              <a:buChar char="Ø"/>
            </a:pPr>
            <a:endParaRPr lang="en-US" dirty="0"/>
          </a:p>
          <a:p>
            <a:pPr>
              <a:buFont typeface="Wingdings" pitchFamily="2" charset="2"/>
              <a:buChar char="Ø"/>
            </a:pPr>
            <a:r>
              <a:rPr lang="en-US" dirty="0"/>
              <a:t> Export the Analytics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graphicFrame>
        <p:nvGraphicFramePr>
          <p:cNvPr id="72" name="Google Shape;72;p15"/>
          <p:cNvGraphicFramePr/>
          <p:nvPr/>
        </p:nvGraphicFramePr>
        <p:xfrm>
          <a:off x="-25" y="-30"/>
          <a:ext cx="9137098" cy="5120670"/>
        </p:xfrm>
        <a:graphic>
          <a:graphicData uri="http://schemas.openxmlformats.org/drawingml/2006/table">
            <a:tbl>
              <a:tblPr>
                <a:noFill/>
                <a:tableStyleId>{65F7E12D-70C2-4CEF-A91C-BF2A62843682}</a:tableStyleId>
              </a:tblPr>
              <a:tblGrid>
                <a:gridCol w="772185">
                  <a:extLst>
                    <a:ext uri="{9D8B030D-6E8A-4147-A177-3AD203B41FA5}">
                      <a16:colId xmlns:a16="http://schemas.microsoft.com/office/drawing/2014/main" val="20000"/>
                    </a:ext>
                  </a:extLst>
                </a:gridCol>
                <a:gridCol w="2190390">
                  <a:extLst>
                    <a:ext uri="{9D8B030D-6E8A-4147-A177-3AD203B41FA5}">
                      <a16:colId xmlns:a16="http://schemas.microsoft.com/office/drawing/2014/main" val="20001"/>
                    </a:ext>
                  </a:extLst>
                </a:gridCol>
                <a:gridCol w="1658150">
                  <a:extLst>
                    <a:ext uri="{9D8B030D-6E8A-4147-A177-3AD203B41FA5}">
                      <a16:colId xmlns:a16="http://schemas.microsoft.com/office/drawing/2014/main" val="20002"/>
                    </a:ext>
                  </a:extLst>
                </a:gridCol>
                <a:gridCol w="1485460">
                  <a:extLst>
                    <a:ext uri="{9D8B030D-6E8A-4147-A177-3AD203B41FA5}">
                      <a16:colId xmlns:a16="http://schemas.microsoft.com/office/drawing/2014/main" val="20003"/>
                    </a:ext>
                  </a:extLst>
                </a:gridCol>
                <a:gridCol w="3030913">
                  <a:extLst>
                    <a:ext uri="{9D8B030D-6E8A-4147-A177-3AD203B41FA5}">
                      <a16:colId xmlns:a16="http://schemas.microsoft.com/office/drawing/2014/main" val="20004"/>
                    </a:ext>
                  </a:extLst>
                </a:gridCol>
              </a:tblGrid>
              <a:tr h="67053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a:t>
                      </a:r>
                      <a:r>
                        <a:rPr lang="en-GB" sz="1600">
                          <a:solidFill>
                            <a:schemeClr val="dk1"/>
                          </a:solidFill>
                          <a:latin typeface="Times New Roman" pitchFamily="18" charset="0"/>
                          <a:cs typeface="Times New Roman" pitchFamily="18" charset="0"/>
                        </a:rPr>
                        <a:t> </a:t>
                      </a:r>
                      <a:endParaRPr sz="1600">
                        <a:latin typeface="Times New Roman" pitchFamily="18" charset="0"/>
                        <a:cs typeface="Times New Roman" pitchFamily="18" charset="0"/>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0"/>
                  </a:ext>
                </a:extLst>
              </a:tr>
              <a:tr h="214890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1</a:t>
                      </a:r>
                    </a:p>
                  </a:txBody>
                  <a:tcPr marL="91425" marR="91425" marT="91425" marB="91425"/>
                </a:tc>
                <a:tc>
                  <a:txBody>
                    <a:bodyPr/>
                    <a:lstStyle/>
                    <a:p>
                      <a:pPr marL="0" lvl="0" indent="0" algn="l" rtl="0">
                        <a:spcBef>
                          <a:spcPts val="0"/>
                        </a:spcBef>
                        <a:spcAft>
                          <a:spcPts val="0"/>
                        </a:spcAft>
                        <a:buNone/>
                      </a:pPr>
                      <a:r>
                        <a:rPr lang="en-US" sz="1600" b="0" dirty="0">
                          <a:solidFill>
                            <a:schemeClr val="tx1"/>
                          </a:solidFill>
                          <a:highlight>
                            <a:schemeClr val="lt1"/>
                          </a:highlight>
                          <a:latin typeface="Times New Roman" pitchFamily="18" charset="0"/>
                          <a:ea typeface="Roboto" panose="02000000000000000000"/>
                          <a:cs typeface="Times New Roman" pitchFamily="18" charset="0"/>
                          <a:sym typeface="Roboto" panose="02000000000000000000"/>
                        </a:rPr>
                        <a:t>Rice Crop Yield Prediction</a:t>
                      </a:r>
                      <a:r>
                        <a:rPr lang="en-US" sz="1600" b="0" baseline="0" dirty="0">
                          <a:solidFill>
                            <a:schemeClr val="tx1"/>
                          </a:solidFill>
                          <a:highlight>
                            <a:schemeClr val="lt1"/>
                          </a:highlight>
                          <a:latin typeface="Times New Roman" pitchFamily="18" charset="0"/>
                          <a:ea typeface="Roboto" panose="02000000000000000000"/>
                          <a:cs typeface="Times New Roman" pitchFamily="18" charset="0"/>
                          <a:sym typeface="Roboto" panose="02000000000000000000"/>
                        </a:rPr>
                        <a:t> </a:t>
                      </a:r>
                      <a:r>
                        <a:rPr lang="en-US" sz="1600" b="0" dirty="0">
                          <a:solidFill>
                            <a:schemeClr val="tx1"/>
                          </a:solidFill>
                          <a:highlight>
                            <a:schemeClr val="lt1"/>
                          </a:highlight>
                          <a:latin typeface="Times New Roman" pitchFamily="18" charset="0"/>
                          <a:ea typeface="Roboto" panose="02000000000000000000"/>
                          <a:cs typeface="Times New Roman" pitchFamily="18" charset="0"/>
                          <a:sym typeface="Roboto" panose="02000000000000000000"/>
                        </a:rPr>
                        <a:t>using Data Mining</a:t>
                      </a:r>
                      <a:endParaRPr sz="1600" b="0">
                        <a:solidFill>
                          <a:schemeClr val="tx1"/>
                        </a:solidFill>
                        <a:highlight>
                          <a:schemeClr val="lt1"/>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Dakshayini</a:t>
                      </a: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Patil</a:t>
                      </a: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endPar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Dr. M .S, </a:t>
                      </a:r>
                      <a:r>
                        <a:rPr lang="en-GB" sz="1600" dirty="0" err="1">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Shirdhonkar</a:t>
                      </a: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endPar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endPar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457200" lvl="0" indent="0" algn="l" rtl="0">
                        <a:lnSpc>
                          <a:spcPct val="130000"/>
                        </a:lnSpc>
                        <a:spcBef>
                          <a:spcPts val="0"/>
                        </a:spcBef>
                        <a:spcAft>
                          <a:spcPts val="0"/>
                        </a:spcAft>
                        <a:buNone/>
                      </a:pPr>
                      <a:endParaRPr sz="1600">
                        <a:solidFill>
                          <a:schemeClr val="dk1"/>
                        </a:solidFill>
                        <a:highlight>
                          <a:schemeClr val="lt1"/>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l" rtl="0">
                        <a:spcBef>
                          <a:spcPts val="0"/>
                        </a:spcBef>
                        <a:spcAft>
                          <a:spcPts val="0"/>
                        </a:spcAft>
                        <a:buNone/>
                      </a:pPr>
                      <a:r>
                        <a:rPr lang="en-US" sz="1600" dirty="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Discussed various data mining</a:t>
                      </a:r>
                    </a:p>
                    <a:p>
                      <a:pPr marL="0" lvl="0" indent="0" algn="l" rtl="0">
                        <a:spcBef>
                          <a:spcPts val="0"/>
                        </a:spcBef>
                        <a:spcAft>
                          <a:spcPts val="0"/>
                        </a:spcAft>
                        <a:buNone/>
                      </a:pPr>
                      <a:r>
                        <a:rPr lang="en-US" sz="1600" dirty="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techniques utilized for prediction of</a:t>
                      </a:r>
                      <a:r>
                        <a:rPr lang="en-US" sz="1600" baseline="0" dirty="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 </a:t>
                      </a:r>
                      <a:r>
                        <a:rPr lang="en-US" sz="1600" dirty="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rice crop yield for the state of Maharashtra, India.</a:t>
                      </a:r>
                    </a:p>
                    <a:p>
                      <a:pPr marL="0" lvl="0" indent="0" algn="l" rtl="0">
                        <a:spcBef>
                          <a:spcPts val="0"/>
                        </a:spcBef>
                        <a:spcAft>
                          <a:spcPts val="0"/>
                        </a:spcAft>
                        <a:buNone/>
                      </a:pPr>
                      <a:r>
                        <a:rPr lang="en-US" sz="1600" dirty="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WEKA tool was applied in dataset processing</a:t>
                      </a:r>
                      <a:br>
                        <a:rPr lang="en-US" sz="1600" dirty="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br>
                      <a:endParaRPr sz="160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extLst>
                  <a:ext uri="{0D108BD9-81ED-4DB2-BD59-A6C34878D82A}">
                    <a16:rowId xmlns:a16="http://schemas.microsoft.com/office/drawing/2014/main" val="10001"/>
                  </a:ext>
                </a:extLst>
              </a:tr>
              <a:tr h="230124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2</a:t>
                      </a:r>
                    </a:p>
                  </a:txBody>
                  <a:tcPr marL="91425" marR="91425" marT="91425" marB="91425"/>
                </a:tc>
                <a:tc>
                  <a:txBody>
                    <a:bodyPr/>
                    <a:lstStyle/>
                    <a:p>
                      <a:pPr marL="0" lvl="0" indent="0" algn="l" rtl="0">
                        <a:spcBef>
                          <a:spcPts val="0"/>
                        </a:spcBef>
                        <a:spcAft>
                          <a:spcPts val="0"/>
                        </a:spcAft>
                        <a:buNone/>
                      </a:pPr>
                      <a:r>
                        <a:rPr lang="en-US" sz="1600" b="0" dirty="0">
                          <a:highlight>
                            <a:schemeClr val="lt1"/>
                          </a:highlight>
                          <a:latin typeface="Times New Roman" pitchFamily="18" charset="0"/>
                          <a:ea typeface="Roboto" panose="02000000000000000000"/>
                          <a:cs typeface="Times New Roman" pitchFamily="18" charset="0"/>
                          <a:sym typeface="Roboto" panose="02000000000000000000"/>
                        </a:rPr>
                        <a:t>A Survey on Crop Yield</a:t>
                      </a:r>
                    </a:p>
                    <a:p>
                      <a:pPr marL="0" lvl="0" indent="0" algn="l" rtl="0">
                        <a:spcBef>
                          <a:spcPts val="0"/>
                        </a:spcBef>
                        <a:spcAft>
                          <a:spcPts val="0"/>
                        </a:spcAft>
                        <a:buNone/>
                      </a:pPr>
                      <a:endParaRPr lang="en-US" sz="1600" b="0" dirty="0">
                        <a:highlight>
                          <a:schemeClr val="lt1"/>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0"/>
                        </a:spcBef>
                        <a:spcAft>
                          <a:spcPts val="0"/>
                        </a:spcAft>
                        <a:buNone/>
                      </a:pPr>
                      <a:r>
                        <a:rPr lang="en-US" sz="1600" b="0" dirty="0">
                          <a:highlight>
                            <a:schemeClr val="lt1"/>
                          </a:highlight>
                          <a:latin typeface="Times New Roman" pitchFamily="18" charset="0"/>
                          <a:ea typeface="Roboto" panose="02000000000000000000"/>
                          <a:cs typeface="Times New Roman" pitchFamily="18" charset="0"/>
                          <a:sym typeface="Roboto" panose="02000000000000000000"/>
                        </a:rPr>
                        <a:t>Prediction based on</a:t>
                      </a:r>
                    </a:p>
                    <a:p>
                      <a:pPr marL="0" lvl="0" indent="0" algn="l" rtl="0">
                        <a:spcBef>
                          <a:spcPts val="0"/>
                        </a:spcBef>
                        <a:spcAft>
                          <a:spcPts val="0"/>
                        </a:spcAft>
                        <a:buNone/>
                      </a:pPr>
                      <a:endParaRPr lang="en-US" sz="1600" b="0" dirty="0">
                        <a:highlight>
                          <a:schemeClr val="lt1"/>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0"/>
                        </a:spcBef>
                        <a:spcAft>
                          <a:spcPts val="0"/>
                        </a:spcAft>
                        <a:buNone/>
                      </a:pPr>
                      <a:r>
                        <a:rPr lang="en-US" sz="1600" b="0" dirty="0">
                          <a:highlight>
                            <a:schemeClr val="lt1"/>
                          </a:highlight>
                          <a:latin typeface="Times New Roman" pitchFamily="18" charset="0"/>
                          <a:ea typeface="Roboto" panose="02000000000000000000"/>
                          <a:cs typeface="Times New Roman" pitchFamily="18" charset="0"/>
                          <a:sym typeface="Roboto" panose="02000000000000000000"/>
                        </a:rPr>
                        <a:t>Agricultural Data</a:t>
                      </a:r>
                      <a:endParaRPr sz="1600" b="0">
                        <a:highlight>
                          <a:schemeClr val="lt1"/>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30000"/>
                        </a:lnSpc>
                        <a:spcBef>
                          <a:spcPts val="0"/>
                        </a:spcBef>
                        <a:spcAft>
                          <a:spcPts val="0"/>
                        </a:spcAft>
                        <a:buNone/>
                      </a:pPr>
                      <a:r>
                        <a:rPr lang="pt-BR"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Dhivya B H, Manjula R,</a:t>
                      </a:r>
                    </a:p>
                    <a:p>
                      <a:pPr marL="0" lvl="0" indent="0" algn="ctr" rtl="0">
                        <a:lnSpc>
                          <a:spcPct val="130000"/>
                        </a:lnSpc>
                        <a:spcBef>
                          <a:spcPts val="0"/>
                        </a:spcBef>
                        <a:spcAft>
                          <a:spcPts val="0"/>
                        </a:spcAft>
                        <a:buNone/>
                      </a:pPr>
                      <a:r>
                        <a:rPr lang="pt-BR"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Siva Bharathi S,Madhumathi R</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l" rtl="0">
                        <a:lnSpc>
                          <a:spcPct val="130000"/>
                        </a:lnSpc>
                        <a:spcBef>
                          <a:spcPts val="0"/>
                        </a:spcBef>
                        <a:spcAft>
                          <a:spcPts val="0"/>
                        </a:spcAft>
                        <a:buNone/>
                      </a:pP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457200" lvl="0" indent="0" algn="l" rtl="0">
                        <a:lnSpc>
                          <a:spcPct val="130000"/>
                        </a:lnSpc>
                        <a:spcBef>
                          <a:spcPts val="0"/>
                        </a:spcBef>
                        <a:spcAft>
                          <a:spcPts val="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Presented a survey on the different algorithms applied in the assessment and prediction of crop yield .Discussed about the mechanism of knowledge the discovery in Agricultural data mining</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aphicFrame>
        <p:nvGraphicFramePr>
          <p:cNvPr id="77" name="Google Shape;77;p16"/>
          <p:cNvGraphicFramePr/>
          <p:nvPr/>
        </p:nvGraphicFramePr>
        <p:xfrm>
          <a:off x="0" y="-9"/>
          <a:ext cx="9144025" cy="5173890"/>
        </p:xfrm>
        <a:graphic>
          <a:graphicData uri="http://schemas.openxmlformats.org/drawingml/2006/table">
            <a:tbl>
              <a:tblPr>
                <a:noFill/>
                <a:tableStyleId>{65F7E12D-70C2-4CEF-A91C-BF2A62843682}</a:tableStyleId>
              </a:tblPr>
              <a:tblGrid>
                <a:gridCol w="716750">
                  <a:extLst>
                    <a:ext uri="{9D8B030D-6E8A-4147-A177-3AD203B41FA5}">
                      <a16:colId xmlns:a16="http://schemas.microsoft.com/office/drawing/2014/main" val="20000"/>
                    </a:ext>
                  </a:extLst>
                </a:gridCol>
                <a:gridCol w="2265936">
                  <a:extLst>
                    <a:ext uri="{9D8B030D-6E8A-4147-A177-3AD203B41FA5}">
                      <a16:colId xmlns:a16="http://schemas.microsoft.com/office/drawing/2014/main" val="20001"/>
                    </a:ext>
                  </a:extLst>
                </a:gridCol>
                <a:gridCol w="1719943">
                  <a:extLst>
                    <a:ext uri="{9D8B030D-6E8A-4147-A177-3AD203B41FA5}">
                      <a16:colId xmlns:a16="http://schemas.microsoft.com/office/drawing/2014/main" val="20002"/>
                    </a:ext>
                  </a:extLst>
                </a:gridCol>
                <a:gridCol w="881742">
                  <a:extLst>
                    <a:ext uri="{9D8B030D-6E8A-4147-A177-3AD203B41FA5}">
                      <a16:colId xmlns:a16="http://schemas.microsoft.com/office/drawing/2014/main" val="20003"/>
                    </a:ext>
                  </a:extLst>
                </a:gridCol>
                <a:gridCol w="3559654">
                  <a:extLst>
                    <a:ext uri="{9D8B030D-6E8A-4147-A177-3AD203B41FA5}">
                      <a16:colId xmlns:a16="http://schemas.microsoft.com/office/drawing/2014/main" val="20004"/>
                    </a:ext>
                  </a:extLst>
                </a:gridCol>
              </a:tblGrid>
              <a:tr h="662910">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u="sng">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0"/>
                  </a:ext>
                </a:extLst>
              </a:tr>
              <a:tr h="1383613">
                <a:tc>
                  <a:txBody>
                    <a:bodyPr/>
                    <a:lstStyle/>
                    <a:p>
                      <a:pPr marL="0" lvl="0" indent="0" algn="l" rtl="0">
                        <a:spcBef>
                          <a:spcPts val="0"/>
                        </a:spcBef>
                        <a:spcAft>
                          <a:spcPts val="0"/>
                        </a:spcAft>
                        <a:buNone/>
                      </a:pPr>
                      <a:r>
                        <a:rPr lang="en-GB" sz="1600">
                          <a:latin typeface="Times New Roman" pitchFamily="18" charset="0"/>
                          <a:cs typeface="Times New Roman" pitchFamily="18" charset="0"/>
                        </a:rPr>
                        <a:t>3</a:t>
                      </a:r>
                    </a:p>
                  </a:txBody>
                  <a:tcPr marL="91425" marR="91425" marT="91425" marB="91425"/>
                </a:tc>
                <a:tc>
                  <a:txBody>
                    <a:bodyPr/>
                    <a:lstStyle/>
                    <a:p>
                      <a:pPr marL="0" lvl="0" indent="0" algn="l"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A Study on Various Data</a:t>
                      </a:r>
                    </a:p>
                    <a:p>
                      <a:pPr marL="0" lvl="0" indent="0" algn="l"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Mining Techniques for</a:t>
                      </a:r>
                    </a:p>
                    <a:p>
                      <a:pPr marL="0" lvl="0" indent="0" algn="l"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Crop Yield Prediction</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Yogesh</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Gandge</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Sandhya</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l" rtl="0">
                        <a:lnSpc>
                          <a:spcPct val="130000"/>
                        </a:lnSpc>
                        <a:spcBef>
                          <a:spcPts val="0"/>
                        </a:spcBef>
                        <a:spcAft>
                          <a:spcPts val="0"/>
                        </a:spcAft>
                        <a:buNone/>
                      </a:pPr>
                      <a:r>
                        <a:rPr lang="en-GB" sz="1600" dirty="0">
                          <a:solidFill>
                            <a:schemeClr val="dk1"/>
                          </a:solidFill>
                          <a:latin typeface="Times New Roman" pitchFamily="18" charset="0"/>
                          <a:ea typeface="Calibri" panose="020F0502020204030204"/>
                          <a:cs typeface="Times New Roman" pitchFamily="18" charset="0"/>
                          <a:sym typeface="Calibri" panose="020F0502020204030204"/>
                        </a:rPr>
                        <a:t>       </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rgbClr val="555555"/>
                        </a:solidFill>
                        <a:highlight>
                          <a:srgbClr val="FFFFFF"/>
                        </a:highlight>
                        <a:latin typeface="Times New Roman" pitchFamily="18" charset="0"/>
                        <a:ea typeface="Times New Roman" panose="02020603050405020304"/>
                        <a:cs typeface="Times New Roman" pitchFamily="18" charset="0"/>
                        <a:sym typeface="Times New Roman" panose="02020603050405020304"/>
                      </a:endParaRPr>
                    </a:p>
                    <a:p>
                      <a:pPr marL="0" lvl="0" indent="0" algn="l" rtl="0">
                        <a:spcBef>
                          <a:spcPts val="5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Discussed various data mining techniques</a:t>
                      </a:r>
                      <a:r>
                        <a:rPr lang="en-US" sz="1600" baseline="0"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employed for predicting the crop yield and signifies</a:t>
                      </a:r>
                      <a:r>
                        <a:rPr lang="en-US" sz="1600" baseline="0"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the importance</a:t>
                      </a:r>
                      <a:r>
                        <a:rPr lang="en-US" sz="1600" baseline="0"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of accurate data extraction methods of  big data</a:t>
                      </a:r>
                      <a:r>
                        <a:rPr lang="en-US" sz="1600" baseline="0"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analytics.  </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1"/>
                  </a:ext>
                </a:extLst>
              </a:tr>
              <a:tr h="2755362">
                <a:tc>
                  <a:txBody>
                    <a:bodyPr/>
                    <a:lstStyle/>
                    <a:p>
                      <a:pPr marL="0" lvl="0" indent="0" algn="l" rtl="0">
                        <a:spcBef>
                          <a:spcPts val="0"/>
                        </a:spcBef>
                        <a:spcAft>
                          <a:spcPts val="0"/>
                        </a:spcAft>
                        <a:buNone/>
                      </a:pPr>
                      <a:r>
                        <a:rPr lang="en-GB" sz="1600">
                          <a:latin typeface="Times New Roman" pitchFamily="18" charset="0"/>
                          <a:cs typeface="Times New Roman" pitchFamily="18" charset="0"/>
                        </a:rPr>
                        <a:t>4</a:t>
                      </a:r>
                    </a:p>
                  </a:txBody>
                  <a:tcPr marL="91425" marR="91425" marT="91425" marB="91425"/>
                </a:tc>
                <a:tc>
                  <a:txBody>
                    <a:bodyPr/>
                    <a:lstStyle/>
                    <a:p>
                      <a:pPr marL="457200" marR="0" lvl="0" indent="0" algn="l" defTabSz="914400" rtl="0" eaLnBrk="1" fontAlgn="auto" latinLnBrk="0" hangingPunct="1">
                        <a:lnSpc>
                          <a:spcPct val="130000"/>
                        </a:lnSpc>
                        <a:spcBef>
                          <a:spcPts val="800"/>
                        </a:spcBef>
                        <a:spcAft>
                          <a:spcPts val="0"/>
                        </a:spcAft>
                        <a:buClr>
                          <a:srgbClr val="000000"/>
                        </a:buClr>
                        <a:buSzTx/>
                        <a:buFont typeface="Arial" panose="020B0604020202020204"/>
                        <a:buNone/>
                        <a:tabLst/>
                        <a:defRPr/>
                      </a:pPr>
                      <a:r>
                        <a:rPr lang="en-US" sz="1600" dirty="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rPr>
                        <a:t>Big Data for weed control and crop protection</a:t>
                      </a:r>
                    </a:p>
                    <a:p>
                      <a:pPr marL="457200" lvl="0" indent="0" algn="l" rtl="0">
                        <a:lnSpc>
                          <a:spcPct val="130000"/>
                        </a:lnSpc>
                        <a:spcBef>
                          <a:spcPts val="8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F K Van Evert, S</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Fountas</a:t>
                      </a: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D </a:t>
                      </a:r>
                      <a:r>
                        <a:rPr lang="en-GB" sz="1600" dirty="0" err="1">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Jakovetic</a:t>
                      </a: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 V</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Crnojevic</a:t>
                      </a: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I </a:t>
                      </a:r>
                      <a:r>
                        <a:rPr lang="en-GB" sz="1600" dirty="0" err="1">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Travlos</a:t>
                      </a:r>
                      <a:r>
                        <a:rPr lang="en-GB"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 &amp; C</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Kempenaar</a:t>
                      </a: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30000"/>
                        </a:lnSpc>
                        <a:spcBef>
                          <a:spcPts val="0"/>
                        </a:spcBef>
                        <a:spcAft>
                          <a:spcPts val="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highlight>
                          <a:srgbClr val="FFFFFF"/>
                        </a:highlight>
                        <a:latin typeface="Times New Roman" pitchFamily="18" charset="0"/>
                        <a:ea typeface="Times New Roman" panose="02020603050405020304"/>
                        <a:cs typeface="Times New Roman" pitchFamily="18" charset="0"/>
                        <a:sym typeface="Times New Roman" panose="02020603050405020304"/>
                      </a:endParaRPr>
                    </a:p>
                    <a:p>
                      <a:pPr marL="457200" lvl="0" indent="0" algn="l" rtl="0">
                        <a:lnSpc>
                          <a:spcPct val="130000"/>
                        </a:lnSpc>
                        <a:spcBef>
                          <a:spcPts val="8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Outlined Big Data analytics models with numerical algorithms applied Represent the importance of reforming the mined data in the form of understandable information to the farmers. Discussed about various advances, tools and algorithms applied in transforming the data in to easily understandable information to the framers and thrown a light on success story of Netherlands in achieving the maximum crop yield and their smart forming practices.</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aphicFrame>
        <p:nvGraphicFramePr>
          <p:cNvPr id="82" name="Google Shape;82;p17"/>
          <p:cNvGraphicFramePr/>
          <p:nvPr/>
        </p:nvGraphicFramePr>
        <p:xfrm>
          <a:off x="0" y="-11038"/>
          <a:ext cx="9144000" cy="5195133"/>
        </p:xfrm>
        <a:graphic>
          <a:graphicData uri="http://schemas.openxmlformats.org/drawingml/2006/table">
            <a:tbl>
              <a:tblPr>
                <a:noFill/>
                <a:tableStyleId>{65F7E12D-70C2-4CEF-A91C-BF2A62843682}</a:tableStyleId>
              </a:tblPr>
              <a:tblGrid>
                <a:gridCol w="6858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319514">
                  <a:extLst>
                    <a:ext uri="{9D8B030D-6E8A-4147-A177-3AD203B41FA5}">
                      <a16:colId xmlns:a16="http://schemas.microsoft.com/office/drawing/2014/main" val="20002"/>
                    </a:ext>
                  </a:extLst>
                </a:gridCol>
                <a:gridCol w="983848">
                  <a:extLst>
                    <a:ext uri="{9D8B030D-6E8A-4147-A177-3AD203B41FA5}">
                      <a16:colId xmlns:a16="http://schemas.microsoft.com/office/drawing/2014/main" val="20003"/>
                    </a:ext>
                  </a:extLst>
                </a:gridCol>
                <a:gridCol w="4097438">
                  <a:extLst>
                    <a:ext uri="{9D8B030D-6E8A-4147-A177-3AD203B41FA5}">
                      <a16:colId xmlns:a16="http://schemas.microsoft.com/office/drawing/2014/main" val="20004"/>
                    </a:ext>
                  </a:extLst>
                </a:gridCol>
              </a:tblGrid>
              <a:tr h="621288">
                <a:tc>
                  <a:txBody>
                    <a:bodyPr/>
                    <a:lstStyle/>
                    <a:p>
                      <a:pPr marL="0" lvl="0" indent="0" algn="l"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Author</a:t>
                      </a:r>
                      <a:r>
                        <a:rPr lang="en-GB" sz="1600" dirty="0">
                          <a:solidFill>
                            <a:schemeClr val="dk1"/>
                          </a:solidFill>
                          <a:latin typeface="Times New Roman" pitchFamily="18" charset="0"/>
                          <a:cs typeface="Times New Roman" pitchFamily="18" charset="0"/>
                        </a:rPr>
                        <a:t> </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0"/>
                  </a:ext>
                </a:extLst>
              </a:tr>
              <a:tr h="2318145">
                <a:tc>
                  <a:txBody>
                    <a:bodyPr/>
                    <a:lstStyle/>
                    <a:p>
                      <a:pPr marL="0" lvl="0" indent="0" algn="l" rtl="0">
                        <a:spcBef>
                          <a:spcPts val="0"/>
                        </a:spcBef>
                        <a:spcAft>
                          <a:spcPts val="0"/>
                        </a:spcAft>
                        <a:buNone/>
                      </a:pPr>
                      <a:r>
                        <a:rPr lang="en-GB" sz="1600">
                          <a:latin typeface="Times New Roman" pitchFamily="18" charset="0"/>
                          <a:cs typeface="Times New Roman" pitchFamily="18" charset="0"/>
                        </a:rPr>
                        <a:t>5</a:t>
                      </a:r>
                    </a:p>
                  </a:txBody>
                  <a:tcPr marL="91425" marR="91425" marT="91425" marB="91425"/>
                </a:tc>
                <a:tc>
                  <a:txBody>
                    <a:bodyPr/>
                    <a:lstStyle/>
                    <a:p>
                      <a:pPr marL="0" lvl="0" indent="0" algn="l" rtl="0">
                        <a:spcBef>
                          <a:spcPts val="0"/>
                        </a:spcBef>
                        <a:spcAft>
                          <a:spcPts val="0"/>
                        </a:spcAft>
                        <a:buNone/>
                      </a:pPr>
                      <a:r>
                        <a:rPr lang="en-US" sz="1600" b="0" dirty="0">
                          <a:highlight>
                            <a:srgbClr val="FFFFFF"/>
                          </a:highlight>
                          <a:latin typeface="Times New Roman" pitchFamily="18" charset="0"/>
                          <a:ea typeface="Roboto" panose="02000000000000000000"/>
                          <a:cs typeface="Times New Roman" pitchFamily="18" charset="0"/>
                          <a:sym typeface="Roboto" panose="02000000000000000000"/>
                        </a:rPr>
                        <a:t>The Impact of Data</a:t>
                      </a:r>
                    </a:p>
                    <a:p>
                      <a:pPr marL="0" lvl="0" indent="0" algn="l" rtl="0">
                        <a:spcBef>
                          <a:spcPts val="0"/>
                        </a:spcBef>
                        <a:spcAft>
                          <a:spcPts val="0"/>
                        </a:spcAft>
                        <a:buNone/>
                      </a:pPr>
                      <a:r>
                        <a:rPr lang="en-US" sz="1600" b="0" dirty="0">
                          <a:highlight>
                            <a:srgbClr val="FFFFFF"/>
                          </a:highlight>
                          <a:latin typeface="Times New Roman" pitchFamily="18" charset="0"/>
                          <a:ea typeface="Roboto" panose="02000000000000000000"/>
                          <a:cs typeface="Times New Roman" pitchFamily="18" charset="0"/>
                          <a:sym typeface="Roboto" panose="02000000000000000000"/>
                        </a:rPr>
                        <a:t>Analytics in Crop</a:t>
                      </a:r>
                    </a:p>
                    <a:p>
                      <a:pPr marL="0" lvl="0" indent="0" algn="l" rtl="0">
                        <a:spcBef>
                          <a:spcPts val="0"/>
                        </a:spcBef>
                        <a:spcAft>
                          <a:spcPts val="0"/>
                        </a:spcAft>
                        <a:buNone/>
                      </a:pPr>
                      <a:r>
                        <a:rPr lang="en-US" sz="1600" b="0" dirty="0">
                          <a:highlight>
                            <a:srgbClr val="FFFFFF"/>
                          </a:highlight>
                          <a:latin typeface="Times New Roman" pitchFamily="18" charset="0"/>
                          <a:ea typeface="Roboto" panose="02000000000000000000"/>
                          <a:cs typeface="Times New Roman" pitchFamily="18" charset="0"/>
                          <a:sym typeface="Roboto" panose="02000000000000000000"/>
                        </a:rPr>
                        <a:t>Management based on</a:t>
                      </a:r>
                    </a:p>
                    <a:p>
                      <a:pPr marL="0" lvl="0" indent="0" algn="l" rtl="0">
                        <a:spcBef>
                          <a:spcPts val="0"/>
                        </a:spcBef>
                        <a:spcAft>
                          <a:spcPts val="0"/>
                        </a:spcAft>
                        <a:buNone/>
                      </a:pPr>
                      <a:r>
                        <a:rPr lang="en-US" sz="1600" b="0" dirty="0">
                          <a:highlight>
                            <a:srgbClr val="FFFFFF"/>
                          </a:highlight>
                          <a:latin typeface="Times New Roman" pitchFamily="18" charset="0"/>
                          <a:ea typeface="Roboto" panose="02000000000000000000"/>
                          <a:cs typeface="Times New Roman" pitchFamily="18" charset="0"/>
                          <a:sym typeface="Roboto" panose="02000000000000000000"/>
                        </a:rPr>
                        <a:t>Weather Conditions</a:t>
                      </a:r>
                      <a:endParaRPr sz="1600" b="0">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15000"/>
                        </a:lnSpc>
                        <a:spcBef>
                          <a:spcPts val="0"/>
                        </a:spcBef>
                        <a:spcAft>
                          <a:spcPts val="0"/>
                        </a:spcAft>
                        <a:buNone/>
                      </a:pP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Swarupa</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Rani</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 A</a:t>
                      </a:r>
                      <a:endParaRPr sz="1600">
                        <a:solidFill>
                          <a:schemeClr val="hlink"/>
                        </a:solidFill>
                        <a:highlight>
                          <a:srgbClr val="FFFFFF"/>
                        </a:highlight>
                        <a:latin typeface="Times New Roman" pitchFamily="18" charset="0"/>
                        <a:ea typeface="Roboto" panose="02000000000000000000"/>
                        <a:cs typeface="Times New Roman" pitchFamily="18" charset="0"/>
                        <a:sym typeface="Roboto" panose="02000000000000000000"/>
                      </a:endParaRPr>
                    </a:p>
                    <a:p>
                      <a:pPr marL="457200" lvl="0" indent="0" algn="l" rtl="0">
                        <a:lnSpc>
                          <a:spcPct val="130000"/>
                        </a:lnSpc>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30000"/>
                        </a:lnSpc>
                        <a:spcBef>
                          <a:spcPts val="0"/>
                        </a:spcBef>
                        <a:spcAft>
                          <a:spcPts val="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solidFill>
                          <a:schemeClr val="dk1"/>
                        </a:solidFill>
                        <a:highlight>
                          <a:srgbClr val="FFFFFF"/>
                        </a:highlight>
                        <a:latin typeface="Times New Roman" pitchFamily="18" charset="0"/>
                        <a:ea typeface="Times New Roman" panose="02020603050405020304"/>
                        <a:cs typeface="Times New Roman" pitchFamily="18" charset="0"/>
                        <a:sym typeface="Times New Roman" panose="02020603050405020304"/>
                      </a:endParaRPr>
                    </a:p>
                    <a:p>
                      <a:pPr marL="457200" lvl="0" indent="0" algn="l" rtl="0">
                        <a:lnSpc>
                          <a:spcPct val="130000"/>
                        </a:lnSpc>
                        <a:spcBef>
                          <a:spcPts val="80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lnSpc>
                          <a:spcPct val="115000"/>
                        </a:lnSpc>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Discussed the application of mathematical model like fuzzy </a:t>
                      </a:r>
                      <a:r>
                        <a:rPr lang="en-US"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logicvdesigns</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 in optimization of the crop yield, artificial neural networks in validation studies, genetic algorithms designs in accessing the fitness of the model applied, decision trees, and support vector machines to study soil, climate conditions and water regimes related to crop growth and pest management in agriculture.</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1"/>
                  </a:ext>
                </a:extLst>
              </a:tr>
              <a:tr h="1831829">
                <a:tc>
                  <a:txBody>
                    <a:bodyPr/>
                    <a:lstStyle/>
                    <a:p>
                      <a:pPr marL="0" lvl="0" indent="0" algn="l" rtl="0">
                        <a:spcBef>
                          <a:spcPts val="0"/>
                        </a:spcBef>
                        <a:spcAft>
                          <a:spcPts val="0"/>
                        </a:spcAft>
                        <a:buNone/>
                      </a:pPr>
                      <a:r>
                        <a:rPr lang="en-GB" sz="1600">
                          <a:latin typeface="Times New Roman" pitchFamily="18" charset="0"/>
                          <a:cs typeface="Times New Roman" pitchFamily="18" charset="0"/>
                        </a:rPr>
                        <a:t>6</a:t>
                      </a:r>
                    </a:p>
                  </a:txBody>
                  <a:tcPr marL="91425" marR="91425" marT="91425" marB="91425"/>
                </a:tc>
                <a:tc>
                  <a:txBody>
                    <a:bodyPr/>
                    <a:lstStyle/>
                    <a:p>
                      <a:pPr marL="0" lvl="0" indent="0" algn="l" rtl="0">
                        <a:lnSpc>
                          <a:spcPct val="130000"/>
                        </a:lnSpc>
                        <a:spcBef>
                          <a:spcPts val="0"/>
                        </a:spcBef>
                        <a:spcAft>
                          <a:spcPts val="0"/>
                        </a:spcAft>
                        <a:buClr>
                          <a:schemeClr val="dk1"/>
                        </a:buClr>
                        <a:buSzPts val="1100"/>
                        <a:buFont typeface="Arial" panose="020B0604020202020204"/>
                        <a:buNone/>
                      </a:pPr>
                      <a:r>
                        <a:rPr lang="en-US" sz="1600" b="0" dirty="0">
                          <a:highlight>
                            <a:srgbClr val="FFFFFF"/>
                          </a:highlight>
                          <a:latin typeface="Times New Roman" pitchFamily="18" charset="0"/>
                          <a:ea typeface="Roboto" panose="02000000000000000000"/>
                          <a:cs typeface="Times New Roman" pitchFamily="18" charset="0"/>
                          <a:sym typeface="Roboto" panose="02000000000000000000"/>
                        </a:rPr>
                        <a:t>A Study on Crop Yield</a:t>
                      </a:r>
                    </a:p>
                    <a:p>
                      <a:pPr marL="0" lvl="0" indent="0" algn="l" rtl="0">
                        <a:lnSpc>
                          <a:spcPct val="130000"/>
                        </a:lnSpc>
                        <a:spcBef>
                          <a:spcPts val="0"/>
                        </a:spcBef>
                        <a:spcAft>
                          <a:spcPts val="0"/>
                        </a:spcAft>
                        <a:buClr>
                          <a:schemeClr val="dk1"/>
                        </a:buClr>
                        <a:buSzPts val="1100"/>
                        <a:buFont typeface="Arial" panose="020B0604020202020204"/>
                        <a:buNone/>
                      </a:pPr>
                      <a:r>
                        <a:rPr lang="en-US" sz="1600" b="0" dirty="0">
                          <a:highlight>
                            <a:srgbClr val="FFFFFF"/>
                          </a:highlight>
                          <a:latin typeface="Times New Roman" pitchFamily="18" charset="0"/>
                          <a:ea typeface="Roboto" panose="02000000000000000000"/>
                          <a:cs typeface="Times New Roman" pitchFamily="18" charset="0"/>
                          <a:sym typeface="Roboto" panose="02000000000000000000"/>
                        </a:rPr>
                        <a:t>Forecasting Using</a:t>
                      </a:r>
                    </a:p>
                    <a:p>
                      <a:pPr marL="0" lvl="0" indent="0" algn="l" rtl="0">
                        <a:lnSpc>
                          <a:spcPct val="130000"/>
                        </a:lnSpc>
                        <a:spcBef>
                          <a:spcPts val="0"/>
                        </a:spcBef>
                        <a:spcAft>
                          <a:spcPts val="0"/>
                        </a:spcAft>
                        <a:buClr>
                          <a:schemeClr val="dk1"/>
                        </a:buClr>
                        <a:buSzPts val="1100"/>
                        <a:buFont typeface="Arial" panose="020B0604020202020204"/>
                        <a:buNone/>
                      </a:pPr>
                      <a:r>
                        <a:rPr lang="en-US" sz="1600" b="0" dirty="0">
                          <a:highlight>
                            <a:srgbClr val="FFFFFF"/>
                          </a:highlight>
                          <a:latin typeface="Times New Roman" pitchFamily="18" charset="0"/>
                          <a:ea typeface="Roboto" panose="02000000000000000000"/>
                          <a:cs typeface="Times New Roman" pitchFamily="18" charset="0"/>
                          <a:sym typeface="Roboto" panose="02000000000000000000"/>
                        </a:rPr>
                        <a:t>Classification</a:t>
                      </a:r>
                      <a:r>
                        <a:rPr lang="en-US" sz="1600" b="0" baseline="0" dirty="0">
                          <a:highlight>
                            <a:srgbClr val="FFFFFF"/>
                          </a:highlight>
                          <a:latin typeface="Times New Roman" pitchFamily="18" charset="0"/>
                          <a:ea typeface="Roboto" panose="02000000000000000000"/>
                          <a:cs typeface="Times New Roman" pitchFamily="18" charset="0"/>
                          <a:sym typeface="Roboto" panose="02000000000000000000"/>
                        </a:rPr>
                        <a:t> </a:t>
                      </a:r>
                      <a:r>
                        <a:rPr lang="en-US" sz="1600" b="0" dirty="0">
                          <a:highlight>
                            <a:srgbClr val="FFFFFF"/>
                          </a:highlight>
                          <a:latin typeface="Times New Roman" pitchFamily="18" charset="0"/>
                          <a:ea typeface="Roboto" panose="02000000000000000000"/>
                          <a:cs typeface="Times New Roman" pitchFamily="18" charset="0"/>
                          <a:sym typeface="Roboto" panose="02000000000000000000"/>
                        </a:rPr>
                        <a:t>Techniques</a:t>
                      </a:r>
                      <a:endParaRPr sz="1600" b="0">
                        <a:highlight>
                          <a:srgbClr val="FFFFFF"/>
                        </a:highlight>
                        <a:latin typeface="Times New Roman" pitchFamily="18" charset="0"/>
                        <a:ea typeface="Roboto" panose="02000000000000000000"/>
                        <a:cs typeface="Times New Roman" pitchFamily="18" charset="0"/>
                        <a:sym typeface="Roboto" panose="0200000000000000000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R.Sujatha</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Dr.P.Isakki</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Devi</a:t>
                      </a:r>
                    </a:p>
                  </a:txBody>
                  <a:tcPr marL="91425" marR="91425" marT="91425" marB="91425"/>
                </a:tc>
                <a:tc>
                  <a:txBody>
                    <a:bodyPr/>
                    <a:lstStyle/>
                    <a:p>
                      <a:pPr marL="0" lvl="0" indent="0" algn="ctr" rtl="0">
                        <a:lnSpc>
                          <a:spcPct val="130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2016</a:t>
                      </a:r>
                    </a:p>
                  </a:txBody>
                  <a:tcPr marL="91425" marR="91425" marT="91425" marB="91425"/>
                </a:tc>
                <a:tc>
                  <a:txBody>
                    <a:bodyPr/>
                    <a:lstStyle/>
                    <a:p>
                      <a:pPr marL="0" lvl="0" indent="0" algn="just" rtl="0">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Discuss the importance of comparing</a:t>
                      </a:r>
                    </a:p>
                    <a:p>
                      <a:pPr marL="0" lvl="0" indent="0" algn="just" rtl="0">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previous agricultural data with present to identify optimum condition favor enhanced crop yield. Envisaged the importance of best crop selection depending on the season and the climatic factors which supports enhanced crop yield.</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87" name="Google Shape;87;p18"/>
          <p:cNvGraphicFramePr/>
          <p:nvPr/>
        </p:nvGraphicFramePr>
        <p:xfrm>
          <a:off x="2" y="30480"/>
          <a:ext cx="9143975" cy="5130800"/>
        </p:xfrm>
        <a:graphic>
          <a:graphicData uri="http://schemas.openxmlformats.org/drawingml/2006/table">
            <a:tbl>
              <a:tblPr>
                <a:noFill/>
                <a:tableStyleId>{65F7E12D-70C2-4CEF-A91C-BF2A62843682}</a:tableStyleId>
              </a:tblPr>
              <a:tblGrid>
                <a:gridCol w="691200">
                  <a:extLst>
                    <a:ext uri="{9D8B030D-6E8A-4147-A177-3AD203B41FA5}">
                      <a16:colId xmlns:a16="http://schemas.microsoft.com/office/drawing/2014/main" val="20000"/>
                    </a:ext>
                  </a:extLst>
                </a:gridCol>
                <a:gridCol w="1959401">
                  <a:extLst>
                    <a:ext uri="{9D8B030D-6E8A-4147-A177-3AD203B41FA5}">
                      <a16:colId xmlns:a16="http://schemas.microsoft.com/office/drawing/2014/main" val="20001"/>
                    </a:ext>
                  </a:extLst>
                </a:gridCol>
                <a:gridCol w="1794075">
                  <a:extLst>
                    <a:ext uri="{9D8B030D-6E8A-4147-A177-3AD203B41FA5}">
                      <a16:colId xmlns:a16="http://schemas.microsoft.com/office/drawing/2014/main" val="20002"/>
                    </a:ext>
                  </a:extLst>
                </a:gridCol>
                <a:gridCol w="1180618">
                  <a:extLst>
                    <a:ext uri="{9D8B030D-6E8A-4147-A177-3AD203B41FA5}">
                      <a16:colId xmlns:a16="http://schemas.microsoft.com/office/drawing/2014/main" val="20003"/>
                    </a:ext>
                  </a:extLst>
                </a:gridCol>
                <a:gridCol w="3518681">
                  <a:extLst>
                    <a:ext uri="{9D8B030D-6E8A-4147-A177-3AD203B41FA5}">
                      <a16:colId xmlns:a16="http://schemas.microsoft.com/office/drawing/2014/main" val="20004"/>
                    </a:ext>
                  </a:extLst>
                </a:gridCol>
              </a:tblGrid>
              <a:tr h="290596">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cs typeface="Times New Roman" pitchFamily="18" charset="0"/>
                        </a:rPr>
                        <a:t>Year</a:t>
                      </a:r>
                    </a:p>
                  </a:txBody>
                  <a:tcPr marL="91425" marR="91425" marT="91425" marB="91425"/>
                </a:tc>
                <a:tc>
                  <a:txBody>
                    <a:bodyPr/>
                    <a:lstStyle/>
                    <a:p>
                      <a:pPr marL="0" lvl="0" indent="0" algn="ctr" rtl="0">
                        <a:spcBef>
                          <a:spcPts val="0"/>
                        </a:spcBef>
                        <a:spcAft>
                          <a:spcPts val="0"/>
                        </a:spcAft>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0"/>
                  </a:ext>
                </a:extLst>
              </a:tr>
              <a:tr h="2346990">
                <a:tc>
                  <a:txBody>
                    <a:bodyPr/>
                    <a:lstStyle/>
                    <a:p>
                      <a:pPr marL="0" lvl="0" indent="0" algn="l" rtl="0">
                        <a:spcBef>
                          <a:spcPts val="0"/>
                        </a:spcBef>
                        <a:spcAft>
                          <a:spcPts val="0"/>
                        </a:spcAft>
                        <a:buNone/>
                      </a:pPr>
                      <a:r>
                        <a:rPr lang="en-GB" sz="1600">
                          <a:latin typeface="Times New Roman" pitchFamily="18" charset="0"/>
                          <a:cs typeface="Times New Roman" pitchFamily="18" charset="0"/>
                        </a:rPr>
                        <a:t>7</a:t>
                      </a:r>
                    </a:p>
                  </a:txBody>
                  <a:tcPr marL="91425" marR="91425" marT="91425" marB="91425"/>
                </a:tc>
                <a:tc>
                  <a:txBody>
                    <a:bodyPr/>
                    <a:lstStyle/>
                    <a:p>
                      <a:pPr marL="0" lvl="0" indent="0" algn="l" rtl="0">
                        <a:lnSpc>
                          <a:spcPct val="130000"/>
                        </a:lnSpc>
                        <a:spcBef>
                          <a:spcPts val="0"/>
                        </a:spcBef>
                        <a:spcAft>
                          <a:spcPts val="0"/>
                        </a:spcAft>
                        <a:buClr>
                          <a:schemeClr val="dk1"/>
                        </a:buClr>
                        <a:buSzPts val="1100"/>
                        <a:buFont typeface="Arial" panose="020B0604020202020204"/>
                        <a:buNone/>
                      </a:pPr>
                      <a:r>
                        <a:rPr lang="en-US"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Prediction of Crop Yield</a:t>
                      </a:r>
                    </a:p>
                    <a:p>
                      <a:pPr marL="0" lvl="0" indent="0" algn="l" rtl="0">
                        <a:lnSpc>
                          <a:spcPct val="130000"/>
                        </a:lnSpc>
                        <a:spcBef>
                          <a:spcPts val="0"/>
                        </a:spcBef>
                        <a:spcAft>
                          <a:spcPts val="0"/>
                        </a:spcAft>
                        <a:buClr>
                          <a:schemeClr val="dk1"/>
                        </a:buClr>
                        <a:buSzPts val="1100"/>
                        <a:buFont typeface="Arial" panose="020B0604020202020204"/>
                        <a:buNone/>
                      </a:pPr>
                      <a:r>
                        <a:rPr lang="en-US" sz="1600" dirty="0">
                          <a:solidFill>
                            <a:schemeClr val="tx1"/>
                          </a:solidFill>
                          <a:uFill>
                            <a:noFill/>
                          </a:uFill>
                          <a:latin typeface="Times New Roman" pitchFamily="18" charset="0"/>
                          <a:ea typeface="Times New Roman" panose="02020603050405020304"/>
                          <a:cs typeface="Times New Roman" pitchFamily="18" charset="0"/>
                          <a:sym typeface="Times New Roman" panose="02020603050405020304"/>
                        </a:rPr>
                        <a:t>using Regression Analysis</a:t>
                      </a:r>
                      <a:endParaRPr sz="1600">
                        <a:solidFill>
                          <a:srgbClr val="11111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Swarupa</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Rani</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a:t>
                      </a:r>
                      <a:endParaRPr sz="1600">
                        <a:latin typeface="Times New Roman" pitchFamily="18" charset="0"/>
                        <a:cs typeface="Times New Roman" pitchFamily="18" charset="0"/>
                      </a:endParaRPr>
                    </a:p>
                  </a:txBody>
                  <a:tcPr marL="91425" marR="91425" marT="91425" marB="91425"/>
                </a:tc>
                <a:tc>
                  <a:txBody>
                    <a:bodyPr/>
                    <a:lstStyle/>
                    <a:p>
                      <a:pPr marL="457200" lvl="0" indent="0" algn="l" rtl="0">
                        <a:lnSpc>
                          <a:spcPct val="130000"/>
                        </a:lnSpc>
                        <a:spcBef>
                          <a:spcPts val="800"/>
                        </a:spcBef>
                        <a:spcAft>
                          <a:spcPts val="0"/>
                        </a:spcAft>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2017</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Regression analysis was carried out to find the relationship among the parameters </a:t>
                      </a:r>
                      <a:r>
                        <a:rPr lang="en-US"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i.e</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 Area under Cultivation (AUC), Annual Rainfall (AR) and Food Price Index (FPI) which influences the final crop yield and reported that the crop yield principally depends on the Annual Rainfall (AR).</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1"/>
                  </a:ext>
                </a:extLst>
              </a:tr>
              <a:tr h="2300411">
                <a:tc>
                  <a:txBody>
                    <a:bodyPr/>
                    <a:lstStyle/>
                    <a:p>
                      <a:pPr marL="0" lvl="0" indent="0" algn="l" rtl="0">
                        <a:spcBef>
                          <a:spcPts val="0"/>
                        </a:spcBef>
                        <a:spcAft>
                          <a:spcPts val="0"/>
                        </a:spcAft>
                        <a:buNone/>
                      </a:pPr>
                      <a:r>
                        <a:rPr lang="en-GB" sz="1600">
                          <a:latin typeface="Times New Roman" pitchFamily="18" charset="0"/>
                          <a:cs typeface="Times New Roman" pitchFamily="18" charset="0"/>
                        </a:rPr>
                        <a:t>8</a:t>
                      </a:r>
                    </a:p>
                  </a:txBody>
                  <a:tcPr marL="91425" marR="91425" marT="91425" marB="91425"/>
                </a:tc>
                <a:tc>
                  <a:txBody>
                    <a:bodyPr/>
                    <a:lstStyle/>
                    <a:p>
                      <a:pPr marL="0" lvl="0" indent="0" algn="l" rtl="0">
                        <a:spcBef>
                          <a:spcPts val="0"/>
                        </a:spcBef>
                        <a:spcAft>
                          <a:spcPts val="0"/>
                        </a:spcAft>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Data requirements for</a:t>
                      </a:r>
                      <a:r>
                        <a:rPr lang="en-US" sz="1600" baseline="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reliable crop yield simulations and</a:t>
                      </a:r>
                    </a:p>
                    <a:p>
                      <a:pPr marL="0" lvl="0" indent="0" algn="l" rtl="0">
                        <a:spcBef>
                          <a:spcPts val="0"/>
                        </a:spcBef>
                        <a:spcAft>
                          <a:spcPts val="0"/>
                        </a:spcAft>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yield- gap analysis</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Patricio</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Grassinia</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Lenny G.J. van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Bussel</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Hugo de</a:t>
                      </a:r>
                      <a:r>
                        <a:rPr lang="en-GB" sz="1600" baseline="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Groote,Martin</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K. van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Ittersumb</a:t>
                      </a: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Kenneth G.</a:t>
                      </a:r>
                      <a:endParaRPr sz="1600">
                        <a:latin typeface="Times New Roman" pitchFamily="18" charset="0"/>
                        <a:cs typeface="Times New Roman" pitchFamily="18" charset="0"/>
                      </a:endParaRPr>
                    </a:p>
                  </a:txBody>
                  <a:tcPr marL="91425" marR="91425" marT="91425" marB="91425"/>
                </a:tc>
                <a:tc>
                  <a:txBody>
                    <a:bodyPr/>
                    <a:lstStyle/>
                    <a:p>
                      <a:pPr marL="457200" lvl="0" indent="0" algn="l" rtl="0">
                        <a:lnSpc>
                          <a:spcPct val="130000"/>
                        </a:lnSpc>
                        <a:spcBef>
                          <a:spcPts val="80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2015</a:t>
                      </a:r>
                      <a:endParaRPr sz="1600">
                        <a:solidFill>
                          <a:schemeClr val="dk1"/>
                        </a:solidFill>
                        <a:highlight>
                          <a:srgbClr val="FFFFFF"/>
                        </a:highlight>
                        <a:latin typeface="Times New Roman" pitchFamily="18" charset="0"/>
                        <a:ea typeface="Roboto" panose="02000000000000000000"/>
                        <a:cs typeface="Times New Roman" pitchFamily="18" charset="0"/>
                        <a:sym typeface="Roboto" panose="0200000000000000000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spcBef>
                          <a:spcPts val="0"/>
                        </a:spcBef>
                        <a:spcAft>
                          <a:spcPts val="0"/>
                        </a:spcAft>
                        <a:buNone/>
                      </a:pPr>
                      <a:r>
                        <a:rPr lang="en-US" sz="1600" dirty="0">
                          <a:latin typeface="Times New Roman" pitchFamily="18" charset="0"/>
                          <a:cs typeface="Times New Roman" pitchFamily="18" charset="0"/>
                        </a:rPr>
                        <a:t>Presented a case study (Nebraska - USA and at a national scale for Argentina and Kenya) on the application of an explicit rationale design approach in identifying the data sources which simulates Crop (maize) yield and also helps in quantifying the maize yield gaps.</a:t>
                      </a:r>
                      <a:endParaRPr lang="en-GB" sz="1600" dirty="0">
                        <a:latin typeface="Times New Roman" pitchFamily="18" charset="0"/>
                        <a:cs typeface="Times New Roman" pitchFamily="18" charset="0"/>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92" name="Google Shape;92;p19"/>
          <p:cNvGraphicFramePr/>
          <p:nvPr/>
        </p:nvGraphicFramePr>
        <p:xfrm>
          <a:off x="0" y="1"/>
          <a:ext cx="9144000" cy="5262849"/>
        </p:xfrm>
        <a:graphic>
          <a:graphicData uri="http://schemas.openxmlformats.org/drawingml/2006/table">
            <a:tbl>
              <a:tblPr>
                <a:noFill/>
                <a:tableStyleId>{65F7E12D-70C2-4CEF-A91C-BF2A62843682}</a:tableStyleId>
              </a:tblPr>
              <a:tblGrid>
                <a:gridCol w="685800">
                  <a:extLst>
                    <a:ext uri="{9D8B030D-6E8A-4147-A177-3AD203B41FA5}">
                      <a16:colId xmlns:a16="http://schemas.microsoft.com/office/drawing/2014/main" val="20000"/>
                    </a:ext>
                  </a:extLst>
                </a:gridCol>
                <a:gridCol w="2632775">
                  <a:extLst>
                    <a:ext uri="{9D8B030D-6E8A-4147-A177-3AD203B41FA5}">
                      <a16:colId xmlns:a16="http://schemas.microsoft.com/office/drawing/2014/main" val="20001"/>
                    </a:ext>
                  </a:extLst>
                </a:gridCol>
                <a:gridCol w="1644775">
                  <a:extLst>
                    <a:ext uri="{9D8B030D-6E8A-4147-A177-3AD203B41FA5}">
                      <a16:colId xmlns:a16="http://schemas.microsoft.com/office/drawing/2014/main" val="20002"/>
                    </a:ext>
                  </a:extLst>
                </a:gridCol>
                <a:gridCol w="1509150">
                  <a:extLst>
                    <a:ext uri="{9D8B030D-6E8A-4147-A177-3AD203B41FA5}">
                      <a16:colId xmlns:a16="http://schemas.microsoft.com/office/drawing/2014/main" val="20003"/>
                    </a:ext>
                  </a:extLst>
                </a:gridCol>
                <a:gridCol w="2671500">
                  <a:extLst>
                    <a:ext uri="{9D8B030D-6E8A-4147-A177-3AD203B41FA5}">
                      <a16:colId xmlns:a16="http://schemas.microsoft.com/office/drawing/2014/main" val="20004"/>
                    </a:ext>
                  </a:extLst>
                </a:gridCol>
              </a:tblGrid>
              <a:tr h="736975">
                <a:tc>
                  <a:txBody>
                    <a:bodyPr/>
                    <a:lstStyle/>
                    <a:p>
                      <a:pPr marL="0" lvl="0" indent="0" algn="l" rtl="0">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cs typeface="Times New Roman" pitchFamily="18" charset="0"/>
                        </a:rPr>
                        <a:t>S.NO</a:t>
                      </a: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Title</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Author </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Year</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latin typeface="Times New Roman" pitchFamily="18" charset="0"/>
                          <a:ea typeface="Times New Roman" panose="02020603050405020304"/>
                          <a:cs typeface="Times New Roman" pitchFamily="18" charset="0"/>
                          <a:sym typeface="Times New Roman" panose="02020603050405020304"/>
                        </a:rPr>
                        <a:t>Description</a:t>
                      </a:r>
                      <a:endParaRPr sz="1600">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0"/>
                  </a:ext>
                </a:extLst>
              </a:tr>
              <a:tr h="1904624">
                <a:tc>
                  <a:txBody>
                    <a:bodyPr/>
                    <a:lstStyle/>
                    <a:p>
                      <a:pPr marL="0" lvl="0" indent="0" algn="l" rtl="0">
                        <a:spcBef>
                          <a:spcPts val="0"/>
                        </a:spcBef>
                        <a:spcAft>
                          <a:spcPts val="0"/>
                        </a:spcAft>
                        <a:buNone/>
                      </a:pPr>
                      <a:r>
                        <a:rPr lang="en-GB" sz="1600">
                          <a:latin typeface="Times New Roman" pitchFamily="18" charset="0"/>
                          <a:cs typeface="Times New Roman" pitchFamily="18" charset="0"/>
                        </a:rPr>
                        <a:t>9</a:t>
                      </a:r>
                    </a:p>
                  </a:txBody>
                  <a:tcPr marL="91425" marR="91425" marT="91425" marB="91425"/>
                </a:tc>
                <a:tc>
                  <a:txBody>
                    <a:bodyPr/>
                    <a:lstStyle/>
                    <a:p>
                      <a:pPr marL="0" lvl="0" indent="0" algn="l" rtl="0">
                        <a:spcBef>
                          <a:spcPts val="0"/>
                        </a:spcBef>
                        <a:spcAft>
                          <a:spcPts val="0"/>
                        </a:spcAft>
                        <a:buNone/>
                      </a:pPr>
                      <a:r>
                        <a:rPr lang="en-US" sz="1600" dirty="0">
                          <a:latin typeface="Times New Roman" pitchFamily="18" charset="0"/>
                          <a:cs typeface="Times New Roman" pitchFamily="18" charset="0"/>
                        </a:rPr>
                        <a:t>Prediction of crop yield</a:t>
                      </a:r>
                    </a:p>
                    <a:p>
                      <a:pPr marL="0" lvl="0" indent="0" algn="l" rtl="0">
                        <a:spcBef>
                          <a:spcPts val="0"/>
                        </a:spcBef>
                        <a:spcAft>
                          <a:spcPts val="0"/>
                        </a:spcAft>
                        <a:buNone/>
                      </a:pPr>
                      <a:r>
                        <a:rPr lang="en-US" sz="1600" dirty="0">
                          <a:latin typeface="Times New Roman" pitchFamily="18" charset="0"/>
                          <a:cs typeface="Times New Roman" pitchFamily="18" charset="0"/>
                        </a:rPr>
                        <a:t>using big data</a:t>
                      </a: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Wu Fan, Chen Chong,</a:t>
                      </a:r>
                    </a:p>
                    <a:p>
                      <a:pPr marL="0" lvl="0" indent="0" algn="ctr" rtl="0">
                        <a:lnSpc>
                          <a:spcPct val="115000"/>
                        </a:lnSpc>
                        <a:spcBef>
                          <a:spcPts val="0"/>
                        </a:spcBef>
                        <a:spcAft>
                          <a:spcPts val="0"/>
                        </a:spcAft>
                        <a:buClr>
                          <a:schemeClr val="dk1"/>
                        </a:buClr>
                        <a:buSzPts val="1100"/>
                        <a:buFont typeface="Arial" panose="020B0604020202020204"/>
                        <a:buNone/>
                      </a:pP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Guo</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Xiaoling</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 Yu </a:t>
                      </a: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Hua</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Wang </a:t>
                      </a:r>
                      <a:r>
                        <a:rPr lang="en-GB"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Juyun</a:t>
                      </a: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 2015</a:t>
                      </a: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2015</a:t>
                      </a:r>
                      <a:endParaRPr sz="160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Developed a novel model </a:t>
                      </a:r>
                      <a:r>
                        <a:rPr lang="en-US" sz="1600" dirty="0" err="1">
                          <a:solidFill>
                            <a:schemeClr val="dk1"/>
                          </a:solidFill>
                          <a:latin typeface="Times New Roman" pitchFamily="18" charset="0"/>
                          <a:ea typeface="Times New Roman" panose="02020603050405020304"/>
                          <a:cs typeface="Times New Roman" pitchFamily="18" charset="0"/>
                          <a:sym typeface="Times New Roman" panose="02020603050405020304"/>
                        </a:rPr>
                        <a:t>i.e</a:t>
                      </a: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 Nearest neighbors modeling to calculate and predict the yield of crop depends on the</a:t>
                      </a:r>
                    </a:p>
                    <a:p>
                      <a:pPr marL="0" lvl="0" indent="0" algn="just" rtl="0">
                        <a:lnSpc>
                          <a:spcPct val="115000"/>
                        </a:lnSpc>
                        <a:spcBef>
                          <a:spcPts val="0"/>
                        </a:spcBef>
                        <a:spcAft>
                          <a:spcPts val="0"/>
                        </a:spcAft>
                        <a:buClr>
                          <a:schemeClr val="dk1"/>
                        </a:buClr>
                        <a:buSzPts val="1100"/>
                        <a:buFont typeface="Arial" panose="020B0604020202020204"/>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available Big data sets.</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1"/>
                  </a:ext>
                </a:extLst>
              </a:tr>
              <a:tr h="1977298">
                <a:tc>
                  <a:txBody>
                    <a:bodyPr/>
                    <a:lstStyle/>
                    <a:p>
                      <a:pPr marL="0" lvl="0" indent="0" algn="l" rtl="0">
                        <a:spcBef>
                          <a:spcPts val="0"/>
                        </a:spcBef>
                        <a:spcAft>
                          <a:spcPts val="0"/>
                        </a:spcAft>
                        <a:buNone/>
                      </a:pPr>
                      <a:r>
                        <a:rPr lang="en-GB" sz="1600">
                          <a:latin typeface="Times New Roman" pitchFamily="18" charset="0"/>
                          <a:cs typeface="Times New Roman" pitchFamily="18" charset="0"/>
                        </a:rPr>
                        <a:t>10</a:t>
                      </a:r>
                    </a:p>
                  </a:txBody>
                  <a:tcPr marL="91425" marR="91425" marT="91425" marB="91425"/>
                </a:tc>
                <a:tc>
                  <a:txBody>
                    <a:bodyPr/>
                    <a:lstStyle/>
                    <a:p>
                      <a:pPr marL="0" lvl="0" indent="0" algn="l" rtl="0">
                        <a:spcBef>
                          <a:spcPts val="0"/>
                        </a:spcBef>
                        <a:spcAft>
                          <a:spcPts val="0"/>
                        </a:spcAft>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The use of satellite data for</a:t>
                      </a:r>
                    </a:p>
                    <a:p>
                      <a:pPr marL="0" lvl="0" indent="0" algn="l" rtl="0">
                        <a:spcBef>
                          <a:spcPts val="0"/>
                        </a:spcBef>
                        <a:spcAft>
                          <a:spcPts val="0"/>
                        </a:spcAft>
                        <a:buNone/>
                      </a:pPr>
                      <a:r>
                        <a:rPr lang="en-US"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crop yield gap analysis</a:t>
                      </a:r>
                      <a:endPar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panose="020B0604020202020204"/>
                        <a:buNone/>
                      </a:pPr>
                      <a:r>
                        <a:rPr lang="en-GB" sz="1600" dirty="0">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David B. </a:t>
                      </a:r>
                      <a:r>
                        <a:rPr lang="en-GB" sz="1600" dirty="0" err="1">
                          <a:solidFill>
                            <a:schemeClr val="dk1"/>
                          </a:solidFill>
                          <a:uFill>
                            <a:noFill/>
                          </a:uFill>
                          <a:latin typeface="Times New Roman" pitchFamily="18" charset="0"/>
                          <a:ea typeface="Times New Roman" panose="02020603050405020304"/>
                          <a:cs typeface="Times New Roman" pitchFamily="18" charset="0"/>
                          <a:sym typeface="Times New Roman" panose="02020603050405020304"/>
                        </a:rPr>
                        <a:t>Lobell</a:t>
                      </a:r>
                      <a:endParaRPr sz="1600">
                        <a:latin typeface="Times New Roman" pitchFamily="18" charset="0"/>
                        <a:cs typeface="Times New Roman" pitchFamily="18" charset="0"/>
                      </a:endParaRPr>
                    </a:p>
                  </a:txBody>
                  <a:tcPr marL="91425" marR="91425" marT="91425" marB="91425"/>
                </a:tc>
                <a:tc>
                  <a:txBody>
                    <a:bodyPr/>
                    <a:lstStyle/>
                    <a:p>
                      <a:pPr marL="0" lvl="0" indent="0" algn="ctr" rtl="0">
                        <a:lnSpc>
                          <a:spcPct val="115000"/>
                        </a:lnSpc>
                        <a:spcBef>
                          <a:spcPts val="0"/>
                        </a:spcBef>
                        <a:spcAft>
                          <a:spcPts val="0"/>
                        </a:spcAft>
                        <a:buClr>
                          <a:schemeClr val="dk1"/>
                        </a:buClr>
                        <a:buSzPts val="1100"/>
                        <a:buFont typeface="Arial" panose="020B0604020202020204"/>
                        <a:buNone/>
                      </a:pPr>
                      <a:r>
                        <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rPr>
                        <a:t>2013</a:t>
                      </a:r>
                    </a:p>
                  </a:txBody>
                  <a:tcPr marL="91425" marR="91425" marT="91425" marB="91425"/>
                </a:tc>
                <a:tc>
                  <a:txBody>
                    <a:bodyPr/>
                    <a:lstStyle/>
                    <a:p>
                      <a:pPr marL="0" lvl="0" indent="0" algn="just" rtl="0">
                        <a:spcBef>
                          <a:spcPts val="0"/>
                        </a:spcBef>
                        <a:spcAft>
                          <a:spcPts val="0"/>
                        </a:spcAft>
                        <a:buNone/>
                      </a:pPr>
                      <a:r>
                        <a:rPr lang="en-US" sz="1600" dirty="0">
                          <a:solidFill>
                            <a:schemeClr val="dk1"/>
                          </a:solidFill>
                          <a:latin typeface="Times New Roman" pitchFamily="18" charset="0"/>
                          <a:ea typeface="Times New Roman" panose="02020603050405020304"/>
                          <a:cs typeface="Times New Roman" pitchFamily="18" charset="0"/>
                          <a:sym typeface="Times New Roman" panose="02020603050405020304"/>
                        </a:rPr>
                        <a:t>Discussed the use of remote sensing technology to identify and measure the causes of yield gaps and the assess the impact on the overall crop yield. Reported very simple methodologies to measure the yield difference with respect to season, environment and the land use.</a:t>
                      </a:r>
                      <a:endParaRPr lang="en-GB" sz="16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303</TotalTime>
  <Words>1230</Words>
  <Application>Microsoft Office PowerPoint</Application>
  <PresentationFormat>On-screen Show (16:9)</PresentationFormat>
  <Paragraphs>215</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Arial</vt:lpstr>
      <vt:lpstr>Wingdings 2</vt:lpstr>
      <vt:lpstr>Calibri</vt:lpstr>
      <vt:lpstr>Constantia</vt:lpstr>
      <vt:lpstr>Wingdings</vt:lpstr>
      <vt:lpstr>Flow</vt:lpstr>
      <vt:lpstr>Abstract :</vt:lpstr>
      <vt:lpstr>Project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MANAGEMENT SYSTEM</dc:title>
  <dc:creator>Dharun</dc:creator>
  <cp:lastModifiedBy>THOTA jahnavipriya</cp:lastModifiedBy>
  <cp:revision>44</cp:revision>
  <dcterms:created xsi:type="dcterms:W3CDTF">2022-09-24T04:57:51Z</dcterms:created>
  <dcterms:modified xsi:type="dcterms:W3CDTF">2022-10-18T15:11:47Z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00CE7318F52449B4A431773A4CF94CEC</vt:lpwstr>
  </property>
  <property fmtid="{D5CDD505-2E9C-101B-9397-08002B2CF9AE}" pid="3" name="KSOProductBuildVer">
    <vt:lpwstr>1033-11.2.0.11210</vt:lpwstr>
  </property>
</Properties>
</file>