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0" r:id="rId2"/>
    <p:sldId id="275" r:id="rId3"/>
    <p:sldId id="273" r:id="rId4"/>
    <p:sldId id="276" r:id="rId5"/>
    <p:sldId id="277" r:id="rId6"/>
    <p:sldId id="278" r:id="rId7"/>
    <p:sldId id="279" r:id="rId8"/>
    <p:sldId id="280" r:id="rId9"/>
    <p:sldId id="281" r:id="rId10"/>
    <p:sldId id="284" r:id="rId11"/>
    <p:sldId id="282" r:id="rId12"/>
    <p:sldId id="297" r:id="rId13"/>
    <p:sldId id="285" r:id="rId14"/>
    <p:sldId id="272"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3907" autoAdjust="0"/>
  </p:normalViewPr>
  <p:slideViewPr>
    <p:cSldViewPr snapToGrid="0">
      <p:cViewPr varScale="1">
        <p:scale>
          <a:sx n="69" d="100"/>
          <a:sy n="69" d="100"/>
        </p:scale>
        <p:origin x="774" y="66"/>
      </p:cViewPr>
      <p:guideLst>
        <p:guide orient="horz" pos="2160"/>
        <p:guide pos="3840"/>
      </p:guideLst>
    </p:cSldViewPr>
  </p:slideViewPr>
  <p:outlineViewPr>
    <p:cViewPr>
      <p:scale>
        <a:sx n="33" d="100"/>
        <a:sy n="33" d="100"/>
      </p:scale>
      <p:origin x="0" y="-2394"/>
    </p:cViewPr>
  </p:outlineViewPr>
  <p:notesTextViewPr>
    <p:cViewPr>
      <p:scale>
        <a:sx n="1" d="1"/>
        <a:sy n="1" d="1"/>
      </p:scale>
      <p:origin x="0" y="0"/>
    </p:cViewPr>
  </p:notesTextViewPr>
  <p:sorterViewPr>
    <p:cViewPr>
      <p:scale>
        <a:sx n="100" d="100"/>
        <a:sy n="100" d="100"/>
      </p:scale>
      <p:origin x="0" y="-693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DD2507-330D-49A9-B651-BAAAFFFE6B45}" type="datetimeFigureOut">
              <a:rPr lang="en-US" smtClean="0"/>
              <a:pPr/>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AFCA8-5F29-49EA-AC5F-544B1F14714F}" type="slidenum">
              <a:rPr lang="en-US" smtClean="0"/>
              <a:pPr/>
              <a:t>‹#›</a:t>
            </a:fld>
            <a:endParaRPr lang="en-US"/>
          </a:p>
        </p:txBody>
      </p:sp>
    </p:spTree>
    <p:extLst>
      <p:ext uri="{BB962C8B-B14F-4D97-AF65-F5344CB8AC3E}">
        <p14:creationId xmlns:p14="http://schemas.microsoft.com/office/powerpoint/2010/main" val="3132633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A9FC-326A-4134-811E-A1C840841C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682FC8-AF59-B6B2-2E95-FC4CB07FE5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A19728-C69E-7EB9-4611-236D19D521BA}"/>
              </a:ext>
            </a:extLst>
          </p:cNvPr>
          <p:cNvSpPr>
            <a:spLocks noGrp="1"/>
          </p:cNvSpPr>
          <p:nvPr>
            <p:ph type="dt" sz="half" idx="10"/>
          </p:nvPr>
        </p:nvSpPr>
        <p:spPr/>
        <p:txBody>
          <a:bodyPr/>
          <a:lstStyle/>
          <a:p>
            <a:fld id="{6AC81C2A-EBDA-4652-BDB3-279E5F5EC36A}" type="datetimeFigureOut">
              <a:rPr lang="en-US" smtClean="0"/>
              <a:pPr/>
              <a:t>11/7/2022</a:t>
            </a:fld>
            <a:endParaRPr lang="en-US"/>
          </a:p>
        </p:txBody>
      </p:sp>
      <p:sp>
        <p:nvSpPr>
          <p:cNvPr id="5" name="Footer Placeholder 4">
            <a:extLst>
              <a:ext uri="{FF2B5EF4-FFF2-40B4-BE49-F238E27FC236}">
                <a16:creationId xmlns:a16="http://schemas.microsoft.com/office/drawing/2014/main" id="{A6301961-48CD-D2E6-149B-0B2C0DA37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BAE72B-8773-97F0-D954-73BD521D05DF}"/>
              </a:ext>
            </a:extLst>
          </p:cNvPr>
          <p:cNvSpPr>
            <a:spLocks noGrp="1"/>
          </p:cNvSpPr>
          <p:nvPr>
            <p:ph type="sldNum" sz="quarter" idx="12"/>
          </p:nvPr>
        </p:nvSpPr>
        <p:spPr/>
        <p:txBody>
          <a:bodyPr/>
          <a:lstStyle/>
          <a:p>
            <a:fld id="{D4455A3B-286E-4AE6-AFC7-65E3F20CCE64}" type="slidenum">
              <a:rPr lang="en-US" smtClean="0"/>
              <a:pPr/>
              <a:t>‹#›</a:t>
            </a:fld>
            <a:endParaRPr lang="en-US"/>
          </a:p>
        </p:txBody>
      </p:sp>
    </p:spTree>
    <p:extLst>
      <p:ext uri="{BB962C8B-B14F-4D97-AF65-F5344CB8AC3E}">
        <p14:creationId xmlns:p14="http://schemas.microsoft.com/office/powerpoint/2010/main" val="2549958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BF88-F1CE-D1E0-B7E8-7D5B8D9414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817067-479D-9519-CB45-D32D0233FB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CD879-E651-4462-BDF6-444B147290FB}"/>
              </a:ext>
            </a:extLst>
          </p:cNvPr>
          <p:cNvSpPr>
            <a:spLocks noGrp="1"/>
          </p:cNvSpPr>
          <p:nvPr>
            <p:ph type="dt" sz="half" idx="10"/>
          </p:nvPr>
        </p:nvSpPr>
        <p:spPr/>
        <p:txBody>
          <a:bodyPr/>
          <a:lstStyle/>
          <a:p>
            <a:fld id="{6AC81C2A-EBDA-4652-BDB3-279E5F5EC36A}" type="datetimeFigureOut">
              <a:rPr lang="en-US" smtClean="0"/>
              <a:pPr/>
              <a:t>11/7/2022</a:t>
            </a:fld>
            <a:endParaRPr lang="en-US"/>
          </a:p>
        </p:txBody>
      </p:sp>
      <p:sp>
        <p:nvSpPr>
          <p:cNvPr id="5" name="Footer Placeholder 4">
            <a:extLst>
              <a:ext uri="{FF2B5EF4-FFF2-40B4-BE49-F238E27FC236}">
                <a16:creationId xmlns:a16="http://schemas.microsoft.com/office/drawing/2014/main" id="{9FAC3D91-0249-5898-6921-1372A2B2FA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2295B-730D-B2AC-CF77-C2E740349CC7}"/>
              </a:ext>
            </a:extLst>
          </p:cNvPr>
          <p:cNvSpPr>
            <a:spLocks noGrp="1"/>
          </p:cNvSpPr>
          <p:nvPr>
            <p:ph type="sldNum" sz="quarter" idx="12"/>
          </p:nvPr>
        </p:nvSpPr>
        <p:spPr/>
        <p:txBody>
          <a:bodyPr/>
          <a:lstStyle/>
          <a:p>
            <a:fld id="{D4455A3B-286E-4AE6-AFC7-65E3F20CCE64}" type="slidenum">
              <a:rPr lang="en-US" smtClean="0"/>
              <a:pPr/>
              <a:t>‹#›</a:t>
            </a:fld>
            <a:endParaRPr lang="en-US"/>
          </a:p>
        </p:txBody>
      </p:sp>
    </p:spTree>
    <p:extLst>
      <p:ext uri="{BB962C8B-B14F-4D97-AF65-F5344CB8AC3E}">
        <p14:creationId xmlns:p14="http://schemas.microsoft.com/office/powerpoint/2010/main" val="2177550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148BBB-CE5C-0708-8999-AEF92F978B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6DFAB8-AD72-93D9-84FC-37E190C6AC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E385F1-4B9B-DA2D-D0CE-F9604FB77DF4}"/>
              </a:ext>
            </a:extLst>
          </p:cNvPr>
          <p:cNvSpPr>
            <a:spLocks noGrp="1"/>
          </p:cNvSpPr>
          <p:nvPr>
            <p:ph type="dt" sz="half" idx="10"/>
          </p:nvPr>
        </p:nvSpPr>
        <p:spPr/>
        <p:txBody>
          <a:bodyPr/>
          <a:lstStyle/>
          <a:p>
            <a:fld id="{6AC81C2A-EBDA-4652-BDB3-279E5F5EC36A}" type="datetimeFigureOut">
              <a:rPr lang="en-US" smtClean="0"/>
              <a:pPr/>
              <a:t>11/7/2022</a:t>
            </a:fld>
            <a:endParaRPr lang="en-US"/>
          </a:p>
        </p:txBody>
      </p:sp>
      <p:sp>
        <p:nvSpPr>
          <p:cNvPr id="5" name="Footer Placeholder 4">
            <a:extLst>
              <a:ext uri="{FF2B5EF4-FFF2-40B4-BE49-F238E27FC236}">
                <a16:creationId xmlns:a16="http://schemas.microsoft.com/office/drawing/2014/main" id="{ACBA8D5B-6C89-D56A-CE81-227AE27C7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A6805-5E43-DA1E-7DAD-44BD29EC4737}"/>
              </a:ext>
            </a:extLst>
          </p:cNvPr>
          <p:cNvSpPr>
            <a:spLocks noGrp="1"/>
          </p:cNvSpPr>
          <p:nvPr>
            <p:ph type="sldNum" sz="quarter" idx="12"/>
          </p:nvPr>
        </p:nvSpPr>
        <p:spPr/>
        <p:txBody>
          <a:bodyPr/>
          <a:lstStyle/>
          <a:p>
            <a:fld id="{D4455A3B-286E-4AE6-AFC7-65E3F20CCE64}" type="slidenum">
              <a:rPr lang="en-US" smtClean="0"/>
              <a:pPr/>
              <a:t>‹#›</a:t>
            </a:fld>
            <a:endParaRPr lang="en-US"/>
          </a:p>
        </p:txBody>
      </p:sp>
    </p:spTree>
    <p:extLst>
      <p:ext uri="{BB962C8B-B14F-4D97-AF65-F5344CB8AC3E}">
        <p14:creationId xmlns:p14="http://schemas.microsoft.com/office/powerpoint/2010/main" val="2538545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6373-DEFE-495A-7225-12A7214EB9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52E019-6CAA-9BB3-D573-55E806466F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3F4732-FED5-CDB7-300E-9E7D93F15E99}"/>
              </a:ext>
            </a:extLst>
          </p:cNvPr>
          <p:cNvSpPr>
            <a:spLocks noGrp="1"/>
          </p:cNvSpPr>
          <p:nvPr>
            <p:ph type="dt" sz="half" idx="10"/>
          </p:nvPr>
        </p:nvSpPr>
        <p:spPr/>
        <p:txBody>
          <a:bodyPr/>
          <a:lstStyle/>
          <a:p>
            <a:fld id="{6AC81C2A-EBDA-4652-BDB3-279E5F5EC36A}" type="datetimeFigureOut">
              <a:rPr lang="en-US" smtClean="0"/>
              <a:pPr/>
              <a:t>11/7/2022</a:t>
            </a:fld>
            <a:endParaRPr lang="en-US"/>
          </a:p>
        </p:txBody>
      </p:sp>
      <p:sp>
        <p:nvSpPr>
          <p:cNvPr id="5" name="Footer Placeholder 4">
            <a:extLst>
              <a:ext uri="{FF2B5EF4-FFF2-40B4-BE49-F238E27FC236}">
                <a16:creationId xmlns:a16="http://schemas.microsoft.com/office/drawing/2014/main" id="{C5D2F838-F4FA-253B-2A03-380576BAB0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1FA81-F01E-115C-B885-29678A24F40D}"/>
              </a:ext>
            </a:extLst>
          </p:cNvPr>
          <p:cNvSpPr>
            <a:spLocks noGrp="1"/>
          </p:cNvSpPr>
          <p:nvPr>
            <p:ph type="sldNum" sz="quarter" idx="12"/>
          </p:nvPr>
        </p:nvSpPr>
        <p:spPr/>
        <p:txBody>
          <a:bodyPr/>
          <a:lstStyle/>
          <a:p>
            <a:fld id="{D4455A3B-286E-4AE6-AFC7-65E3F20CCE64}" type="slidenum">
              <a:rPr lang="en-US" smtClean="0"/>
              <a:pPr/>
              <a:t>‹#›</a:t>
            </a:fld>
            <a:endParaRPr lang="en-US"/>
          </a:p>
        </p:txBody>
      </p:sp>
    </p:spTree>
    <p:extLst>
      <p:ext uri="{BB962C8B-B14F-4D97-AF65-F5344CB8AC3E}">
        <p14:creationId xmlns:p14="http://schemas.microsoft.com/office/powerpoint/2010/main" val="2228060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3756-4CA9-DB8A-0DAB-FDD6D13E4F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03D523-93DC-C39C-9F5B-0EE1EE427D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338898-5A6A-8C4E-A1E9-CAF9109526AE}"/>
              </a:ext>
            </a:extLst>
          </p:cNvPr>
          <p:cNvSpPr>
            <a:spLocks noGrp="1"/>
          </p:cNvSpPr>
          <p:nvPr>
            <p:ph type="dt" sz="half" idx="10"/>
          </p:nvPr>
        </p:nvSpPr>
        <p:spPr/>
        <p:txBody>
          <a:bodyPr/>
          <a:lstStyle/>
          <a:p>
            <a:fld id="{6AC81C2A-EBDA-4652-BDB3-279E5F5EC36A}" type="datetimeFigureOut">
              <a:rPr lang="en-US" smtClean="0"/>
              <a:pPr/>
              <a:t>11/7/2022</a:t>
            </a:fld>
            <a:endParaRPr lang="en-US"/>
          </a:p>
        </p:txBody>
      </p:sp>
      <p:sp>
        <p:nvSpPr>
          <p:cNvPr id="5" name="Footer Placeholder 4">
            <a:extLst>
              <a:ext uri="{FF2B5EF4-FFF2-40B4-BE49-F238E27FC236}">
                <a16:creationId xmlns:a16="http://schemas.microsoft.com/office/drawing/2014/main" id="{2BF8B6FD-23A8-919F-8155-C32A116F6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8EAA0E-5A48-95C0-4259-4D9893B731A6}"/>
              </a:ext>
            </a:extLst>
          </p:cNvPr>
          <p:cNvSpPr>
            <a:spLocks noGrp="1"/>
          </p:cNvSpPr>
          <p:nvPr>
            <p:ph type="sldNum" sz="quarter" idx="12"/>
          </p:nvPr>
        </p:nvSpPr>
        <p:spPr/>
        <p:txBody>
          <a:bodyPr/>
          <a:lstStyle/>
          <a:p>
            <a:fld id="{D4455A3B-286E-4AE6-AFC7-65E3F20CCE64}" type="slidenum">
              <a:rPr lang="en-US" smtClean="0"/>
              <a:pPr/>
              <a:t>‹#›</a:t>
            </a:fld>
            <a:endParaRPr lang="en-US"/>
          </a:p>
        </p:txBody>
      </p:sp>
    </p:spTree>
    <p:extLst>
      <p:ext uri="{BB962C8B-B14F-4D97-AF65-F5344CB8AC3E}">
        <p14:creationId xmlns:p14="http://schemas.microsoft.com/office/powerpoint/2010/main" val="3941591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0F45A-AD19-EBFF-21C2-1E16B5C2E2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4E974B-5543-A3A2-34DF-27EEABE431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F41279-27C1-CFDF-AF90-EBE03B7D27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47D7D1-6DD9-968A-ED10-01EB5D3BD007}"/>
              </a:ext>
            </a:extLst>
          </p:cNvPr>
          <p:cNvSpPr>
            <a:spLocks noGrp="1"/>
          </p:cNvSpPr>
          <p:nvPr>
            <p:ph type="dt" sz="half" idx="10"/>
          </p:nvPr>
        </p:nvSpPr>
        <p:spPr/>
        <p:txBody>
          <a:bodyPr/>
          <a:lstStyle/>
          <a:p>
            <a:fld id="{6AC81C2A-EBDA-4652-BDB3-279E5F5EC36A}" type="datetimeFigureOut">
              <a:rPr lang="en-US" smtClean="0"/>
              <a:pPr/>
              <a:t>11/7/2022</a:t>
            </a:fld>
            <a:endParaRPr lang="en-US"/>
          </a:p>
        </p:txBody>
      </p:sp>
      <p:sp>
        <p:nvSpPr>
          <p:cNvPr id="6" name="Footer Placeholder 5">
            <a:extLst>
              <a:ext uri="{FF2B5EF4-FFF2-40B4-BE49-F238E27FC236}">
                <a16:creationId xmlns:a16="http://schemas.microsoft.com/office/drawing/2014/main" id="{71EB3347-3679-C36B-9026-079B5702CE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CB412E-6A4B-0FE0-37E2-4F0952337B07}"/>
              </a:ext>
            </a:extLst>
          </p:cNvPr>
          <p:cNvSpPr>
            <a:spLocks noGrp="1"/>
          </p:cNvSpPr>
          <p:nvPr>
            <p:ph type="sldNum" sz="quarter" idx="12"/>
          </p:nvPr>
        </p:nvSpPr>
        <p:spPr/>
        <p:txBody>
          <a:bodyPr/>
          <a:lstStyle/>
          <a:p>
            <a:fld id="{D4455A3B-286E-4AE6-AFC7-65E3F20CCE64}" type="slidenum">
              <a:rPr lang="en-US" smtClean="0"/>
              <a:pPr/>
              <a:t>‹#›</a:t>
            </a:fld>
            <a:endParaRPr lang="en-US"/>
          </a:p>
        </p:txBody>
      </p:sp>
    </p:spTree>
    <p:extLst>
      <p:ext uri="{BB962C8B-B14F-4D97-AF65-F5344CB8AC3E}">
        <p14:creationId xmlns:p14="http://schemas.microsoft.com/office/powerpoint/2010/main" val="286422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5B9E9-3A0E-2EDD-41F8-EE1E2E2B67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C2B9EF-87FC-2928-87A2-CCB6FCB454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788BA2-1650-A5CF-7D17-738440FE25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D2C340-5C90-23B7-167A-9E76471B5E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0099B0-8B96-55DC-E0A3-976189916F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8D8563-1615-B770-59E6-974323A505C0}"/>
              </a:ext>
            </a:extLst>
          </p:cNvPr>
          <p:cNvSpPr>
            <a:spLocks noGrp="1"/>
          </p:cNvSpPr>
          <p:nvPr>
            <p:ph type="dt" sz="half" idx="10"/>
          </p:nvPr>
        </p:nvSpPr>
        <p:spPr/>
        <p:txBody>
          <a:bodyPr/>
          <a:lstStyle/>
          <a:p>
            <a:fld id="{6AC81C2A-EBDA-4652-BDB3-279E5F5EC36A}" type="datetimeFigureOut">
              <a:rPr lang="en-US" smtClean="0"/>
              <a:pPr/>
              <a:t>11/7/2022</a:t>
            </a:fld>
            <a:endParaRPr lang="en-US"/>
          </a:p>
        </p:txBody>
      </p:sp>
      <p:sp>
        <p:nvSpPr>
          <p:cNvPr id="8" name="Footer Placeholder 7">
            <a:extLst>
              <a:ext uri="{FF2B5EF4-FFF2-40B4-BE49-F238E27FC236}">
                <a16:creationId xmlns:a16="http://schemas.microsoft.com/office/drawing/2014/main" id="{E399F5D6-4868-8320-F13C-B7AF0C279D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D58CBC-E212-0621-2FC5-0C02EACC1C3B}"/>
              </a:ext>
            </a:extLst>
          </p:cNvPr>
          <p:cNvSpPr>
            <a:spLocks noGrp="1"/>
          </p:cNvSpPr>
          <p:nvPr>
            <p:ph type="sldNum" sz="quarter" idx="12"/>
          </p:nvPr>
        </p:nvSpPr>
        <p:spPr/>
        <p:txBody>
          <a:bodyPr/>
          <a:lstStyle/>
          <a:p>
            <a:fld id="{D4455A3B-286E-4AE6-AFC7-65E3F20CCE64}" type="slidenum">
              <a:rPr lang="en-US" smtClean="0"/>
              <a:pPr/>
              <a:t>‹#›</a:t>
            </a:fld>
            <a:endParaRPr lang="en-US"/>
          </a:p>
        </p:txBody>
      </p:sp>
    </p:spTree>
    <p:extLst>
      <p:ext uri="{BB962C8B-B14F-4D97-AF65-F5344CB8AC3E}">
        <p14:creationId xmlns:p14="http://schemas.microsoft.com/office/powerpoint/2010/main" val="3891098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F36D-8E13-14AA-044C-E58CD99358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0D747B-E1B9-8B21-60EB-8E75024ACC59}"/>
              </a:ext>
            </a:extLst>
          </p:cNvPr>
          <p:cNvSpPr>
            <a:spLocks noGrp="1"/>
          </p:cNvSpPr>
          <p:nvPr>
            <p:ph type="dt" sz="half" idx="10"/>
          </p:nvPr>
        </p:nvSpPr>
        <p:spPr/>
        <p:txBody>
          <a:bodyPr/>
          <a:lstStyle/>
          <a:p>
            <a:fld id="{6AC81C2A-EBDA-4652-BDB3-279E5F5EC36A}" type="datetimeFigureOut">
              <a:rPr lang="en-US" smtClean="0"/>
              <a:pPr/>
              <a:t>11/7/2022</a:t>
            </a:fld>
            <a:endParaRPr lang="en-US"/>
          </a:p>
        </p:txBody>
      </p:sp>
      <p:sp>
        <p:nvSpPr>
          <p:cNvPr id="4" name="Footer Placeholder 3">
            <a:extLst>
              <a:ext uri="{FF2B5EF4-FFF2-40B4-BE49-F238E27FC236}">
                <a16:creationId xmlns:a16="http://schemas.microsoft.com/office/drawing/2014/main" id="{A4C46BDE-A930-37A0-1E9F-579CB4C760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1E1C8-9E6E-1BA3-326B-244ED7CAB185}"/>
              </a:ext>
            </a:extLst>
          </p:cNvPr>
          <p:cNvSpPr>
            <a:spLocks noGrp="1"/>
          </p:cNvSpPr>
          <p:nvPr>
            <p:ph type="sldNum" sz="quarter" idx="12"/>
          </p:nvPr>
        </p:nvSpPr>
        <p:spPr/>
        <p:txBody>
          <a:bodyPr/>
          <a:lstStyle/>
          <a:p>
            <a:fld id="{D4455A3B-286E-4AE6-AFC7-65E3F20CCE64}" type="slidenum">
              <a:rPr lang="en-US" smtClean="0"/>
              <a:pPr/>
              <a:t>‹#›</a:t>
            </a:fld>
            <a:endParaRPr lang="en-US"/>
          </a:p>
        </p:txBody>
      </p:sp>
    </p:spTree>
    <p:extLst>
      <p:ext uri="{BB962C8B-B14F-4D97-AF65-F5344CB8AC3E}">
        <p14:creationId xmlns:p14="http://schemas.microsoft.com/office/powerpoint/2010/main" val="2385261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F4C886-129A-AE56-9BE6-065F39D6A2C1}"/>
              </a:ext>
            </a:extLst>
          </p:cNvPr>
          <p:cNvSpPr>
            <a:spLocks noGrp="1"/>
          </p:cNvSpPr>
          <p:nvPr>
            <p:ph type="dt" sz="half" idx="10"/>
          </p:nvPr>
        </p:nvSpPr>
        <p:spPr/>
        <p:txBody>
          <a:bodyPr/>
          <a:lstStyle/>
          <a:p>
            <a:fld id="{6AC81C2A-EBDA-4652-BDB3-279E5F5EC36A}" type="datetimeFigureOut">
              <a:rPr lang="en-US" smtClean="0"/>
              <a:pPr/>
              <a:t>11/7/2022</a:t>
            </a:fld>
            <a:endParaRPr lang="en-US"/>
          </a:p>
        </p:txBody>
      </p:sp>
      <p:sp>
        <p:nvSpPr>
          <p:cNvPr id="3" name="Footer Placeholder 2">
            <a:extLst>
              <a:ext uri="{FF2B5EF4-FFF2-40B4-BE49-F238E27FC236}">
                <a16:creationId xmlns:a16="http://schemas.microsoft.com/office/drawing/2014/main" id="{95F5AB5B-EB63-06C2-D536-0408E37569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1663EE-F4A2-C5DE-BA50-2D9A7B29F4A1}"/>
              </a:ext>
            </a:extLst>
          </p:cNvPr>
          <p:cNvSpPr>
            <a:spLocks noGrp="1"/>
          </p:cNvSpPr>
          <p:nvPr>
            <p:ph type="sldNum" sz="quarter" idx="12"/>
          </p:nvPr>
        </p:nvSpPr>
        <p:spPr/>
        <p:txBody>
          <a:bodyPr/>
          <a:lstStyle/>
          <a:p>
            <a:fld id="{D4455A3B-286E-4AE6-AFC7-65E3F20CCE64}" type="slidenum">
              <a:rPr lang="en-US" smtClean="0"/>
              <a:pPr/>
              <a:t>‹#›</a:t>
            </a:fld>
            <a:endParaRPr lang="en-US"/>
          </a:p>
        </p:txBody>
      </p:sp>
    </p:spTree>
    <p:extLst>
      <p:ext uri="{BB962C8B-B14F-4D97-AF65-F5344CB8AC3E}">
        <p14:creationId xmlns:p14="http://schemas.microsoft.com/office/powerpoint/2010/main" val="481413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178E-13B5-36D3-BB53-EC7DC0FA4D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1DF03F-D877-ACDA-988A-11C64998F5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904D87-174A-9C80-C133-E1BA876213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4CB45E-7EFB-33BA-EBE6-287DD3B20C0F}"/>
              </a:ext>
            </a:extLst>
          </p:cNvPr>
          <p:cNvSpPr>
            <a:spLocks noGrp="1"/>
          </p:cNvSpPr>
          <p:nvPr>
            <p:ph type="dt" sz="half" idx="10"/>
          </p:nvPr>
        </p:nvSpPr>
        <p:spPr/>
        <p:txBody>
          <a:bodyPr/>
          <a:lstStyle/>
          <a:p>
            <a:fld id="{6AC81C2A-EBDA-4652-BDB3-279E5F5EC36A}" type="datetimeFigureOut">
              <a:rPr lang="en-US" smtClean="0"/>
              <a:pPr/>
              <a:t>11/7/2022</a:t>
            </a:fld>
            <a:endParaRPr lang="en-US"/>
          </a:p>
        </p:txBody>
      </p:sp>
      <p:sp>
        <p:nvSpPr>
          <p:cNvPr id="6" name="Footer Placeholder 5">
            <a:extLst>
              <a:ext uri="{FF2B5EF4-FFF2-40B4-BE49-F238E27FC236}">
                <a16:creationId xmlns:a16="http://schemas.microsoft.com/office/drawing/2014/main" id="{240AA6CD-EC5E-FBF0-2104-694CE76A54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C7BD96-89CF-5725-64CE-EFFAF35641A5}"/>
              </a:ext>
            </a:extLst>
          </p:cNvPr>
          <p:cNvSpPr>
            <a:spLocks noGrp="1"/>
          </p:cNvSpPr>
          <p:nvPr>
            <p:ph type="sldNum" sz="quarter" idx="12"/>
          </p:nvPr>
        </p:nvSpPr>
        <p:spPr/>
        <p:txBody>
          <a:bodyPr/>
          <a:lstStyle/>
          <a:p>
            <a:fld id="{D4455A3B-286E-4AE6-AFC7-65E3F20CCE64}" type="slidenum">
              <a:rPr lang="en-US" smtClean="0"/>
              <a:pPr/>
              <a:t>‹#›</a:t>
            </a:fld>
            <a:endParaRPr lang="en-US"/>
          </a:p>
        </p:txBody>
      </p:sp>
    </p:spTree>
    <p:extLst>
      <p:ext uri="{BB962C8B-B14F-4D97-AF65-F5344CB8AC3E}">
        <p14:creationId xmlns:p14="http://schemas.microsoft.com/office/powerpoint/2010/main" val="2726960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F579-C2F2-6741-B50B-116434BD2E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CC01C5-97FD-0E1D-695A-E9D81846D1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BACEE8-753C-85A5-3618-DE7D329B7D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BA1CA9-09E3-5D94-F3AE-F8A5FA8C5750}"/>
              </a:ext>
            </a:extLst>
          </p:cNvPr>
          <p:cNvSpPr>
            <a:spLocks noGrp="1"/>
          </p:cNvSpPr>
          <p:nvPr>
            <p:ph type="dt" sz="half" idx="10"/>
          </p:nvPr>
        </p:nvSpPr>
        <p:spPr/>
        <p:txBody>
          <a:bodyPr/>
          <a:lstStyle/>
          <a:p>
            <a:fld id="{6AC81C2A-EBDA-4652-BDB3-279E5F5EC36A}" type="datetimeFigureOut">
              <a:rPr lang="en-US" smtClean="0"/>
              <a:pPr/>
              <a:t>11/7/2022</a:t>
            </a:fld>
            <a:endParaRPr lang="en-US"/>
          </a:p>
        </p:txBody>
      </p:sp>
      <p:sp>
        <p:nvSpPr>
          <p:cNvPr id="6" name="Footer Placeholder 5">
            <a:extLst>
              <a:ext uri="{FF2B5EF4-FFF2-40B4-BE49-F238E27FC236}">
                <a16:creationId xmlns:a16="http://schemas.microsoft.com/office/drawing/2014/main" id="{6411E346-3C06-3E9E-08C7-437AF9E3C2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8ACA82-249A-BC4A-CA46-2039FF61407F}"/>
              </a:ext>
            </a:extLst>
          </p:cNvPr>
          <p:cNvSpPr>
            <a:spLocks noGrp="1"/>
          </p:cNvSpPr>
          <p:nvPr>
            <p:ph type="sldNum" sz="quarter" idx="12"/>
          </p:nvPr>
        </p:nvSpPr>
        <p:spPr/>
        <p:txBody>
          <a:bodyPr/>
          <a:lstStyle/>
          <a:p>
            <a:fld id="{D4455A3B-286E-4AE6-AFC7-65E3F20CCE64}" type="slidenum">
              <a:rPr lang="en-US" smtClean="0"/>
              <a:pPr/>
              <a:t>‹#›</a:t>
            </a:fld>
            <a:endParaRPr lang="en-US"/>
          </a:p>
        </p:txBody>
      </p:sp>
    </p:spTree>
    <p:extLst>
      <p:ext uri="{BB962C8B-B14F-4D97-AF65-F5344CB8AC3E}">
        <p14:creationId xmlns:p14="http://schemas.microsoft.com/office/powerpoint/2010/main" val="4202734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A8C3E3-40FD-EA91-2E6D-2782CCBE11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A44A07-3C5F-A6C5-99D2-B513EF1997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44087-FD96-CE69-E217-BE27F21DB2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81C2A-EBDA-4652-BDB3-279E5F5EC36A}" type="datetimeFigureOut">
              <a:rPr lang="en-US" smtClean="0"/>
              <a:pPr/>
              <a:t>11/7/2022</a:t>
            </a:fld>
            <a:endParaRPr lang="en-US"/>
          </a:p>
        </p:txBody>
      </p:sp>
      <p:sp>
        <p:nvSpPr>
          <p:cNvPr id="5" name="Footer Placeholder 4">
            <a:extLst>
              <a:ext uri="{FF2B5EF4-FFF2-40B4-BE49-F238E27FC236}">
                <a16:creationId xmlns:a16="http://schemas.microsoft.com/office/drawing/2014/main" id="{39D96377-CF0B-0091-5FF0-A50632C944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34FC59-0D01-6874-9FE5-00C5F2F5AB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55A3B-286E-4AE6-AFC7-65E3F20CCE64}" type="slidenum">
              <a:rPr lang="en-US" smtClean="0"/>
              <a:pPr/>
              <a:t>‹#›</a:t>
            </a:fld>
            <a:endParaRPr lang="en-US"/>
          </a:p>
        </p:txBody>
      </p:sp>
    </p:spTree>
    <p:extLst>
      <p:ext uri="{BB962C8B-B14F-4D97-AF65-F5344CB8AC3E}">
        <p14:creationId xmlns:p14="http://schemas.microsoft.com/office/powerpoint/2010/main" val="264916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4060-1C11-910E-53CD-71B67307DC99}"/>
              </a:ext>
            </a:extLst>
          </p:cNvPr>
          <p:cNvSpPr>
            <a:spLocks noGrp="1"/>
          </p:cNvSpPr>
          <p:nvPr>
            <p:ph type="title"/>
          </p:nvPr>
        </p:nvSpPr>
        <p:spPr>
          <a:xfrm>
            <a:off x="484909" y="346364"/>
            <a:ext cx="11253805" cy="2078181"/>
          </a:xfrm>
        </p:spPr>
        <p:txBody>
          <a:bodyPr>
            <a:noAutofit/>
          </a:bodyPr>
          <a:lstStyle/>
          <a:p>
            <a:pPr algn="ctr">
              <a:lnSpc>
                <a:spcPct val="100000"/>
              </a:lnSpc>
              <a:tabLst>
                <a:tab pos="442913" algn="l"/>
              </a:tabLst>
            </a:pP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SMART WASTE MANAGEMENT SYSTEM FOR METROPOLITAN CITIES </a:t>
            </a:r>
            <a:br>
              <a:rPr lang="en-IN" sz="3600" dirty="0">
                <a:latin typeface="Times New Roman" panose="02020603050405020304" pitchFamily="18" charset="0"/>
                <a:cs typeface="Times New Roman" panose="02020603050405020304" pitchFamily="18" charset="0"/>
              </a:rPr>
            </a:br>
            <a:br>
              <a:rPr lang="en-IN" sz="36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Literature Survey</a:t>
            </a:r>
            <a:br>
              <a:rPr lang="en-IN" sz="2400"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50BD7D-FB5A-F41C-51AD-1F9481D01DD0}"/>
              </a:ext>
            </a:extLst>
          </p:cNvPr>
          <p:cNvSpPr>
            <a:spLocks noGrp="1"/>
          </p:cNvSpPr>
          <p:nvPr>
            <p:ph idx="1"/>
          </p:nvPr>
        </p:nvSpPr>
        <p:spPr>
          <a:xfrm>
            <a:off x="870857" y="2895600"/>
            <a:ext cx="10450286" cy="3849584"/>
          </a:xfrm>
        </p:spPr>
        <p:txBody>
          <a:bodyPr>
            <a:normAutofit fontScale="85000" lnSpcReduction="20000"/>
          </a:bodyPr>
          <a:lstStyle/>
          <a:p>
            <a:pPr algn="just">
              <a:lnSpc>
                <a:spcPct val="100000"/>
              </a:lnSpc>
              <a:buNone/>
            </a:pPr>
            <a:r>
              <a:rPr lang="en-IN" sz="2400" b="1" dirty="0">
                <a:latin typeface="Times New Roman" panose="02020603050405020304" pitchFamily="18" charset="0"/>
                <a:cs typeface="Times New Roman" panose="02020603050405020304" pitchFamily="18" charset="0"/>
              </a:rPr>
              <a:t>					</a:t>
            </a:r>
          </a:p>
          <a:p>
            <a:pPr algn="just">
              <a:lnSpc>
                <a:spcPct val="100000"/>
              </a:lnSpc>
              <a:buNone/>
            </a:pPr>
            <a:r>
              <a:rPr lang="en-IN" sz="2400" b="1" dirty="0">
                <a:latin typeface="Times New Roman" panose="02020603050405020304" pitchFamily="18" charset="0"/>
                <a:cs typeface="Times New Roman" panose="02020603050405020304" pitchFamily="18" charset="0"/>
              </a:rPr>
              <a:t>TEAM MEMBERS			</a:t>
            </a:r>
          </a:p>
          <a:p>
            <a:pPr algn="just">
              <a:lnSpc>
                <a:spcPct val="100000"/>
              </a:lnSpc>
              <a:buNone/>
            </a:pPr>
            <a:r>
              <a:rPr lang="en-IN" sz="2400" dirty="0">
                <a:latin typeface="Times New Roman" panose="02020603050405020304" pitchFamily="18" charset="0"/>
                <a:cs typeface="Times New Roman" panose="02020603050405020304" pitchFamily="18" charset="0"/>
              </a:rPr>
              <a:t>S. JOTHIKA</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(953119106004)	</a:t>
            </a:r>
          </a:p>
          <a:p>
            <a:pPr algn="just">
              <a:lnSpc>
                <a:spcPct val="100000"/>
              </a:lnSpc>
              <a:buNone/>
            </a:pPr>
            <a:r>
              <a:rPr lang="en-IN" sz="2400" dirty="0">
                <a:latin typeface="Times New Roman" panose="02020603050405020304" pitchFamily="18" charset="0"/>
                <a:cs typeface="Times New Roman" panose="02020603050405020304" pitchFamily="18" charset="0"/>
              </a:rPr>
              <a:t>K. KIRUBA ESTHER		(953119106006)	</a:t>
            </a:r>
          </a:p>
          <a:p>
            <a:pPr algn="just">
              <a:lnSpc>
                <a:spcPct val="100000"/>
              </a:lnSpc>
              <a:buNone/>
            </a:pPr>
            <a:r>
              <a:rPr lang="en-IN" sz="2400" dirty="0">
                <a:latin typeface="Times New Roman" panose="02020603050405020304" pitchFamily="18" charset="0"/>
                <a:cs typeface="Times New Roman" panose="02020603050405020304" pitchFamily="18" charset="0"/>
              </a:rPr>
              <a:t>S. PAVITHRA			(953119106019)</a:t>
            </a:r>
          </a:p>
          <a:p>
            <a:pPr algn="just">
              <a:lnSpc>
                <a:spcPct val="100000"/>
              </a:lnSpc>
              <a:buNone/>
            </a:pPr>
            <a:r>
              <a:rPr lang="en-IN" sz="2400" dirty="0">
                <a:latin typeface="Times New Roman" panose="02020603050405020304" pitchFamily="18" charset="0"/>
                <a:cs typeface="Times New Roman" panose="02020603050405020304" pitchFamily="18" charset="0"/>
              </a:rPr>
              <a:t>S. RAJALAKSHMI		(953119106024)</a:t>
            </a:r>
          </a:p>
          <a:p>
            <a:pPr algn="just">
              <a:lnSpc>
                <a:spcPct val="100000"/>
              </a:lnSpc>
              <a:buNone/>
            </a:pPr>
            <a:r>
              <a:rPr lang="en-US" sz="2600" b="1"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Team ID: PNT2022TMID50747</a:t>
            </a:r>
            <a:endParaRPr lang="en-US" sz="26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00000"/>
              </a:lnSpc>
              <a:buNone/>
            </a:pPr>
            <a:endParaRPr lang="en-IN" sz="2400" b="1" dirty="0">
              <a:latin typeface="Times New Roman" panose="02020603050405020304" pitchFamily="18" charset="0"/>
              <a:cs typeface="Times New Roman" panose="02020603050405020304" pitchFamily="18" charset="0"/>
            </a:endParaRPr>
          </a:p>
          <a:p>
            <a:pPr algn="just">
              <a:lnSpc>
                <a:spcPct val="100000"/>
              </a:lnSpc>
              <a:buNone/>
            </a:pPr>
            <a:r>
              <a:rPr lang="en-IN" sz="2400" dirty="0">
                <a:latin typeface="Times New Roman" panose="02020603050405020304" pitchFamily="18" charset="0"/>
                <a:cs typeface="Times New Roman" panose="02020603050405020304" pitchFamily="18" charset="0"/>
              </a:rPr>
              <a:t>					           </a:t>
            </a:r>
          </a:p>
          <a:p>
            <a:pPr algn="just">
              <a:lnSpc>
                <a:spcPct val="100000"/>
              </a:lnSpc>
              <a:buNone/>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a:p>
            <a:pPr marL="0" indent="0" algn="just">
              <a:lnSpc>
                <a:spcPct val="110000"/>
              </a:lnSpc>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6410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D12A-6AE4-406E-4E3F-8A3788E57DA6}"/>
              </a:ext>
            </a:extLst>
          </p:cNvPr>
          <p:cNvSpPr>
            <a:spLocks noGrp="1"/>
          </p:cNvSpPr>
          <p:nvPr>
            <p:ph type="ctrTitle"/>
          </p:nvPr>
        </p:nvSpPr>
        <p:spPr>
          <a:xfrm>
            <a:off x="1524000" y="304801"/>
            <a:ext cx="9144000" cy="763978"/>
          </a:xfrm>
        </p:spPr>
        <p:txBody>
          <a:bodyPr>
            <a:normAutofit/>
          </a:bodyPr>
          <a:lstStyle/>
          <a:p>
            <a:r>
              <a:rPr lang="en-IN" sz="3600" b="1" dirty="0">
                <a:latin typeface="Times New Roman" panose="02020603050405020304" pitchFamily="18" charset="0"/>
                <a:cs typeface="Times New Roman" panose="02020603050405020304" pitchFamily="18" charset="0"/>
              </a:rPr>
              <a:t>LITERATURE SURVEY</a:t>
            </a:r>
            <a:r>
              <a:rPr lang="en-US" sz="3600" b="1" dirty="0">
                <a:latin typeface="Times New Roman" panose="02020603050405020304" pitchFamily="18" charset="0"/>
                <a:cs typeface="Times New Roman" panose="02020603050405020304" pitchFamily="18" charset="0"/>
              </a:rPr>
              <a:t>(CONTD.)</a:t>
            </a:r>
          </a:p>
        </p:txBody>
      </p:sp>
      <p:sp>
        <p:nvSpPr>
          <p:cNvPr id="5" name="Subtitle 4">
            <a:extLst>
              <a:ext uri="{FF2B5EF4-FFF2-40B4-BE49-F238E27FC236}">
                <a16:creationId xmlns:a16="http://schemas.microsoft.com/office/drawing/2014/main" id="{C724FE32-312F-B1B0-6D7C-B2B733DC6903}"/>
              </a:ext>
            </a:extLst>
          </p:cNvPr>
          <p:cNvSpPr>
            <a:spLocks noGrp="1"/>
          </p:cNvSpPr>
          <p:nvPr>
            <p:ph type="subTitle" idx="1"/>
          </p:nvPr>
        </p:nvSpPr>
        <p:spPr>
          <a:xfrm>
            <a:off x="853044" y="1689165"/>
            <a:ext cx="10485912" cy="4638261"/>
          </a:xfrm>
        </p:spPr>
        <p:txBody>
          <a:bodyPr>
            <a:normAutofit/>
          </a:bodyPr>
          <a:lstStyle/>
          <a:p>
            <a:pPr algn="just">
              <a:lnSpc>
                <a:spcPct val="160000"/>
              </a:lnSpc>
            </a:pP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graphicFrame>
        <p:nvGraphicFramePr>
          <p:cNvPr id="4" name="Table 5">
            <a:extLst>
              <a:ext uri="{FF2B5EF4-FFF2-40B4-BE49-F238E27FC236}">
                <a16:creationId xmlns:a16="http://schemas.microsoft.com/office/drawing/2014/main" id="{9464B8CD-AF98-8387-C9FF-EB3CE74D505F}"/>
              </a:ext>
            </a:extLst>
          </p:cNvPr>
          <p:cNvGraphicFramePr>
            <a:graphicFrameLocks noGrp="1"/>
          </p:cNvGraphicFramePr>
          <p:nvPr>
            <p:extLst>
              <p:ext uri="{D42A27DB-BD31-4B8C-83A1-F6EECF244321}">
                <p14:modId xmlns:p14="http://schemas.microsoft.com/office/powerpoint/2010/main" val="1220152859"/>
              </p:ext>
            </p:extLst>
          </p:nvPr>
        </p:nvGraphicFramePr>
        <p:xfrm>
          <a:off x="962891" y="1959193"/>
          <a:ext cx="10266218" cy="4606771"/>
        </p:xfrm>
        <a:graphic>
          <a:graphicData uri="http://schemas.openxmlformats.org/drawingml/2006/table">
            <a:tbl>
              <a:tblPr firstRow="1" bandRow="1">
                <a:tableStyleId>{2D5ABB26-0587-4C30-8999-92F81FD0307C}</a:tableStyleId>
              </a:tblPr>
              <a:tblGrid>
                <a:gridCol w="764606">
                  <a:extLst>
                    <a:ext uri="{9D8B030D-6E8A-4147-A177-3AD203B41FA5}">
                      <a16:colId xmlns:a16="http://schemas.microsoft.com/office/drawing/2014/main" val="3537187933"/>
                    </a:ext>
                  </a:extLst>
                </a:gridCol>
                <a:gridCol w="2366521">
                  <a:extLst>
                    <a:ext uri="{9D8B030D-6E8A-4147-A177-3AD203B41FA5}">
                      <a16:colId xmlns:a16="http://schemas.microsoft.com/office/drawing/2014/main" val="2127681006"/>
                    </a:ext>
                  </a:extLst>
                </a:gridCol>
                <a:gridCol w="2909455">
                  <a:extLst>
                    <a:ext uri="{9D8B030D-6E8A-4147-A177-3AD203B41FA5}">
                      <a16:colId xmlns:a16="http://schemas.microsoft.com/office/drawing/2014/main" val="1654603177"/>
                    </a:ext>
                  </a:extLst>
                </a:gridCol>
                <a:gridCol w="1122218">
                  <a:extLst>
                    <a:ext uri="{9D8B030D-6E8A-4147-A177-3AD203B41FA5}">
                      <a16:colId xmlns:a16="http://schemas.microsoft.com/office/drawing/2014/main" val="3348910989"/>
                    </a:ext>
                  </a:extLst>
                </a:gridCol>
                <a:gridCol w="3103418">
                  <a:extLst>
                    <a:ext uri="{9D8B030D-6E8A-4147-A177-3AD203B41FA5}">
                      <a16:colId xmlns:a16="http://schemas.microsoft.com/office/drawing/2014/main" val="2784373966"/>
                    </a:ext>
                  </a:extLst>
                </a:gridCol>
              </a:tblGrid>
              <a:tr h="10395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Sl.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Title</a:t>
                      </a:r>
                    </a:p>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Author &amp;</a:t>
                      </a:r>
                    </a:p>
                    <a:p>
                      <a:pPr algn="ctr"/>
                      <a:r>
                        <a:rPr lang="en-US" sz="2000" dirty="0">
                          <a:latin typeface="Times New Roman" panose="02020603050405020304" pitchFamily="18" charset="0"/>
                          <a:cs typeface="Times New Roman" panose="02020603050405020304" pitchFamily="18" charset="0"/>
                        </a:rPr>
                        <a:t>Publications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Year</a:t>
                      </a:r>
                    </a:p>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Description</a:t>
                      </a:r>
                    </a:p>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9735931"/>
                  </a:ext>
                </a:extLst>
              </a:tr>
              <a:tr h="3567250">
                <a:tc>
                  <a:txBody>
                    <a:bodyPr/>
                    <a:lstStyle/>
                    <a:p>
                      <a:pPr algn="ctr"/>
                      <a:r>
                        <a:rPr lang="en-US" sz="2000" dirty="0">
                          <a:latin typeface="Times New Roman" pitchFamily="18" charset="0"/>
                          <a:cs typeface="Times New Roman"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Smart Solid Waste Monitoring and  Collection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a:latin typeface="Times New Roman" pitchFamily="18" charset="0"/>
                          <a:cs typeface="Times New Roman" pitchFamily="18" charset="0"/>
                        </a:rPr>
                        <a:t>Shilan Abdullah Hassan, Noor Ghazi M. Jameel, </a:t>
                      </a:r>
                      <a:r>
                        <a:rPr lang="en-US" sz="2000" dirty="0" err="1">
                          <a:latin typeface="Times New Roman" pitchFamily="18" charset="0"/>
                          <a:cs typeface="Times New Roman" pitchFamily="18" charset="0"/>
                        </a:rPr>
                        <a:t>Boran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Sekeroglu</a:t>
                      </a:r>
                      <a:r>
                        <a:rPr lang="en-US" sz="2000" dirty="0">
                          <a:latin typeface="Times New Roman" pitchFamily="18" charset="0"/>
                          <a:cs typeface="Times New Roman" pitchFamily="18" charset="0"/>
                        </a:rPr>
                        <a:t> </a:t>
                      </a:r>
                      <a:r>
                        <a:rPr lang="en-US" sz="2000" baseline="0" dirty="0">
                          <a:latin typeface="Times New Roman" pitchFamily="18" charset="0"/>
                          <a:cs typeface="Times New Roman" pitchFamily="18" charset="0"/>
                        </a:rPr>
                        <a:t>&amp;</a:t>
                      </a:r>
                      <a:r>
                        <a:rPr lang="en-US" sz="2000" i="0" baseline="0" dirty="0">
                          <a:latin typeface="Times New Roman" pitchFamily="18" charset="0"/>
                          <a:cs typeface="Times New Roman" pitchFamily="18" charset="0"/>
                        </a:rPr>
                        <a:t> </a:t>
                      </a:r>
                      <a:r>
                        <a:rPr lang="en-US" sz="2000" i="1" dirty="0">
                          <a:latin typeface="Times New Roman" pitchFamily="18" charset="0"/>
                          <a:cs typeface="Times New Roman" pitchFamily="18" charset="0"/>
                        </a:rPr>
                        <a:t>International Journal of Advanced Research in Computer Science and Software Engineering.</a:t>
                      </a:r>
                      <a:endParaRPr lang="en-US" sz="2000" dirty="0">
                        <a:latin typeface="Times New Roman" pitchFamily="18" charset="0"/>
                        <a:cs typeface="Times New Roman" pitchFamily="18" charset="0"/>
                      </a:endParaRPr>
                    </a:p>
                    <a:p>
                      <a:pPr algn="l"/>
                      <a:endParaRPr lang="en-US" sz="2000" dirty="0">
                        <a:latin typeface="Times New Roman" pitchFamily="18" charset="0"/>
                        <a:cs typeface="Times New Roman" pitchFamily="18" charset="0"/>
                      </a:endParaRPr>
                    </a:p>
                    <a:p>
                      <a:pPr algn="l"/>
                      <a:endParaRPr lang="en-US" sz="2000" i="1" dirty="0">
                        <a:latin typeface="Times New Roman" pitchFamily="18" charset="0"/>
                        <a:cs typeface="Times New Roman" pitchFamily="18" charset="0"/>
                      </a:endParaRPr>
                    </a:p>
                    <a:p>
                      <a:pPr algn="l"/>
                      <a:endParaRPr lang="en-GB" sz="2000" i="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itchFamily="18" charset="0"/>
                          <a:cs typeface="Times New Roman" pitchFamily="18" charset="0"/>
                        </a:rPr>
                        <a:t>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000" dirty="0">
                          <a:latin typeface="Times New Roman" pitchFamily="18" charset="0"/>
                          <a:cs typeface="Times New Roman" pitchFamily="18" charset="0"/>
                        </a:rPr>
                        <a:t>Waste collection and monitoring by using new technologies such as Radio Frequency (RF), ultrasonic sensors, GSM/GPRS as well as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offer a new way </a:t>
                      </a:r>
                      <a:r>
                        <a:rPr lang="en-IN" sz="2000" dirty="0">
                          <a:latin typeface="Times New Roman" pitchFamily="18" charset="0"/>
                          <a:cs typeface="Times New Roman" pitchFamily="18" charset="0"/>
                        </a:rPr>
                        <a:t>t</a:t>
                      </a:r>
                      <a:r>
                        <a:rPr lang="en-US" sz="2000" dirty="0">
                          <a:latin typeface="Times New Roman" pitchFamily="18" charset="0"/>
                          <a:cs typeface="Times New Roman" pitchFamily="18" charset="0"/>
                        </a:rPr>
                        <a:t>o optimize the waste management systems</a:t>
                      </a:r>
                      <a:r>
                        <a:rPr lang="en-GB" sz="2000"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007357"/>
                  </a:ext>
                </a:extLst>
              </a:tr>
            </a:tbl>
          </a:graphicData>
        </a:graphic>
      </p:graphicFrame>
    </p:spTree>
    <p:extLst>
      <p:ext uri="{BB962C8B-B14F-4D97-AF65-F5344CB8AC3E}">
        <p14:creationId xmlns:p14="http://schemas.microsoft.com/office/powerpoint/2010/main" val="1572888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D12A-6AE4-406E-4E3F-8A3788E57DA6}"/>
              </a:ext>
            </a:extLst>
          </p:cNvPr>
          <p:cNvSpPr>
            <a:spLocks noGrp="1"/>
          </p:cNvSpPr>
          <p:nvPr>
            <p:ph type="ctrTitle"/>
          </p:nvPr>
        </p:nvSpPr>
        <p:spPr>
          <a:xfrm>
            <a:off x="1537855" y="318656"/>
            <a:ext cx="9144000" cy="763978"/>
          </a:xfrm>
        </p:spPr>
        <p:txBody>
          <a:bodyPr>
            <a:normAutofit/>
          </a:bodyPr>
          <a:lstStyle/>
          <a:p>
            <a:r>
              <a:rPr lang="en-IN" sz="3600" b="1" dirty="0">
                <a:latin typeface="Times New Roman" panose="02020603050405020304" pitchFamily="18" charset="0"/>
                <a:cs typeface="Times New Roman" panose="02020603050405020304" pitchFamily="18" charset="0"/>
              </a:rPr>
              <a:t>LITERATURE SURVEY</a:t>
            </a:r>
            <a:r>
              <a:rPr lang="en-US" sz="3600" b="1" dirty="0">
                <a:latin typeface="Times New Roman" panose="02020603050405020304" pitchFamily="18" charset="0"/>
                <a:cs typeface="Times New Roman" panose="02020603050405020304" pitchFamily="18" charset="0"/>
              </a:rPr>
              <a:t>(CONTD.)</a:t>
            </a:r>
          </a:p>
        </p:txBody>
      </p:sp>
      <p:sp>
        <p:nvSpPr>
          <p:cNvPr id="5" name="Subtitle 4">
            <a:extLst>
              <a:ext uri="{FF2B5EF4-FFF2-40B4-BE49-F238E27FC236}">
                <a16:creationId xmlns:a16="http://schemas.microsoft.com/office/drawing/2014/main" id="{C724FE32-312F-B1B0-6D7C-B2B733DC6903}"/>
              </a:ext>
            </a:extLst>
          </p:cNvPr>
          <p:cNvSpPr>
            <a:spLocks noGrp="1"/>
          </p:cNvSpPr>
          <p:nvPr>
            <p:ph type="subTitle" idx="1"/>
          </p:nvPr>
        </p:nvSpPr>
        <p:spPr>
          <a:xfrm>
            <a:off x="853044" y="1689165"/>
            <a:ext cx="10485912" cy="4638261"/>
          </a:xfrm>
        </p:spPr>
        <p:txBody>
          <a:bodyPr>
            <a:normAutofit/>
          </a:bodyPr>
          <a:lstStyle/>
          <a:p>
            <a:pPr algn="just">
              <a:lnSpc>
                <a:spcPct val="160000"/>
              </a:lnSpc>
            </a:pP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graphicFrame>
        <p:nvGraphicFramePr>
          <p:cNvPr id="4" name="Table 5">
            <a:extLst>
              <a:ext uri="{FF2B5EF4-FFF2-40B4-BE49-F238E27FC236}">
                <a16:creationId xmlns:a16="http://schemas.microsoft.com/office/drawing/2014/main" id="{9464B8CD-AF98-8387-C9FF-EB3CE74D505F}"/>
              </a:ext>
            </a:extLst>
          </p:cNvPr>
          <p:cNvGraphicFramePr>
            <a:graphicFrameLocks noGrp="1"/>
          </p:cNvGraphicFramePr>
          <p:nvPr>
            <p:extLst>
              <p:ext uri="{D42A27DB-BD31-4B8C-83A1-F6EECF244321}">
                <p14:modId xmlns:p14="http://schemas.microsoft.com/office/powerpoint/2010/main" val="2533241061"/>
              </p:ext>
            </p:extLst>
          </p:nvPr>
        </p:nvGraphicFramePr>
        <p:xfrm>
          <a:off x="976746" y="1951310"/>
          <a:ext cx="10266218" cy="4573090"/>
        </p:xfrm>
        <a:graphic>
          <a:graphicData uri="http://schemas.openxmlformats.org/drawingml/2006/table">
            <a:tbl>
              <a:tblPr firstRow="1" bandRow="1">
                <a:tableStyleId>{2D5ABB26-0587-4C30-8999-92F81FD0307C}</a:tableStyleId>
              </a:tblPr>
              <a:tblGrid>
                <a:gridCol w="778460">
                  <a:extLst>
                    <a:ext uri="{9D8B030D-6E8A-4147-A177-3AD203B41FA5}">
                      <a16:colId xmlns:a16="http://schemas.microsoft.com/office/drawing/2014/main" val="3537187933"/>
                    </a:ext>
                  </a:extLst>
                </a:gridCol>
                <a:gridCol w="2366521">
                  <a:extLst>
                    <a:ext uri="{9D8B030D-6E8A-4147-A177-3AD203B41FA5}">
                      <a16:colId xmlns:a16="http://schemas.microsoft.com/office/drawing/2014/main" val="2127681006"/>
                    </a:ext>
                  </a:extLst>
                </a:gridCol>
                <a:gridCol w="2909455">
                  <a:extLst>
                    <a:ext uri="{9D8B030D-6E8A-4147-A177-3AD203B41FA5}">
                      <a16:colId xmlns:a16="http://schemas.microsoft.com/office/drawing/2014/main" val="1654603177"/>
                    </a:ext>
                  </a:extLst>
                </a:gridCol>
                <a:gridCol w="1122218">
                  <a:extLst>
                    <a:ext uri="{9D8B030D-6E8A-4147-A177-3AD203B41FA5}">
                      <a16:colId xmlns:a16="http://schemas.microsoft.com/office/drawing/2014/main" val="3348910989"/>
                    </a:ext>
                  </a:extLst>
                </a:gridCol>
                <a:gridCol w="3089564">
                  <a:extLst>
                    <a:ext uri="{9D8B030D-6E8A-4147-A177-3AD203B41FA5}">
                      <a16:colId xmlns:a16="http://schemas.microsoft.com/office/drawing/2014/main" val="2784373966"/>
                    </a:ext>
                  </a:extLst>
                </a:gridCol>
              </a:tblGrid>
              <a:tr h="378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Sl.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Title</a:t>
                      </a:r>
                    </a:p>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Author &amp;</a:t>
                      </a:r>
                    </a:p>
                    <a:p>
                      <a:pPr algn="ctr"/>
                      <a:r>
                        <a:rPr lang="en-US" sz="2000" dirty="0">
                          <a:latin typeface="Times New Roman" panose="02020603050405020304" pitchFamily="18" charset="0"/>
                          <a:cs typeface="Times New Roman" panose="02020603050405020304" pitchFamily="18" charset="0"/>
                        </a:rPr>
                        <a:t>Publications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Year</a:t>
                      </a:r>
                    </a:p>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Description</a:t>
                      </a:r>
                    </a:p>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9735931"/>
                  </a:ext>
                </a:extLst>
              </a:tr>
              <a:tr h="3567250">
                <a:tc>
                  <a:txBody>
                    <a:bodyPr/>
                    <a:lstStyle/>
                    <a:p>
                      <a:pPr algn="ctr"/>
                      <a:r>
                        <a:rPr lang="en-US" sz="2000" dirty="0">
                          <a:latin typeface="Times New Roman" pitchFamily="18" charset="0"/>
                          <a:cs typeface="Times New Roman"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en-US" sz="2000" dirty="0">
                          <a:latin typeface="Times New Roman" pitchFamily="18" charset="0"/>
                          <a:cs typeface="Times New Roman" pitchFamily="18" charset="0"/>
                        </a:rPr>
                        <a:t>Smart Waste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Niraj H. Rathod, Suraj C. Gurjar, Devika U. Mahindr, Ashiwini B. </a:t>
                      </a:r>
                      <a:r>
                        <a:rPr lang="en-US" sz="2000" dirty="0" err="1">
                          <a:latin typeface="Times New Roman" pitchFamily="18" charset="0"/>
                          <a:cs typeface="Times New Roman" pitchFamily="18" charset="0"/>
                        </a:rPr>
                        <a:t>Sinde</a:t>
                      </a:r>
                      <a:r>
                        <a:rPr lang="en-US" sz="2000" dirty="0">
                          <a:latin typeface="Times New Roman" pitchFamily="18" charset="0"/>
                          <a:cs typeface="Times New Roman" pitchFamily="18" charset="0"/>
                        </a:rPr>
                        <a:t> </a:t>
                      </a:r>
                      <a:r>
                        <a:rPr lang="en-US" sz="2000" baseline="0" dirty="0">
                          <a:latin typeface="Times New Roman" pitchFamily="18" charset="0"/>
                          <a:cs typeface="Times New Roman" pitchFamily="18" charset="0"/>
                        </a:rPr>
                        <a:t>&amp; </a:t>
                      </a:r>
                      <a:r>
                        <a:rPr lang="en-US" sz="2000" i="1" dirty="0">
                          <a:latin typeface="Times New Roman" pitchFamily="18" charset="0"/>
                          <a:cs typeface="Times New Roman" pitchFamily="18" charset="0"/>
                        </a:rPr>
                        <a:t>Journal of Internet of Things and Information Technology.</a:t>
                      </a:r>
                      <a:endParaRPr lang="en-US" sz="20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i="1"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i="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GB" sz="2000" b="0" i="0" dirty="0">
                          <a:latin typeface="Times New Roman" pitchFamily="18" charset="0"/>
                          <a:cs typeface="Times New Roman" pitchFamily="18" charset="0"/>
                        </a:rPr>
                        <a:t>2019</a:t>
                      </a:r>
                      <a:endParaRPr lang="en-US" sz="2000" b="0" i="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2000" dirty="0">
                          <a:latin typeface="Times New Roman" pitchFamily="18" charset="0"/>
                          <a:cs typeface="Times New Roman" pitchFamily="18" charset="0"/>
                        </a:rPr>
                        <a:t>Ultra-sonic sensor will transmit the waves in the dustbin and receiving the reflected waves if the dustbin is almost full. The heart of the system will be an Arduino UNO board</a:t>
                      </a: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007357"/>
                  </a:ext>
                </a:extLst>
              </a:tr>
            </a:tbl>
          </a:graphicData>
        </a:graphic>
      </p:graphicFrame>
    </p:spTree>
    <p:extLst>
      <p:ext uri="{BB962C8B-B14F-4D97-AF65-F5344CB8AC3E}">
        <p14:creationId xmlns:p14="http://schemas.microsoft.com/office/powerpoint/2010/main" val="2814266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D12A-6AE4-406E-4E3F-8A3788E57DA6}"/>
              </a:ext>
            </a:extLst>
          </p:cNvPr>
          <p:cNvSpPr txBox="1">
            <a:spLocks/>
          </p:cNvSpPr>
          <p:nvPr/>
        </p:nvSpPr>
        <p:spPr>
          <a:xfrm>
            <a:off x="1509485" y="457199"/>
            <a:ext cx="9144000" cy="611579"/>
          </a:xfrm>
          <a:prstGeom prst="rect">
            <a:avLst/>
          </a:prstGeom>
        </p:spPr>
        <p:txBody>
          <a:bodyP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36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LITERATURE SURVEY</a:t>
            </a:r>
            <a:r>
              <a:rPr lang="en-US" sz="3600" b="1" dirty="0">
                <a:latin typeface="Times New Roman" pitchFamily="18" charset="0"/>
                <a:cs typeface="Times New Roman" pitchFamily="18" charset="0"/>
              </a:rPr>
              <a:t>(CONTD.)</a:t>
            </a:r>
            <a:endParaRPr kumimoji="0" lang="en-US" sz="36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3" name="Subtitle 4">
            <a:extLst>
              <a:ext uri="{FF2B5EF4-FFF2-40B4-BE49-F238E27FC236}">
                <a16:creationId xmlns:a16="http://schemas.microsoft.com/office/drawing/2014/main" id="{C724FE32-312F-B1B0-6D7C-B2B733DC6903}"/>
              </a:ext>
            </a:extLst>
          </p:cNvPr>
          <p:cNvSpPr txBox="1">
            <a:spLocks/>
          </p:cNvSpPr>
          <p:nvPr/>
        </p:nvSpPr>
        <p:spPr>
          <a:xfrm>
            <a:off x="623456" y="1302327"/>
            <a:ext cx="10723418" cy="5250872"/>
          </a:xfrm>
          <a:prstGeom prst="rect">
            <a:avLst/>
          </a:prstGeom>
        </p:spPr>
        <p:txBody>
          <a:bodyPr>
            <a:normAutofit/>
          </a:bodyPr>
          <a:lstStyle/>
          <a:p>
            <a:pPr marR="0" lvl="0" algn="just" defTabSz="914400" rtl="0" eaLnBrk="1" fontAlgn="auto" latinLnBrk="0" hangingPunct="1">
              <a:lnSpc>
                <a:spcPct val="160000"/>
              </a:lnSpc>
              <a:spcBef>
                <a:spcPts val="1000"/>
              </a:spcBef>
              <a:spcAft>
                <a:spcPts val="0"/>
              </a:spcAft>
              <a:buClrTx/>
              <a:buSzTx/>
              <a:tabLst/>
              <a:defRPr/>
            </a:pPr>
            <a:r>
              <a:rPr kumimoji="0" lang="en-I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4" name="Table 5">
            <a:extLst>
              <a:ext uri="{FF2B5EF4-FFF2-40B4-BE49-F238E27FC236}">
                <a16:creationId xmlns:a16="http://schemas.microsoft.com/office/drawing/2014/main" id="{9464B8CD-AF98-8387-C9FF-EB3CE74D505F}"/>
              </a:ext>
            </a:extLst>
          </p:cNvPr>
          <p:cNvGraphicFramePr>
            <a:graphicFrameLocks noGrp="1"/>
          </p:cNvGraphicFramePr>
          <p:nvPr>
            <p:extLst>
              <p:ext uri="{D42A27DB-BD31-4B8C-83A1-F6EECF244321}">
                <p14:modId xmlns:p14="http://schemas.microsoft.com/office/powerpoint/2010/main" val="1552588566"/>
              </p:ext>
            </p:extLst>
          </p:nvPr>
        </p:nvGraphicFramePr>
        <p:xfrm>
          <a:off x="962230" y="1980108"/>
          <a:ext cx="10238509" cy="4573091"/>
        </p:xfrm>
        <a:graphic>
          <a:graphicData uri="http://schemas.openxmlformats.org/drawingml/2006/table">
            <a:tbl>
              <a:tblPr firstRow="1" bandRow="1">
                <a:tableStyleId>{2D5ABB26-0587-4C30-8999-92F81FD0307C}</a:tableStyleId>
              </a:tblPr>
              <a:tblGrid>
                <a:gridCol w="764606">
                  <a:extLst>
                    <a:ext uri="{9D8B030D-6E8A-4147-A177-3AD203B41FA5}">
                      <a16:colId xmlns:a16="http://schemas.microsoft.com/office/drawing/2014/main" val="3537187933"/>
                    </a:ext>
                  </a:extLst>
                </a:gridCol>
                <a:gridCol w="2366521">
                  <a:extLst>
                    <a:ext uri="{9D8B030D-6E8A-4147-A177-3AD203B41FA5}">
                      <a16:colId xmlns:a16="http://schemas.microsoft.com/office/drawing/2014/main" val="2127681006"/>
                    </a:ext>
                  </a:extLst>
                </a:gridCol>
                <a:gridCol w="2909455">
                  <a:extLst>
                    <a:ext uri="{9D8B030D-6E8A-4147-A177-3AD203B41FA5}">
                      <a16:colId xmlns:a16="http://schemas.microsoft.com/office/drawing/2014/main" val="1654603177"/>
                    </a:ext>
                  </a:extLst>
                </a:gridCol>
                <a:gridCol w="1122218">
                  <a:extLst>
                    <a:ext uri="{9D8B030D-6E8A-4147-A177-3AD203B41FA5}">
                      <a16:colId xmlns:a16="http://schemas.microsoft.com/office/drawing/2014/main" val="3348910989"/>
                    </a:ext>
                  </a:extLst>
                </a:gridCol>
                <a:gridCol w="3075709">
                  <a:extLst>
                    <a:ext uri="{9D8B030D-6E8A-4147-A177-3AD203B41FA5}">
                      <a16:colId xmlns:a16="http://schemas.microsoft.com/office/drawing/2014/main" val="2784373966"/>
                    </a:ext>
                  </a:extLst>
                </a:gridCol>
              </a:tblGrid>
              <a:tr h="305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Sl.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Title</a:t>
                      </a:r>
                    </a:p>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Author &amp;</a:t>
                      </a:r>
                    </a:p>
                    <a:p>
                      <a:pPr algn="ctr"/>
                      <a:r>
                        <a:rPr lang="en-US" sz="2000" dirty="0">
                          <a:latin typeface="Times New Roman" panose="02020603050405020304" pitchFamily="18" charset="0"/>
                          <a:cs typeface="Times New Roman" panose="02020603050405020304" pitchFamily="18" charset="0"/>
                        </a:rPr>
                        <a:t>Publications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Year</a:t>
                      </a:r>
                    </a:p>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9735931"/>
                  </a:ext>
                </a:extLst>
              </a:tr>
              <a:tr h="3567251">
                <a:tc>
                  <a:txBody>
                    <a:bodyPr/>
                    <a:lstStyle/>
                    <a:p>
                      <a:pPr algn="ctr"/>
                      <a:r>
                        <a:rPr lang="en-US" sz="2000" dirty="0">
                          <a:latin typeface="Times New Roman" pitchFamily="18" charset="0"/>
                          <a:cs typeface="Times New Roman"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2000" dirty="0">
                          <a:latin typeface="Times New Roman" pitchFamily="18" charset="0"/>
                          <a:cs typeface="Times New Roman" pitchFamily="18" charset="0"/>
                        </a:rPr>
                        <a:t>SMART PLANNING IN SOLID WASTE MANAGEMENT</a:t>
                      </a:r>
                    </a:p>
                    <a:p>
                      <a:pPr algn="l"/>
                      <a:r>
                        <a:rPr lang="en-GB" sz="2000" dirty="0">
                          <a:latin typeface="Times New Roman" pitchFamily="18" charset="0"/>
                          <a:cs typeface="Times New Roman" pitchFamily="18" charset="0"/>
                        </a:rPr>
                        <a:t>FOR A SUSTAINABLE SMART CITY</a:t>
                      </a:r>
                      <a:endParaRPr lang="en-US" sz="200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2000" dirty="0" err="1">
                          <a:latin typeface="Times New Roman" pitchFamily="18" charset="0"/>
                          <a:cs typeface="Times New Roman" pitchFamily="18" charset="0"/>
                        </a:rPr>
                        <a:t>Ms.A.Sivasankari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Mrs.V.Priyavadana</a:t>
                      </a:r>
                      <a:r>
                        <a:rPr lang="en-GB" sz="2000" dirty="0">
                          <a:latin typeface="Times New Roman" pitchFamily="18" charset="0"/>
                          <a:cs typeface="Times New Roman" pitchFamily="18" charset="0"/>
                        </a:rPr>
                        <a:t> </a:t>
                      </a:r>
                      <a:r>
                        <a:rPr lang="en-US" sz="2000" baseline="0" dirty="0">
                          <a:latin typeface="Times New Roman" pitchFamily="18" charset="0"/>
                          <a:cs typeface="Times New Roman" pitchFamily="18" charset="0"/>
                        </a:rPr>
                        <a:t>&amp; </a:t>
                      </a:r>
                      <a:r>
                        <a:rPr lang="en-GB" sz="2000" i="1" dirty="0">
                          <a:latin typeface="Times New Roman" pitchFamily="18" charset="0"/>
                          <a:cs typeface="Times New Roman" pitchFamily="18" charset="0"/>
                        </a:rPr>
                        <a:t>International Research Journal of Engineering and Technology (IRJET).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000" i="0" dirty="0">
                          <a:latin typeface="Times New Roman" pitchFamily="18" charset="0"/>
                          <a:cs typeface="Times New Roman" pitchFamily="18" charset="0"/>
                        </a:rPr>
                        <a:t>2016</a:t>
                      </a:r>
                      <a:endParaRPr lang="en-US" sz="2000" i="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2000" dirty="0">
                          <a:latin typeface="Times New Roman" pitchFamily="18" charset="0"/>
                          <a:cs typeface="Times New Roman" pitchFamily="18" charset="0"/>
                        </a:rPr>
                        <a:t>A webcam is a video</a:t>
                      </a:r>
                      <a:r>
                        <a:rPr lang="en-GB" sz="2000" baseline="0" dirty="0">
                          <a:latin typeface="Times New Roman" pitchFamily="18" charset="0"/>
                          <a:cs typeface="Times New Roman" pitchFamily="18" charset="0"/>
                        </a:rPr>
                        <a:t> </a:t>
                      </a:r>
                      <a:r>
                        <a:rPr lang="en-GB" sz="2000" dirty="0">
                          <a:latin typeface="Times New Roman" pitchFamily="18" charset="0"/>
                          <a:cs typeface="Times New Roman" pitchFamily="18" charset="0"/>
                        </a:rPr>
                        <a:t>camera that feeds or streams its image in real time to or through a computer to computer network. A load cell is a transducer that is used to sense and convert a force into an electrical signal.</a:t>
                      </a: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00735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D12A-6AE4-406E-4E3F-8A3788E57DA6}"/>
              </a:ext>
            </a:extLst>
          </p:cNvPr>
          <p:cNvSpPr>
            <a:spLocks noGrp="1"/>
          </p:cNvSpPr>
          <p:nvPr>
            <p:ph type="ctrTitle"/>
          </p:nvPr>
        </p:nvSpPr>
        <p:spPr>
          <a:xfrm>
            <a:off x="1509485" y="304801"/>
            <a:ext cx="9144000" cy="763978"/>
          </a:xfrm>
        </p:spPr>
        <p:txBody>
          <a:bodyPr>
            <a:normAutofit/>
          </a:bodyPr>
          <a:lstStyle/>
          <a:p>
            <a:r>
              <a:rPr lang="en-IN" sz="3600" b="1" dirty="0">
                <a:latin typeface="Times New Roman" panose="02020603050405020304" pitchFamily="18" charset="0"/>
                <a:cs typeface="Times New Roman" panose="02020603050405020304" pitchFamily="18" charset="0"/>
              </a:rPr>
              <a:t>LITERATURE SURVEY</a:t>
            </a:r>
            <a:r>
              <a:rPr lang="en-US" sz="3600" b="1" dirty="0">
                <a:latin typeface="Times New Roman" panose="02020603050405020304" pitchFamily="18" charset="0"/>
                <a:cs typeface="Times New Roman" panose="02020603050405020304" pitchFamily="18" charset="0"/>
              </a:rPr>
              <a:t>(CONTD.)</a:t>
            </a:r>
          </a:p>
        </p:txBody>
      </p:sp>
      <p:sp>
        <p:nvSpPr>
          <p:cNvPr id="5" name="Subtitle 4">
            <a:extLst>
              <a:ext uri="{FF2B5EF4-FFF2-40B4-BE49-F238E27FC236}">
                <a16:creationId xmlns:a16="http://schemas.microsoft.com/office/drawing/2014/main" id="{C724FE32-312F-B1B0-6D7C-B2B733DC6903}"/>
              </a:ext>
            </a:extLst>
          </p:cNvPr>
          <p:cNvSpPr>
            <a:spLocks noGrp="1"/>
          </p:cNvSpPr>
          <p:nvPr>
            <p:ph type="subTitle" idx="1"/>
          </p:nvPr>
        </p:nvSpPr>
        <p:spPr>
          <a:xfrm>
            <a:off x="853044" y="1689165"/>
            <a:ext cx="10485912" cy="4638261"/>
          </a:xfrm>
        </p:spPr>
        <p:txBody>
          <a:bodyPr>
            <a:normAutofit/>
          </a:bodyPr>
          <a:lstStyle/>
          <a:p>
            <a:pPr algn="just">
              <a:lnSpc>
                <a:spcPct val="160000"/>
              </a:lnSpc>
            </a:pP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graphicFrame>
        <p:nvGraphicFramePr>
          <p:cNvPr id="4" name="Table 5">
            <a:extLst>
              <a:ext uri="{FF2B5EF4-FFF2-40B4-BE49-F238E27FC236}">
                <a16:creationId xmlns:a16="http://schemas.microsoft.com/office/drawing/2014/main" id="{9464B8CD-AF98-8387-C9FF-EB3CE74D505F}"/>
              </a:ext>
            </a:extLst>
          </p:cNvPr>
          <p:cNvGraphicFramePr>
            <a:graphicFrameLocks noGrp="1"/>
          </p:cNvGraphicFramePr>
          <p:nvPr>
            <p:extLst>
              <p:ext uri="{D42A27DB-BD31-4B8C-83A1-F6EECF244321}">
                <p14:modId xmlns:p14="http://schemas.microsoft.com/office/powerpoint/2010/main" val="155284958"/>
              </p:ext>
            </p:extLst>
          </p:nvPr>
        </p:nvGraphicFramePr>
        <p:xfrm>
          <a:off x="976745" y="1980108"/>
          <a:ext cx="10238509" cy="4510452"/>
        </p:xfrm>
        <a:graphic>
          <a:graphicData uri="http://schemas.openxmlformats.org/drawingml/2006/table">
            <a:tbl>
              <a:tblPr firstRow="1" bandRow="1">
                <a:tableStyleId>{2D5ABB26-0587-4C30-8999-92F81FD0307C}</a:tableStyleId>
              </a:tblPr>
              <a:tblGrid>
                <a:gridCol w="764606">
                  <a:extLst>
                    <a:ext uri="{9D8B030D-6E8A-4147-A177-3AD203B41FA5}">
                      <a16:colId xmlns:a16="http://schemas.microsoft.com/office/drawing/2014/main" val="3537187933"/>
                    </a:ext>
                  </a:extLst>
                </a:gridCol>
                <a:gridCol w="2366521">
                  <a:extLst>
                    <a:ext uri="{9D8B030D-6E8A-4147-A177-3AD203B41FA5}">
                      <a16:colId xmlns:a16="http://schemas.microsoft.com/office/drawing/2014/main" val="2127681006"/>
                    </a:ext>
                  </a:extLst>
                </a:gridCol>
                <a:gridCol w="2909455">
                  <a:extLst>
                    <a:ext uri="{9D8B030D-6E8A-4147-A177-3AD203B41FA5}">
                      <a16:colId xmlns:a16="http://schemas.microsoft.com/office/drawing/2014/main" val="1654603177"/>
                    </a:ext>
                  </a:extLst>
                </a:gridCol>
                <a:gridCol w="1122218">
                  <a:extLst>
                    <a:ext uri="{9D8B030D-6E8A-4147-A177-3AD203B41FA5}">
                      <a16:colId xmlns:a16="http://schemas.microsoft.com/office/drawing/2014/main" val="3348910989"/>
                    </a:ext>
                  </a:extLst>
                </a:gridCol>
                <a:gridCol w="3075709">
                  <a:extLst>
                    <a:ext uri="{9D8B030D-6E8A-4147-A177-3AD203B41FA5}">
                      <a16:colId xmlns:a16="http://schemas.microsoft.com/office/drawing/2014/main" val="2784373966"/>
                    </a:ext>
                  </a:extLst>
                </a:gridCol>
              </a:tblGrid>
              <a:tr h="9432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Sl.</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Author &amp;</a:t>
                      </a:r>
                    </a:p>
                    <a:p>
                      <a:pPr algn="ctr"/>
                      <a:r>
                        <a:rPr lang="en-US" sz="2000" dirty="0">
                          <a:latin typeface="Times New Roman" panose="02020603050405020304" pitchFamily="18" charset="0"/>
                          <a:cs typeface="Times New Roman" panose="02020603050405020304" pitchFamily="18" charset="0"/>
                        </a:rPr>
                        <a:t>Publications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9735931"/>
                  </a:ext>
                </a:extLst>
              </a:tr>
              <a:tr h="3567251">
                <a:tc>
                  <a:txBody>
                    <a:bodyPr/>
                    <a:lstStyle/>
                    <a:p>
                      <a:pPr algn="l"/>
                      <a:r>
                        <a:rPr lang="en-US" sz="2000" dirty="0">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latin typeface="Times New Roman" pitchFamily="18" charset="0"/>
                          <a:cs typeface="Times New Roman" pitchFamily="18" charset="0"/>
                        </a:rPr>
                        <a:t>Location Based Garbage Management System for Smart City</a:t>
                      </a:r>
                      <a:endParaRPr lang="en-US" sz="200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Harini P K S, Ramya S, Yamini R </a:t>
                      </a:r>
                      <a:r>
                        <a:rPr lang="en-US" sz="2000" baseline="0" dirty="0">
                          <a:latin typeface="Times New Roman" pitchFamily="18" charset="0"/>
                          <a:cs typeface="Times New Roman" pitchFamily="18" charset="0"/>
                        </a:rPr>
                        <a:t>&amp; </a:t>
                      </a:r>
                      <a:r>
                        <a:rPr lang="en-US" sz="2000" i="1" dirty="0">
                          <a:latin typeface="Times New Roman" pitchFamily="18" charset="0"/>
                          <a:cs typeface="Times New Roman" pitchFamily="18" charset="0"/>
                        </a:rPr>
                        <a:t>International</a:t>
                      </a:r>
                      <a:r>
                        <a:rPr lang="en-US" sz="2000" i="1" baseline="0" dirty="0">
                          <a:latin typeface="Times New Roman" pitchFamily="18" charset="0"/>
                          <a:cs typeface="Times New Roman" pitchFamily="18" charset="0"/>
                        </a:rPr>
                        <a:t> Journal of Progressive Research in Science and Engineering.</a:t>
                      </a:r>
                      <a:endParaRPr lang="en-US" sz="2000" i="1" dirty="0">
                        <a:latin typeface="Times New Roman" pitchFamily="18" charset="0"/>
                        <a:cs typeface="Times New Roman" pitchFamily="18" charset="0"/>
                      </a:endParaRPr>
                    </a:p>
                    <a:p>
                      <a:pPr algn="l"/>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000" i="0" dirty="0">
                          <a:latin typeface="Times New Roman" panose="02020603050405020304" pitchFamily="18" charset="0"/>
                          <a:cs typeface="Times New Roman" panose="02020603050405020304" pitchFamily="18" charset="0"/>
                        </a:rPr>
                        <a:t>2020</a:t>
                      </a:r>
                      <a:endParaRPr lang="en-US" sz="2000" i="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000" dirty="0">
                          <a:latin typeface="Times New Roman" panose="02020603050405020304" pitchFamily="18" charset="0"/>
                          <a:cs typeface="Times New Roman" panose="02020603050405020304" pitchFamily="18" charset="0"/>
                        </a:rPr>
                        <a:t>This paper proposes mobile or web based system for the govt. in an exceedingly efficient thanks to utilize on the market resources to with efficiency manage the overwhelming amounts of garbage collected every 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007357"/>
                  </a:ext>
                </a:extLst>
              </a:tr>
            </a:tbl>
          </a:graphicData>
        </a:graphic>
      </p:graphicFrame>
    </p:spTree>
    <p:extLst>
      <p:ext uri="{BB962C8B-B14F-4D97-AF65-F5344CB8AC3E}">
        <p14:creationId xmlns:p14="http://schemas.microsoft.com/office/powerpoint/2010/main" val="407990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D12A-6AE4-406E-4E3F-8A3788E57DA6}"/>
              </a:ext>
            </a:extLst>
          </p:cNvPr>
          <p:cNvSpPr>
            <a:spLocks noGrp="1"/>
          </p:cNvSpPr>
          <p:nvPr>
            <p:ph type="ctrTitle"/>
          </p:nvPr>
        </p:nvSpPr>
        <p:spPr>
          <a:xfrm>
            <a:off x="1524000" y="304801"/>
            <a:ext cx="9144000" cy="763978"/>
          </a:xfrm>
        </p:spPr>
        <p:txBody>
          <a:bodyPr>
            <a:normAutofit/>
          </a:bodyPr>
          <a:lstStyle/>
          <a:p>
            <a:r>
              <a:rPr lang="en-IN" sz="3600" b="1" dirty="0">
                <a:latin typeface="Times New Roman" panose="02020603050405020304" pitchFamily="18" charset="0"/>
                <a:cs typeface="Times New Roman" panose="02020603050405020304" pitchFamily="18" charset="0"/>
              </a:rPr>
              <a:t>LITERATURE SURVEY</a:t>
            </a:r>
            <a:r>
              <a:rPr lang="en-US" sz="3600" b="1" dirty="0">
                <a:latin typeface="Times New Roman" panose="02020603050405020304" pitchFamily="18" charset="0"/>
                <a:cs typeface="Times New Roman" panose="02020603050405020304" pitchFamily="18" charset="0"/>
              </a:rPr>
              <a:t>(CONTD.)</a:t>
            </a:r>
          </a:p>
        </p:txBody>
      </p:sp>
      <p:sp>
        <p:nvSpPr>
          <p:cNvPr id="5" name="Subtitle 4">
            <a:extLst>
              <a:ext uri="{FF2B5EF4-FFF2-40B4-BE49-F238E27FC236}">
                <a16:creationId xmlns:a16="http://schemas.microsoft.com/office/drawing/2014/main" id="{C724FE32-312F-B1B0-6D7C-B2B733DC6903}"/>
              </a:ext>
            </a:extLst>
          </p:cNvPr>
          <p:cNvSpPr>
            <a:spLocks noGrp="1"/>
          </p:cNvSpPr>
          <p:nvPr>
            <p:ph type="subTitle" idx="1"/>
          </p:nvPr>
        </p:nvSpPr>
        <p:spPr>
          <a:xfrm>
            <a:off x="853044" y="1689165"/>
            <a:ext cx="10485912" cy="4638261"/>
          </a:xfrm>
        </p:spPr>
        <p:txBody>
          <a:bodyPr>
            <a:normAutofit/>
          </a:bodyPr>
          <a:lstStyle/>
          <a:p>
            <a:pPr algn="just">
              <a:lnSpc>
                <a:spcPct val="160000"/>
              </a:lnSpc>
            </a:pP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graphicFrame>
        <p:nvGraphicFramePr>
          <p:cNvPr id="4" name="Table 5">
            <a:extLst>
              <a:ext uri="{FF2B5EF4-FFF2-40B4-BE49-F238E27FC236}">
                <a16:creationId xmlns:a16="http://schemas.microsoft.com/office/drawing/2014/main" id="{9464B8CD-AF98-8387-C9FF-EB3CE74D505F}"/>
              </a:ext>
            </a:extLst>
          </p:cNvPr>
          <p:cNvGraphicFramePr>
            <a:graphicFrameLocks noGrp="1"/>
          </p:cNvGraphicFramePr>
          <p:nvPr>
            <p:extLst>
              <p:ext uri="{D42A27DB-BD31-4B8C-83A1-F6EECF244321}">
                <p14:modId xmlns:p14="http://schemas.microsoft.com/office/powerpoint/2010/main" val="86935143"/>
              </p:ext>
            </p:extLst>
          </p:nvPr>
        </p:nvGraphicFramePr>
        <p:xfrm>
          <a:off x="853044" y="1967345"/>
          <a:ext cx="10355284" cy="4425519"/>
        </p:xfrm>
        <a:graphic>
          <a:graphicData uri="http://schemas.openxmlformats.org/drawingml/2006/table">
            <a:tbl>
              <a:tblPr firstRow="1" bandRow="1">
                <a:tableStyleId>{2D5ABB26-0587-4C30-8999-92F81FD0307C}</a:tableStyleId>
              </a:tblPr>
              <a:tblGrid>
                <a:gridCol w="782136">
                  <a:extLst>
                    <a:ext uri="{9D8B030D-6E8A-4147-A177-3AD203B41FA5}">
                      <a16:colId xmlns:a16="http://schemas.microsoft.com/office/drawing/2014/main" val="3537187933"/>
                    </a:ext>
                  </a:extLst>
                </a:gridCol>
                <a:gridCol w="2408411">
                  <a:extLst>
                    <a:ext uri="{9D8B030D-6E8A-4147-A177-3AD203B41FA5}">
                      <a16:colId xmlns:a16="http://schemas.microsoft.com/office/drawing/2014/main" val="2127681006"/>
                    </a:ext>
                  </a:extLst>
                </a:gridCol>
                <a:gridCol w="2924668">
                  <a:extLst>
                    <a:ext uri="{9D8B030D-6E8A-4147-A177-3AD203B41FA5}">
                      <a16:colId xmlns:a16="http://schemas.microsoft.com/office/drawing/2014/main" val="1654603177"/>
                    </a:ext>
                  </a:extLst>
                </a:gridCol>
                <a:gridCol w="1133484">
                  <a:extLst>
                    <a:ext uri="{9D8B030D-6E8A-4147-A177-3AD203B41FA5}">
                      <a16:colId xmlns:a16="http://schemas.microsoft.com/office/drawing/2014/main" val="3348910989"/>
                    </a:ext>
                  </a:extLst>
                </a:gridCol>
                <a:gridCol w="3106585">
                  <a:extLst>
                    <a:ext uri="{9D8B030D-6E8A-4147-A177-3AD203B41FA5}">
                      <a16:colId xmlns:a16="http://schemas.microsoft.com/office/drawing/2014/main" val="2784373966"/>
                    </a:ext>
                  </a:extLst>
                </a:gridCol>
              </a:tblGrid>
              <a:tr h="9812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Sl.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Author &amp;</a:t>
                      </a:r>
                    </a:p>
                    <a:p>
                      <a:pPr algn="ctr"/>
                      <a:r>
                        <a:rPr lang="en-US" sz="2000" dirty="0">
                          <a:latin typeface="Times New Roman" panose="02020603050405020304" pitchFamily="18" charset="0"/>
                          <a:cs typeface="Times New Roman" panose="02020603050405020304" pitchFamily="18" charset="0"/>
                        </a:rPr>
                        <a:t>Publications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9735931"/>
                  </a:ext>
                </a:extLst>
              </a:tr>
              <a:tr h="3341340">
                <a:tc>
                  <a:txBody>
                    <a:bodyPr/>
                    <a:lstStyle/>
                    <a:p>
                      <a:pPr algn="ctr"/>
                      <a:r>
                        <a:rPr lang="en-US" sz="2000" dirty="0">
                          <a:latin typeface="Times New Roman" panose="02020603050405020304" pitchFamily="18" charset="0"/>
                          <a:cs typeface="Times New Roman" panose="0202060305040502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2000" dirty="0">
                          <a:latin typeface="Times New Roman" pitchFamily="18" charset="0"/>
                          <a:cs typeface="Times New Roman" pitchFamily="18" charset="0"/>
                        </a:rPr>
                        <a:t>IOT BASED SMART GARBAGE COLLECTOR FOR SMART CITIES</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M N </a:t>
                      </a:r>
                      <a:r>
                        <a:rPr lang="en-US" sz="2000" dirty="0" err="1">
                          <a:latin typeface="Times New Roman" pitchFamily="18" charset="0"/>
                          <a:cs typeface="Times New Roman" pitchFamily="18" charset="0"/>
                        </a:rPr>
                        <a:t>Rajaprabha</a:t>
                      </a:r>
                      <a:r>
                        <a:rPr lang="en-US" sz="2000" dirty="0">
                          <a:latin typeface="Times New Roman" pitchFamily="18" charset="0"/>
                          <a:cs typeface="Times New Roman" pitchFamily="18" charset="0"/>
                        </a:rPr>
                        <a:t>, P </a:t>
                      </a:r>
                      <a:r>
                        <a:rPr lang="en-US" sz="2000" dirty="0" err="1">
                          <a:latin typeface="Times New Roman" pitchFamily="18" charset="0"/>
                          <a:cs typeface="Times New Roman" pitchFamily="18" charset="0"/>
                        </a:rPr>
                        <a:t>Jeyalakshmi</a:t>
                      </a:r>
                      <a:r>
                        <a:rPr lang="en-US" sz="2000" dirty="0">
                          <a:latin typeface="Times New Roman" pitchFamily="18" charset="0"/>
                          <a:cs typeface="Times New Roman" pitchFamily="18" charset="0"/>
                        </a:rPr>
                        <a:t>, R Vijay Anand and N Asha &amp; </a:t>
                      </a:r>
                      <a:r>
                        <a:rPr lang="en-US" sz="2000" i="1" dirty="0">
                          <a:latin typeface="Times New Roman" pitchFamily="18" charset="0"/>
                          <a:cs typeface="Times New Roman" pitchFamily="18" charset="0"/>
                        </a:rPr>
                        <a:t>International Journal of Civil Engineering and Technology (IJCIET)</a:t>
                      </a:r>
                    </a:p>
                    <a:p>
                      <a:pPr algn="l"/>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000" dirty="0">
                          <a:latin typeface="Times New Roman" pitchFamily="18" charset="0"/>
                          <a:cs typeface="Times New Roman" pitchFamily="18" charset="0"/>
                        </a:rPr>
                        <a:t>In system, an IoT and cloud enabled efficient garbage collection system for smart cities in which the garbage bin is equipped with  various sensors to classify the wastes and sense the level of garbage. A GPS module is also attached with the bin to notify its current location. </a:t>
                      </a:r>
                      <a:endParaRPr lang="en-GB"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007357"/>
                  </a:ext>
                </a:extLst>
              </a:tr>
            </a:tbl>
          </a:graphicData>
        </a:graphic>
      </p:graphicFrame>
    </p:spTree>
    <p:extLst>
      <p:ext uri="{BB962C8B-B14F-4D97-AF65-F5344CB8AC3E}">
        <p14:creationId xmlns:p14="http://schemas.microsoft.com/office/powerpoint/2010/main" val="2818146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A8E71-C70F-8A43-B0A1-80D61B4CA700}"/>
              </a:ext>
            </a:extLst>
          </p:cNvPr>
          <p:cNvSpPr>
            <a:spLocks noGrp="1"/>
          </p:cNvSpPr>
          <p:nvPr>
            <p:ph type="ctrTitle"/>
          </p:nvPr>
        </p:nvSpPr>
        <p:spPr>
          <a:xfrm>
            <a:off x="0" y="0"/>
            <a:ext cx="12192000" cy="6857999"/>
          </a:xfrm>
        </p:spPr>
        <p:txBody>
          <a:bodyPr anchor="ctr">
            <a:normAutofit/>
          </a:bodyPr>
          <a:lstStyle/>
          <a:p>
            <a:pPr>
              <a:lnSpc>
                <a:spcPct val="150000"/>
              </a:lnSpc>
            </a:pPr>
            <a:r>
              <a:rPr lang="en-IN" sz="3600" dirty="0">
                <a:latin typeface="Times New Roman" panose="02020603050405020304" pitchFamily="18" charset="0"/>
                <a:cs typeface="Times New Roman" panose="02020603050405020304" pitchFamily="18" charset="0"/>
              </a:rPr>
              <a:t>THANK YOU</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447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D12A-6AE4-406E-4E3F-8A3788E57DA6}"/>
              </a:ext>
            </a:extLst>
          </p:cNvPr>
          <p:cNvSpPr>
            <a:spLocks noGrp="1"/>
          </p:cNvSpPr>
          <p:nvPr>
            <p:ph type="ctrTitle"/>
          </p:nvPr>
        </p:nvSpPr>
        <p:spPr>
          <a:xfrm>
            <a:off x="1524000" y="318655"/>
            <a:ext cx="9144000" cy="692727"/>
          </a:xfrm>
        </p:spPr>
        <p:txBody>
          <a:bodyPr>
            <a:normAutofit/>
          </a:bodyPr>
          <a:lstStyle/>
          <a:p>
            <a:r>
              <a:rPr lang="en-IN" sz="3600" b="1" dirty="0">
                <a:latin typeface="Times New Roman" panose="02020603050405020304" pitchFamily="18" charset="0"/>
                <a:cs typeface="Times New Roman" panose="02020603050405020304" pitchFamily="18" charset="0"/>
              </a:rPr>
              <a:t>LITERATURE SURVEY</a:t>
            </a:r>
            <a:endParaRPr lang="en-US" sz="3600" b="1"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C724FE32-312F-B1B0-6D7C-B2B733DC6903}"/>
              </a:ext>
            </a:extLst>
          </p:cNvPr>
          <p:cNvSpPr>
            <a:spLocks noGrp="1"/>
          </p:cNvSpPr>
          <p:nvPr>
            <p:ph type="subTitle" idx="1"/>
          </p:nvPr>
        </p:nvSpPr>
        <p:spPr>
          <a:xfrm>
            <a:off x="955964" y="1754336"/>
            <a:ext cx="10382992" cy="4573090"/>
          </a:xfrm>
        </p:spPr>
        <p:txBody>
          <a:bodyPr>
            <a:normAutofit/>
          </a:bodyPr>
          <a:lstStyle/>
          <a:p>
            <a:pPr algn="just">
              <a:lnSpc>
                <a:spcPct val="160000"/>
              </a:lnSpc>
            </a:pP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graphicFrame>
        <p:nvGraphicFramePr>
          <p:cNvPr id="4" name="Table 5">
            <a:extLst>
              <a:ext uri="{FF2B5EF4-FFF2-40B4-BE49-F238E27FC236}">
                <a16:creationId xmlns:a16="http://schemas.microsoft.com/office/drawing/2014/main" id="{9464B8CD-AF98-8387-C9FF-EB3CE74D505F}"/>
              </a:ext>
            </a:extLst>
          </p:cNvPr>
          <p:cNvGraphicFramePr>
            <a:graphicFrameLocks noGrp="1"/>
          </p:cNvGraphicFramePr>
          <p:nvPr>
            <p:extLst>
              <p:ext uri="{D42A27DB-BD31-4B8C-83A1-F6EECF244321}">
                <p14:modId xmlns:p14="http://schemas.microsoft.com/office/powerpoint/2010/main" val="3414720089"/>
              </p:ext>
            </p:extLst>
          </p:nvPr>
        </p:nvGraphicFramePr>
        <p:xfrm>
          <a:off x="955964" y="2048798"/>
          <a:ext cx="10280072" cy="4573090"/>
        </p:xfrm>
        <a:graphic>
          <a:graphicData uri="http://schemas.openxmlformats.org/drawingml/2006/table">
            <a:tbl>
              <a:tblPr firstRow="1" bandRow="1">
                <a:tableStyleId>{2D5ABB26-0587-4C30-8999-92F81FD0307C}</a:tableStyleId>
              </a:tblPr>
              <a:tblGrid>
                <a:gridCol w="786203">
                  <a:extLst>
                    <a:ext uri="{9D8B030D-6E8A-4147-A177-3AD203B41FA5}">
                      <a16:colId xmlns:a16="http://schemas.microsoft.com/office/drawing/2014/main" val="3537187933"/>
                    </a:ext>
                  </a:extLst>
                </a:gridCol>
                <a:gridCol w="2390059">
                  <a:extLst>
                    <a:ext uri="{9D8B030D-6E8A-4147-A177-3AD203B41FA5}">
                      <a16:colId xmlns:a16="http://schemas.microsoft.com/office/drawing/2014/main" val="2127681006"/>
                    </a:ext>
                  </a:extLst>
                </a:gridCol>
                <a:gridCol w="2938395">
                  <a:extLst>
                    <a:ext uri="{9D8B030D-6E8A-4147-A177-3AD203B41FA5}">
                      <a16:colId xmlns:a16="http://schemas.microsoft.com/office/drawing/2014/main" val="1654603177"/>
                    </a:ext>
                  </a:extLst>
                </a:gridCol>
                <a:gridCol w="1133380">
                  <a:extLst>
                    <a:ext uri="{9D8B030D-6E8A-4147-A177-3AD203B41FA5}">
                      <a16:colId xmlns:a16="http://schemas.microsoft.com/office/drawing/2014/main" val="3348910989"/>
                    </a:ext>
                  </a:extLst>
                </a:gridCol>
                <a:gridCol w="3032035">
                  <a:extLst>
                    <a:ext uri="{9D8B030D-6E8A-4147-A177-3AD203B41FA5}">
                      <a16:colId xmlns:a16="http://schemas.microsoft.com/office/drawing/2014/main" val="2784373966"/>
                    </a:ext>
                  </a:extLst>
                </a:gridCol>
              </a:tblGrid>
              <a:tr h="6194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Sl.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Title</a:t>
                      </a:r>
                    </a:p>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Author &amp;</a:t>
                      </a:r>
                    </a:p>
                    <a:p>
                      <a:pPr algn="ctr"/>
                      <a:r>
                        <a:rPr lang="en-US" sz="2000" dirty="0">
                          <a:latin typeface="Times New Roman" panose="02020603050405020304" pitchFamily="18" charset="0"/>
                          <a:cs typeface="Times New Roman" panose="02020603050405020304" pitchFamily="18" charset="0"/>
                        </a:rPr>
                        <a:t>Publications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Year</a:t>
                      </a:r>
                    </a:p>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Description</a:t>
                      </a:r>
                    </a:p>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9735931"/>
                  </a:ext>
                </a:extLst>
              </a:tr>
              <a:tr h="3567250">
                <a:tc>
                  <a:txBody>
                    <a:bodyPr/>
                    <a:lstStyle/>
                    <a:p>
                      <a:pPr algn="ctr"/>
                      <a:r>
                        <a:rPr lang="en-IN" sz="2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Smart</a:t>
                      </a:r>
                      <a:r>
                        <a:rPr lang="en-US" sz="2000" baseline="0" dirty="0">
                          <a:latin typeface="Times New Roman" pitchFamily="18" charset="0"/>
                          <a:cs typeface="Times New Roman" pitchFamily="18" charset="0"/>
                        </a:rPr>
                        <a:t> </a:t>
                      </a:r>
                      <a:r>
                        <a:rPr lang="en-US" sz="2000" dirty="0">
                          <a:latin typeface="Times New Roman" pitchFamily="18" charset="0"/>
                          <a:cs typeface="Times New Roman" pitchFamily="18" charset="0"/>
                        </a:rPr>
                        <a:t>Recycle Bin System based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Wi-Fi and IoT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a:latin typeface="Times New Roman" pitchFamily="18" charset="0"/>
                          <a:cs typeface="Times New Roman" pitchFamily="18" charset="0"/>
                        </a:rPr>
                        <a:t>Noor</a:t>
                      </a:r>
                      <a:r>
                        <a:rPr lang="en-US" sz="2000" baseline="0" dirty="0">
                          <a:latin typeface="Times New Roman" pitchFamily="18" charset="0"/>
                          <a:cs typeface="Times New Roman" pitchFamily="18" charset="0"/>
                        </a:rPr>
                        <a:t> </a:t>
                      </a:r>
                      <a:r>
                        <a:rPr lang="en-US" sz="2000" dirty="0">
                          <a:latin typeface="Times New Roman" pitchFamily="18" charset="0"/>
                          <a:cs typeface="Times New Roman" pitchFamily="18" charset="0"/>
                        </a:rPr>
                        <a:t>Salah, </a:t>
                      </a:r>
                      <a:r>
                        <a:rPr lang="en-US" sz="2000" dirty="0" err="1">
                          <a:latin typeface="Times New Roman" pitchFamily="18" charset="0"/>
                          <a:cs typeface="Times New Roman" pitchFamily="18" charset="0"/>
                        </a:rPr>
                        <a:t>Rabee</a:t>
                      </a:r>
                      <a:r>
                        <a:rPr lang="en-US" sz="2000" baseline="0" dirty="0">
                          <a:latin typeface="Times New Roman" pitchFamily="18" charset="0"/>
                          <a:cs typeface="Times New Roman" pitchFamily="18" charset="0"/>
                        </a:rPr>
                        <a:t> </a:t>
                      </a:r>
                      <a:r>
                        <a:rPr lang="en-US" sz="2000" dirty="0">
                          <a:latin typeface="Times New Roman" pitchFamily="18" charset="0"/>
                          <a:cs typeface="Times New Roman" pitchFamily="18" charset="0"/>
                        </a:rPr>
                        <a:t>M. </a:t>
                      </a:r>
                      <a:r>
                        <a:rPr lang="en-US" sz="2000" dirty="0" err="1">
                          <a:latin typeface="Times New Roman" pitchFamily="18" charset="0"/>
                          <a:cs typeface="Times New Roman" pitchFamily="18" charset="0"/>
                        </a:rPr>
                        <a:t>Hagem</a:t>
                      </a:r>
                      <a:r>
                        <a:rPr lang="en-US" sz="2000" dirty="0">
                          <a:latin typeface="Times New Roman" pitchFamily="18" charset="0"/>
                          <a:cs typeface="Times New Roman" pitchFamily="18" charset="0"/>
                        </a:rPr>
                        <a:t> </a:t>
                      </a:r>
                      <a:r>
                        <a:rPr lang="en-US" sz="2000" baseline="0" dirty="0">
                          <a:latin typeface="Times New Roman" pitchFamily="18" charset="0"/>
                          <a:cs typeface="Times New Roman" pitchFamily="18" charset="0"/>
                        </a:rPr>
                        <a:t>&amp;</a:t>
                      </a:r>
                      <a:r>
                        <a:rPr lang="en-US" sz="2000" i="0" baseline="0" dirty="0">
                          <a:latin typeface="Times New Roman" pitchFamily="18" charset="0"/>
                          <a:cs typeface="Times New Roman" pitchFamily="18" charset="0"/>
                        </a:rPr>
                        <a:t> </a:t>
                      </a:r>
                      <a:r>
                        <a:rPr lang="en-IN" sz="2000" i="1" dirty="0">
                          <a:latin typeface="Times New Roman" pitchFamily="18" charset="0"/>
                          <a:cs typeface="Times New Roman" pitchFamily="18" charset="0"/>
                        </a:rPr>
                        <a:t>International</a:t>
                      </a:r>
                      <a:r>
                        <a:rPr lang="en-IN" sz="2000" i="1" baseline="0" dirty="0">
                          <a:latin typeface="Times New Roman" pitchFamily="18" charset="0"/>
                          <a:cs typeface="Times New Roman" pitchFamily="18" charset="0"/>
                        </a:rPr>
                        <a:t> Journal of Computer Applications  (0975-8887).</a:t>
                      </a: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itchFamily="18" charset="0"/>
                          <a:cs typeface="Times New Roman" pitchFamily="18" charset="0"/>
                        </a:rPr>
                        <a:t>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000" dirty="0">
                          <a:latin typeface="Times New Roman" pitchFamily="18" charset="0"/>
                          <a:cs typeface="Times New Roman" pitchFamily="18" charset="0"/>
                        </a:rPr>
                        <a:t>The proposed system in this paper can be deployed in general purpose dustbins places and at public places. The statues of the bins can be monitored remotely over web browser. SMS alerts can be sent to the waste collector vehicle to respective location to collect garbage.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007357"/>
                  </a:ext>
                </a:extLst>
              </a:tr>
            </a:tbl>
          </a:graphicData>
        </a:graphic>
      </p:graphicFrame>
      <p:sp>
        <p:nvSpPr>
          <p:cNvPr id="3" name="TextBox 2">
            <a:extLst>
              <a:ext uri="{FF2B5EF4-FFF2-40B4-BE49-F238E27FC236}">
                <a16:creationId xmlns:a16="http://schemas.microsoft.com/office/drawing/2014/main" id="{DC18BCBD-E670-C6D4-46E0-29FD6736BC4B}"/>
              </a:ext>
            </a:extLst>
          </p:cNvPr>
          <p:cNvSpPr txBox="1"/>
          <p:nvPr/>
        </p:nvSpPr>
        <p:spPr>
          <a:xfrm flipH="1">
            <a:off x="955964" y="1330035"/>
            <a:ext cx="374072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Table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1: Literature Survey</a:t>
            </a:r>
          </a:p>
        </p:txBody>
      </p:sp>
    </p:spTree>
    <p:extLst>
      <p:ext uri="{BB962C8B-B14F-4D97-AF65-F5344CB8AC3E}">
        <p14:creationId xmlns:p14="http://schemas.microsoft.com/office/powerpoint/2010/main" val="4011903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D12A-6AE4-406E-4E3F-8A3788E57DA6}"/>
              </a:ext>
            </a:extLst>
          </p:cNvPr>
          <p:cNvSpPr>
            <a:spLocks noGrp="1"/>
          </p:cNvSpPr>
          <p:nvPr>
            <p:ph type="ctrTitle"/>
          </p:nvPr>
        </p:nvSpPr>
        <p:spPr>
          <a:xfrm>
            <a:off x="1524000" y="304801"/>
            <a:ext cx="9144000" cy="762000"/>
          </a:xfrm>
        </p:spPr>
        <p:txBody>
          <a:bodyPr>
            <a:normAutofit/>
          </a:bodyPr>
          <a:lstStyle/>
          <a:p>
            <a:r>
              <a:rPr lang="en-IN" sz="3600" b="1" dirty="0">
                <a:latin typeface="Times New Roman" panose="02020603050405020304" pitchFamily="18" charset="0"/>
                <a:cs typeface="Times New Roman" panose="02020603050405020304" pitchFamily="18" charset="0"/>
              </a:rPr>
              <a:t>LITERATURE SURVEY</a:t>
            </a:r>
            <a:r>
              <a:rPr lang="en-US" sz="3600" b="1" dirty="0">
                <a:latin typeface="Times New Roman" panose="02020603050405020304" pitchFamily="18" charset="0"/>
                <a:cs typeface="Times New Roman" panose="02020603050405020304" pitchFamily="18" charset="0"/>
              </a:rPr>
              <a:t>(CONTD.)</a:t>
            </a:r>
          </a:p>
        </p:txBody>
      </p:sp>
      <p:sp>
        <p:nvSpPr>
          <p:cNvPr id="5" name="Subtitle 4">
            <a:extLst>
              <a:ext uri="{FF2B5EF4-FFF2-40B4-BE49-F238E27FC236}">
                <a16:creationId xmlns:a16="http://schemas.microsoft.com/office/drawing/2014/main" id="{C724FE32-312F-B1B0-6D7C-B2B733DC6903}"/>
              </a:ext>
            </a:extLst>
          </p:cNvPr>
          <p:cNvSpPr>
            <a:spLocks noGrp="1"/>
          </p:cNvSpPr>
          <p:nvPr>
            <p:ph type="subTitle" idx="1"/>
          </p:nvPr>
        </p:nvSpPr>
        <p:spPr>
          <a:xfrm>
            <a:off x="853044" y="1689165"/>
            <a:ext cx="10485912" cy="4638261"/>
          </a:xfrm>
        </p:spPr>
        <p:txBody>
          <a:bodyPr>
            <a:normAutofit/>
          </a:bodyPr>
          <a:lstStyle/>
          <a:p>
            <a:pPr algn="just">
              <a:lnSpc>
                <a:spcPct val="160000"/>
              </a:lnSpc>
            </a:pP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graphicFrame>
        <p:nvGraphicFramePr>
          <p:cNvPr id="4" name="Table 5">
            <a:extLst>
              <a:ext uri="{FF2B5EF4-FFF2-40B4-BE49-F238E27FC236}">
                <a16:creationId xmlns:a16="http://schemas.microsoft.com/office/drawing/2014/main" id="{9464B8CD-AF98-8387-C9FF-EB3CE74D505F}"/>
              </a:ext>
            </a:extLst>
          </p:cNvPr>
          <p:cNvGraphicFramePr>
            <a:graphicFrameLocks noGrp="1"/>
          </p:cNvGraphicFramePr>
          <p:nvPr>
            <p:extLst>
              <p:ext uri="{D42A27DB-BD31-4B8C-83A1-F6EECF244321}">
                <p14:modId xmlns:p14="http://schemas.microsoft.com/office/powerpoint/2010/main" val="3041059056"/>
              </p:ext>
            </p:extLst>
          </p:nvPr>
        </p:nvGraphicFramePr>
        <p:xfrm>
          <a:off x="962891" y="1980109"/>
          <a:ext cx="10266218" cy="4573090"/>
        </p:xfrm>
        <a:graphic>
          <a:graphicData uri="http://schemas.openxmlformats.org/drawingml/2006/table">
            <a:tbl>
              <a:tblPr firstRow="1" bandRow="1">
                <a:tableStyleId>{2D5ABB26-0587-4C30-8999-92F81FD0307C}</a:tableStyleId>
              </a:tblPr>
              <a:tblGrid>
                <a:gridCol w="778460">
                  <a:extLst>
                    <a:ext uri="{9D8B030D-6E8A-4147-A177-3AD203B41FA5}">
                      <a16:colId xmlns:a16="http://schemas.microsoft.com/office/drawing/2014/main" val="3537187933"/>
                    </a:ext>
                  </a:extLst>
                </a:gridCol>
                <a:gridCol w="2366521">
                  <a:extLst>
                    <a:ext uri="{9D8B030D-6E8A-4147-A177-3AD203B41FA5}">
                      <a16:colId xmlns:a16="http://schemas.microsoft.com/office/drawing/2014/main" val="2127681006"/>
                    </a:ext>
                  </a:extLst>
                </a:gridCol>
                <a:gridCol w="2909455">
                  <a:extLst>
                    <a:ext uri="{9D8B030D-6E8A-4147-A177-3AD203B41FA5}">
                      <a16:colId xmlns:a16="http://schemas.microsoft.com/office/drawing/2014/main" val="1654603177"/>
                    </a:ext>
                  </a:extLst>
                </a:gridCol>
                <a:gridCol w="1122218">
                  <a:extLst>
                    <a:ext uri="{9D8B030D-6E8A-4147-A177-3AD203B41FA5}">
                      <a16:colId xmlns:a16="http://schemas.microsoft.com/office/drawing/2014/main" val="3348910989"/>
                    </a:ext>
                  </a:extLst>
                </a:gridCol>
                <a:gridCol w="3089564">
                  <a:extLst>
                    <a:ext uri="{9D8B030D-6E8A-4147-A177-3AD203B41FA5}">
                      <a16:colId xmlns:a16="http://schemas.microsoft.com/office/drawing/2014/main" val="2784373966"/>
                    </a:ext>
                  </a:extLst>
                </a:gridCol>
              </a:tblGrid>
              <a:tr h="4257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Sl.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Title</a:t>
                      </a:r>
                    </a:p>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Author &amp;</a:t>
                      </a:r>
                    </a:p>
                    <a:p>
                      <a:pPr algn="ctr"/>
                      <a:r>
                        <a:rPr lang="en-US" sz="2000" dirty="0">
                          <a:latin typeface="Times New Roman" panose="02020603050405020304" pitchFamily="18" charset="0"/>
                          <a:cs typeface="Times New Roman" panose="02020603050405020304" pitchFamily="18" charset="0"/>
                        </a:rPr>
                        <a:t>Publications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Year</a:t>
                      </a:r>
                    </a:p>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Description</a:t>
                      </a:r>
                    </a:p>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9735931"/>
                  </a:ext>
                </a:extLst>
              </a:tr>
              <a:tr h="3567250">
                <a:tc>
                  <a:txBody>
                    <a:bodyPr/>
                    <a:lstStyle/>
                    <a:p>
                      <a:pPr algn="ctr"/>
                      <a:r>
                        <a:rPr lang="en-US" sz="20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latin typeface="Times New Roman" pitchFamily="18" charset="0"/>
                          <a:cs typeface="Times New Roman" pitchFamily="18" charset="0"/>
                        </a:rPr>
                        <a:t>CLOUD BASED SMART WASTE MANAGEMENT FOR SMART CITY OF DAVANAGERE</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NANDINI</a:t>
                      </a:r>
                      <a:r>
                        <a:rPr lang="en-US" sz="2000" baseline="0" dirty="0">
                          <a:latin typeface="Times New Roman" pitchFamily="18" charset="0"/>
                          <a:cs typeface="Times New Roman" pitchFamily="18" charset="0"/>
                        </a:rPr>
                        <a:t> D C, K M  SHAM SUNDAR &amp;</a:t>
                      </a:r>
                      <a:endParaRPr lang="en-US" sz="2000" i="0" baseline="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i="1" dirty="0">
                          <a:latin typeface="Times New Roman" pitchFamily="18" charset="0"/>
                          <a:cs typeface="Times New Roman" pitchFamily="18" charset="0"/>
                        </a:rPr>
                        <a:t>International Research Journal</a:t>
                      </a:r>
                      <a:r>
                        <a:rPr lang="en-US" sz="2000" i="1" baseline="0" dirty="0">
                          <a:latin typeface="Times New Roman" pitchFamily="18" charset="0"/>
                          <a:cs typeface="Times New Roman" pitchFamily="18" charset="0"/>
                        </a:rPr>
                        <a:t> of Engineering and Technology (IRJET).</a:t>
                      </a:r>
                      <a:endParaRPr lang="en-US" sz="2000" i="1"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itchFamily="18" charset="0"/>
                          <a:cs typeface="Times New Roman" pitchFamily="18" charset="0"/>
                        </a:rPr>
                        <a:t>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000" dirty="0">
                          <a:latin typeface="Times New Roman" pitchFamily="18" charset="0"/>
                          <a:cs typeface="Times New Roman" pitchFamily="18" charset="0"/>
                        </a:rPr>
                        <a:t>The goal here is to develop automatic waste bin and make use of cloud computing paradigm to evolve a more mechanism.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007357"/>
                  </a:ext>
                </a:extLst>
              </a:tr>
            </a:tbl>
          </a:graphicData>
        </a:graphic>
      </p:graphicFrame>
    </p:spTree>
    <p:extLst>
      <p:ext uri="{BB962C8B-B14F-4D97-AF65-F5344CB8AC3E}">
        <p14:creationId xmlns:p14="http://schemas.microsoft.com/office/powerpoint/2010/main" val="3703368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D12A-6AE4-406E-4E3F-8A3788E57DA6}"/>
              </a:ext>
            </a:extLst>
          </p:cNvPr>
          <p:cNvSpPr>
            <a:spLocks noGrp="1"/>
          </p:cNvSpPr>
          <p:nvPr>
            <p:ph type="ctrTitle"/>
          </p:nvPr>
        </p:nvSpPr>
        <p:spPr>
          <a:xfrm>
            <a:off x="1524000" y="304801"/>
            <a:ext cx="9144000" cy="763978"/>
          </a:xfrm>
        </p:spPr>
        <p:txBody>
          <a:bodyPr>
            <a:normAutofit/>
          </a:bodyPr>
          <a:lstStyle/>
          <a:p>
            <a:r>
              <a:rPr lang="en-IN" sz="3600" b="1" dirty="0">
                <a:latin typeface="Times New Roman" panose="02020603050405020304" pitchFamily="18" charset="0"/>
                <a:cs typeface="Times New Roman" panose="02020603050405020304" pitchFamily="18" charset="0"/>
              </a:rPr>
              <a:t>LITERATURE SURVEY</a:t>
            </a:r>
            <a:r>
              <a:rPr lang="en-US" sz="3600" b="1" dirty="0">
                <a:latin typeface="Times New Roman" panose="02020603050405020304" pitchFamily="18" charset="0"/>
                <a:cs typeface="Times New Roman" panose="02020603050405020304" pitchFamily="18" charset="0"/>
              </a:rPr>
              <a:t>(CONTD.)</a:t>
            </a:r>
          </a:p>
        </p:txBody>
      </p:sp>
      <p:sp>
        <p:nvSpPr>
          <p:cNvPr id="5" name="Subtitle 4">
            <a:extLst>
              <a:ext uri="{FF2B5EF4-FFF2-40B4-BE49-F238E27FC236}">
                <a16:creationId xmlns:a16="http://schemas.microsoft.com/office/drawing/2014/main" id="{C724FE32-312F-B1B0-6D7C-B2B733DC6903}"/>
              </a:ext>
            </a:extLst>
          </p:cNvPr>
          <p:cNvSpPr>
            <a:spLocks noGrp="1"/>
          </p:cNvSpPr>
          <p:nvPr>
            <p:ph type="subTitle" idx="1"/>
          </p:nvPr>
        </p:nvSpPr>
        <p:spPr>
          <a:xfrm>
            <a:off x="853044" y="1689165"/>
            <a:ext cx="10485912" cy="4638261"/>
          </a:xfrm>
        </p:spPr>
        <p:txBody>
          <a:bodyPr>
            <a:normAutofit/>
          </a:bodyPr>
          <a:lstStyle/>
          <a:p>
            <a:pPr algn="just">
              <a:lnSpc>
                <a:spcPct val="160000"/>
              </a:lnSpc>
            </a:pP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graphicFrame>
        <p:nvGraphicFramePr>
          <p:cNvPr id="4" name="Table 5">
            <a:extLst>
              <a:ext uri="{FF2B5EF4-FFF2-40B4-BE49-F238E27FC236}">
                <a16:creationId xmlns:a16="http://schemas.microsoft.com/office/drawing/2014/main" id="{9464B8CD-AF98-8387-C9FF-EB3CE74D505F}"/>
              </a:ext>
            </a:extLst>
          </p:cNvPr>
          <p:cNvGraphicFramePr>
            <a:graphicFrameLocks noGrp="1"/>
          </p:cNvGraphicFramePr>
          <p:nvPr>
            <p:extLst>
              <p:ext uri="{D42A27DB-BD31-4B8C-83A1-F6EECF244321}">
                <p14:modId xmlns:p14="http://schemas.microsoft.com/office/powerpoint/2010/main" val="743578564"/>
              </p:ext>
            </p:extLst>
          </p:nvPr>
        </p:nvGraphicFramePr>
        <p:xfrm>
          <a:off x="1046349" y="1976606"/>
          <a:ext cx="10292607" cy="4754880"/>
        </p:xfrm>
        <a:graphic>
          <a:graphicData uri="http://schemas.openxmlformats.org/drawingml/2006/table">
            <a:tbl>
              <a:tblPr firstRow="1" bandRow="1">
                <a:tableStyleId>{2D5ABB26-0587-4C30-8999-92F81FD0307C}</a:tableStyleId>
              </a:tblPr>
              <a:tblGrid>
                <a:gridCol w="778460">
                  <a:extLst>
                    <a:ext uri="{9D8B030D-6E8A-4147-A177-3AD203B41FA5}">
                      <a16:colId xmlns:a16="http://schemas.microsoft.com/office/drawing/2014/main" val="3537187933"/>
                    </a:ext>
                  </a:extLst>
                </a:gridCol>
                <a:gridCol w="2380376">
                  <a:extLst>
                    <a:ext uri="{9D8B030D-6E8A-4147-A177-3AD203B41FA5}">
                      <a16:colId xmlns:a16="http://schemas.microsoft.com/office/drawing/2014/main" val="2127681006"/>
                    </a:ext>
                  </a:extLst>
                </a:gridCol>
                <a:gridCol w="2895600">
                  <a:extLst>
                    <a:ext uri="{9D8B030D-6E8A-4147-A177-3AD203B41FA5}">
                      <a16:colId xmlns:a16="http://schemas.microsoft.com/office/drawing/2014/main" val="1654603177"/>
                    </a:ext>
                  </a:extLst>
                </a:gridCol>
                <a:gridCol w="1122218">
                  <a:extLst>
                    <a:ext uri="{9D8B030D-6E8A-4147-A177-3AD203B41FA5}">
                      <a16:colId xmlns:a16="http://schemas.microsoft.com/office/drawing/2014/main" val="3348910989"/>
                    </a:ext>
                  </a:extLst>
                </a:gridCol>
                <a:gridCol w="3115953">
                  <a:extLst>
                    <a:ext uri="{9D8B030D-6E8A-4147-A177-3AD203B41FA5}">
                      <a16:colId xmlns:a16="http://schemas.microsoft.com/office/drawing/2014/main" val="2784373966"/>
                    </a:ext>
                  </a:extLst>
                </a:gridCol>
              </a:tblGrid>
              <a:tr h="9384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Sl.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Times New Roman" panose="02020603050405020304" pitchFamily="18" charset="0"/>
                          <a:cs typeface="Times New Roman" panose="02020603050405020304" pitchFamily="18" charset="0"/>
                        </a:rPr>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Author &amp;</a:t>
                      </a:r>
                    </a:p>
                    <a:p>
                      <a:pPr algn="ctr"/>
                      <a:r>
                        <a:rPr lang="en-US" sz="2000" dirty="0">
                          <a:latin typeface="Times New Roman" panose="02020603050405020304" pitchFamily="18" charset="0"/>
                          <a:cs typeface="Times New Roman" panose="02020603050405020304" pitchFamily="18" charset="0"/>
                        </a:rPr>
                        <a:t>Publications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Year</a:t>
                      </a:r>
                    </a:p>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Description</a:t>
                      </a:r>
                    </a:p>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9735931"/>
                  </a:ext>
                </a:extLst>
              </a:tr>
              <a:tr h="3699787">
                <a:tc>
                  <a:txBody>
                    <a:bodyPr/>
                    <a:lstStyle/>
                    <a:p>
                      <a:pPr algn="ctr"/>
                      <a:r>
                        <a:rPr lang="en-US" sz="20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latin typeface="Times New Roman" panose="02020603050405020304" pitchFamily="18" charset="0"/>
                          <a:cs typeface="Times New Roman" panose="02020603050405020304" pitchFamily="18" charset="0"/>
                        </a:rPr>
                        <a:t>Solid Waste Management in Smart Cities using IoT</a:t>
                      </a:r>
                      <a:endParaRPr lang="en-US" sz="2000" dirty="0">
                        <a:latin typeface="Times New Roman" panose="02020603050405020304" pitchFamily="18" charset="0"/>
                        <a:cs typeface="Times New Roman" panose="02020603050405020304" pitchFamily="18" charset="0"/>
                      </a:endParaRPr>
                    </a:p>
                    <a:p>
                      <a:pPr algn="l"/>
                      <a:endParaRPr lang="en-GB" sz="2000" i="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2000" dirty="0">
                          <a:latin typeface="Times New Roman" panose="02020603050405020304" pitchFamily="18" charset="0"/>
                          <a:cs typeface="Times New Roman" panose="02020603050405020304" pitchFamily="18" charset="0"/>
                        </a:rPr>
                        <a:t>Praneetha Surapaneni, </a:t>
                      </a:r>
                    </a:p>
                    <a:p>
                      <a:pPr algn="l"/>
                      <a:r>
                        <a:rPr lang="en-GB" sz="2000" dirty="0" err="1">
                          <a:latin typeface="Times New Roman" panose="02020603050405020304" pitchFamily="18" charset="0"/>
                          <a:cs typeface="Times New Roman" panose="02020603050405020304" pitchFamily="18" charset="0"/>
                        </a:rPr>
                        <a:t>Maganti</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Symala</a:t>
                      </a:r>
                      <a:r>
                        <a:rPr lang="en-GB" sz="2000" dirty="0">
                          <a:latin typeface="Times New Roman" panose="02020603050405020304" pitchFamily="18" charset="0"/>
                          <a:cs typeface="Times New Roman" panose="02020603050405020304" pitchFamily="18" charset="0"/>
                        </a:rPr>
                        <a:t>,</a:t>
                      </a:r>
                      <a:endParaRPr lang="en-GB" sz="2000" b="1" dirty="0">
                        <a:latin typeface="Times New Roman" panose="02020603050405020304" pitchFamily="18" charset="0"/>
                        <a:cs typeface="Times New Roman" panose="02020603050405020304" pitchFamily="18" charset="0"/>
                      </a:endParaRPr>
                    </a:p>
                    <a:p>
                      <a:pPr algn="l"/>
                      <a:r>
                        <a:rPr lang="en-GB" sz="2000" dirty="0">
                          <a:latin typeface="Times New Roman" panose="02020603050405020304" pitchFamily="18" charset="0"/>
                          <a:cs typeface="Times New Roman" panose="02020603050405020304" pitchFamily="18" charset="0"/>
                        </a:rPr>
                        <a:t>Lakshmana </a:t>
                      </a:r>
                      <a:r>
                        <a:rPr lang="en-GB" sz="2000" dirty="0" err="1">
                          <a:latin typeface="Times New Roman" panose="02020603050405020304" pitchFamily="18" charset="0"/>
                          <a:cs typeface="Times New Roman" panose="02020603050405020304" pitchFamily="18" charset="0"/>
                        </a:rPr>
                        <a:t>Phaneendra</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Maguluri</a:t>
                      </a:r>
                      <a:r>
                        <a:rPr lang="en-GB" sz="2000" dirty="0">
                          <a:latin typeface="Times New Roman" panose="02020603050405020304" pitchFamily="18" charset="0"/>
                          <a:cs typeface="Times New Roman" panose="02020603050405020304" pitchFamily="18" charset="0"/>
                        </a:rPr>
                        <a:t> </a:t>
                      </a:r>
                      <a:r>
                        <a:rPr lang="en-US" sz="2000" baseline="0" dirty="0">
                          <a:latin typeface="Times New Roman" pitchFamily="18" charset="0"/>
                          <a:cs typeface="Times New Roman" pitchFamily="18" charset="0"/>
                        </a:rPr>
                        <a:t>&amp;</a:t>
                      </a:r>
                      <a:r>
                        <a:rPr lang="en-GB" sz="2000" i="0" baseline="0" dirty="0">
                          <a:latin typeface="Times New Roman" panose="02020603050405020304" pitchFamily="18" charset="0"/>
                          <a:cs typeface="Times New Roman" panose="02020603050405020304" pitchFamily="18" charset="0"/>
                        </a:rPr>
                        <a:t> </a:t>
                      </a:r>
                      <a:r>
                        <a:rPr lang="en-GB" sz="2000" i="1" dirty="0">
                          <a:latin typeface="Times New Roman" panose="02020603050405020304" pitchFamily="18" charset="0"/>
                          <a:cs typeface="Times New Roman" panose="02020603050405020304" pitchFamily="18" charset="0"/>
                        </a:rPr>
                        <a:t>International Journal of Pure and Applied Mathematics.</a:t>
                      </a:r>
                    </a:p>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itchFamily="18" charset="0"/>
                          <a:cs typeface="Times New Roman" pitchFamily="18" charset="0"/>
                        </a:rPr>
                        <a:t>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2000" dirty="0">
                          <a:latin typeface="Times New Roman" panose="02020603050405020304" pitchFamily="18" charset="0"/>
                          <a:cs typeface="Times New Roman" panose="02020603050405020304" pitchFamily="18" charset="0"/>
                        </a:rPr>
                        <a:t>The coordinated  arrangement of RFID, GPRS and GPS makes </a:t>
                      </a:r>
                    </a:p>
                    <a:p>
                      <a:pPr algn="l"/>
                      <a:r>
                        <a:rPr lang="en-GB" sz="2000" dirty="0">
                          <a:latin typeface="Times New Roman" panose="02020603050405020304" pitchFamily="18" charset="0"/>
                          <a:cs typeface="Times New Roman" panose="02020603050405020304" pitchFamily="18" charset="0"/>
                        </a:rPr>
                        <a:t>the waste bin identification and customer information </a:t>
                      </a:r>
                    </a:p>
                    <a:p>
                      <a:pPr algn="l"/>
                      <a:r>
                        <a:rPr lang="en-GB" sz="2000" dirty="0">
                          <a:latin typeface="Times New Roman" panose="02020603050405020304" pitchFamily="18" charset="0"/>
                          <a:cs typeface="Times New Roman" panose="02020603050405020304" pitchFamily="18" charset="0"/>
                        </a:rPr>
                        <a:t>accumulation framework efficient.</a:t>
                      </a:r>
                      <a:r>
                        <a:rPr lang="en-GB" sz="2000" baseline="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 sensor detects if any person is there near to the bin for disposing </a:t>
                      </a:r>
                    </a:p>
                    <a:p>
                      <a:pPr algn="l"/>
                      <a:r>
                        <a:rPr lang="en-GB" sz="2000" dirty="0">
                          <a:latin typeface="Times New Roman" panose="02020603050405020304" pitchFamily="18" charset="0"/>
                          <a:cs typeface="Times New Roman" panose="02020603050405020304" pitchFamily="18" charset="0"/>
                        </a:rPr>
                        <a:t>any waste, and the lid is opened for throwing the waste.</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007357"/>
                  </a:ext>
                </a:extLst>
              </a:tr>
            </a:tbl>
          </a:graphicData>
        </a:graphic>
      </p:graphicFrame>
    </p:spTree>
    <p:extLst>
      <p:ext uri="{BB962C8B-B14F-4D97-AF65-F5344CB8AC3E}">
        <p14:creationId xmlns:p14="http://schemas.microsoft.com/office/powerpoint/2010/main" val="3055121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D12A-6AE4-406E-4E3F-8A3788E57DA6}"/>
              </a:ext>
            </a:extLst>
          </p:cNvPr>
          <p:cNvSpPr>
            <a:spLocks noGrp="1"/>
          </p:cNvSpPr>
          <p:nvPr>
            <p:ph type="ctrTitle"/>
          </p:nvPr>
        </p:nvSpPr>
        <p:spPr>
          <a:xfrm>
            <a:off x="1524000" y="304801"/>
            <a:ext cx="9144000" cy="763978"/>
          </a:xfrm>
        </p:spPr>
        <p:txBody>
          <a:bodyPr>
            <a:normAutofit/>
          </a:bodyPr>
          <a:lstStyle/>
          <a:p>
            <a:r>
              <a:rPr lang="en-IN" sz="3600" b="1" dirty="0">
                <a:latin typeface="Times New Roman" panose="02020603050405020304" pitchFamily="18" charset="0"/>
                <a:cs typeface="Times New Roman" panose="02020603050405020304" pitchFamily="18" charset="0"/>
              </a:rPr>
              <a:t>LITERATURE SURVEY</a:t>
            </a:r>
            <a:r>
              <a:rPr lang="en-US" sz="3600" b="1" dirty="0">
                <a:latin typeface="Times New Roman" panose="02020603050405020304" pitchFamily="18" charset="0"/>
                <a:cs typeface="Times New Roman" panose="02020603050405020304" pitchFamily="18" charset="0"/>
              </a:rPr>
              <a:t>(CONTD.)</a:t>
            </a:r>
          </a:p>
        </p:txBody>
      </p:sp>
      <p:sp>
        <p:nvSpPr>
          <p:cNvPr id="5" name="Subtitle 4">
            <a:extLst>
              <a:ext uri="{FF2B5EF4-FFF2-40B4-BE49-F238E27FC236}">
                <a16:creationId xmlns:a16="http://schemas.microsoft.com/office/drawing/2014/main" id="{C724FE32-312F-B1B0-6D7C-B2B733DC6903}"/>
              </a:ext>
            </a:extLst>
          </p:cNvPr>
          <p:cNvSpPr>
            <a:spLocks noGrp="1"/>
          </p:cNvSpPr>
          <p:nvPr>
            <p:ph type="subTitle" idx="1"/>
          </p:nvPr>
        </p:nvSpPr>
        <p:spPr>
          <a:xfrm>
            <a:off x="853044" y="1689165"/>
            <a:ext cx="10485912" cy="4638261"/>
          </a:xfrm>
        </p:spPr>
        <p:txBody>
          <a:bodyPr>
            <a:normAutofit/>
          </a:bodyPr>
          <a:lstStyle/>
          <a:p>
            <a:pPr algn="just">
              <a:lnSpc>
                <a:spcPct val="160000"/>
              </a:lnSpc>
            </a:pP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graphicFrame>
        <p:nvGraphicFramePr>
          <p:cNvPr id="4" name="Table 5">
            <a:extLst>
              <a:ext uri="{FF2B5EF4-FFF2-40B4-BE49-F238E27FC236}">
                <a16:creationId xmlns:a16="http://schemas.microsoft.com/office/drawing/2014/main" id="{9464B8CD-AF98-8387-C9FF-EB3CE74D505F}"/>
              </a:ext>
            </a:extLst>
          </p:cNvPr>
          <p:cNvGraphicFramePr>
            <a:graphicFrameLocks noGrp="1"/>
          </p:cNvGraphicFramePr>
          <p:nvPr>
            <p:extLst>
              <p:ext uri="{D42A27DB-BD31-4B8C-83A1-F6EECF244321}">
                <p14:modId xmlns:p14="http://schemas.microsoft.com/office/powerpoint/2010/main" val="4133229984"/>
              </p:ext>
            </p:extLst>
          </p:nvPr>
        </p:nvGraphicFramePr>
        <p:xfrm>
          <a:off x="976745" y="2020583"/>
          <a:ext cx="10238509" cy="4573090"/>
        </p:xfrm>
        <a:graphic>
          <a:graphicData uri="http://schemas.openxmlformats.org/drawingml/2006/table">
            <a:tbl>
              <a:tblPr firstRow="1" bandRow="1">
                <a:tableStyleId>{2D5ABB26-0587-4C30-8999-92F81FD0307C}</a:tableStyleId>
              </a:tblPr>
              <a:tblGrid>
                <a:gridCol w="778460">
                  <a:extLst>
                    <a:ext uri="{9D8B030D-6E8A-4147-A177-3AD203B41FA5}">
                      <a16:colId xmlns:a16="http://schemas.microsoft.com/office/drawing/2014/main" val="3537187933"/>
                    </a:ext>
                  </a:extLst>
                </a:gridCol>
                <a:gridCol w="2366521">
                  <a:extLst>
                    <a:ext uri="{9D8B030D-6E8A-4147-A177-3AD203B41FA5}">
                      <a16:colId xmlns:a16="http://schemas.microsoft.com/office/drawing/2014/main" val="2127681006"/>
                    </a:ext>
                  </a:extLst>
                </a:gridCol>
                <a:gridCol w="2909455">
                  <a:extLst>
                    <a:ext uri="{9D8B030D-6E8A-4147-A177-3AD203B41FA5}">
                      <a16:colId xmlns:a16="http://schemas.microsoft.com/office/drawing/2014/main" val="1654603177"/>
                    </a:ext>
                  </a:extLst>
                </a:gridCol>
                <a:gridCol w="1122218">
                  <a:extLst>
                    <a:ext uri="{9D8B030D-6E8A-4147-A177-3AD203B41FA5}">
                      <a16:colId xmlns:a16="http://schemas.microsoft.com/office/drawing/2014/main" val="3348910989"/>
                    </a:ext>
                  </a:extLst>
                </a:gridCol>
                <a:gridCol w="3061855">
                  <a:extLst>
                    <a:ext uri="{9D8B030D-6E8A-4147-A177-3AD203B41FA5}">
                      <a16:colId xmlns:a16="http://schemas.microsoft.com/office/drawing/2014/main" val="2784373966"/>
                    </a:ext>
                  </a:extLst>
                </a:gridCol>
              </a:tblGrid>
              <a:tr h="7452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Sl.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Title</a:t>
                      </a:r>
                    </a:p>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Author &amp;</a:t>
                      </a:r>
                    </a:p>
                    <a:p>
                      <a:pPr algn="ctr"/>
                      <a:r>
                        <a:rPr lang="en-US" sz="2000" dirty="0">
                          <a:latin typeface="Times New Roman" panose="02020603050405020304" pitchFamily="18" charset="0"/>
                          <a:cs typeface="Times New Roman" panose="02020603050405020304" pitchFamily="18" charset="0"/>
                        </a:rPr>
                        <a:t>Publications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Year</a:t>
                      </a:r>
                    </a:p>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Description</a:t>
                      </a:r>
                    </a:p>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9735931"/>
                  </a:ext>
                </a:extLst>
              </a:tr>
              <a:tr h="3567250">
                <a:tc>
                  <a:txBody>
                    <a:bodyPr/>
                    <a:lstStyle/>
                    <a:p>
                      <a:pPr algn="ctr"/>
                      <a:r>
                        <a:rPr lang="en-US" sz="20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latin typeface="Times New Roman" pitchFamily="18" charset="0"/>
                          <a:cs typeface="Times New Roman" pitchFamily="18" charset="0"/>
                        </a:rPr>
                        <a:t>Smart Solid Waste Management in New </a:t>
                      </a:r>
                    </a:p>
                    <a:p>
                      <a:r>
                        <a:rPr lang="en-GB" sz="2000" dirty="0">
                          <a:latin typeface="Times New Roman" pitchFamily="18" charset="0"/>
                          <a:cs typeface="Times New Roman" pitchFamily="18" charset="0"/>
                        </a:rPr>
                        <a:t>Capital City Amaravathi</a:t>
                      </a:r>
                      <a:endParaRPr lang="en-US" sz="2000" dirty="0">
                        <a:latin typeface="Times New Roman" pitchFamily="18" charset="0"/>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Times New Roman" pitchFamily="18" charset="0"/>
                          <a:cs typeface="Times New Roman" pitchFamily="18" charset="0"/>
                        </a:rPr>
                        <a:t>G. Kalyan Chakravarthi, D. Satish Chandra, SS. </a:t>
                      </a:r>
                      <a:r>
                        <a:rPr lang="en-US" sz="2000" dirty="0" err="1">
                          <a:latin typeface="Times New Roman" pitchFamily="18" charset="0"/>
                          <a:cs typeface="Times New Roman" pitchFamily="18" charset="0"/>
                        </a:rPr>
                        <a:t>Asadi</a:t>
                      </a:r>
                      <a:r>
                        <a:rPr lang="en-US" sz="2000" dirty="0">
                          <a:latin typeface="Times New Roman" pitchFamily="18" charset="0"/>
                          <a:cs typeface="Times New Roman" pitchFamily="18" charset="0"/>
                        </a:rPr>
                        <a:t> </a:t>
                      </a:r>
                      <a:r>
                        <a:rPr lang="en-US" sz="2000" baseline="0" dirty="0">
                          <a:latin typeface="Times New Roman" pitchFamily="18" charset="0"/>
                          <a:cs typeface="Times New Roman" pitchFamily="18" charset="0"/>
                        </a:rPr>
                        <a:t>&amp; </a:t>
                      </a:r>
                      <a:r>
                        <a:rPr lang="en-GB" sz="2000" i="1" dirty="0">
                          <a:latin typeface="Times New Roman" pitchFamily="18" charset="0"/>
                          <a:cs typeface="Times New Roman" pitchFamily="18" charset="0"/>
                        </a:rPr>
                        <a:t>International Journal of Recent Technology and Engineering (IJRTE).</a:t>
                      </a:r>
                      <a:endParaRPr lang="en-US" sz="2000" i="1"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algn="l"/>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2000" dirty="0">
                          <a:latin typeface="Times New Roman" panose="02020603050405020304" pitchFamily="18" charset="0"/>
                          <a:cs typeface="Times New Roman" panose="02020603050405020304" pitchFamily="18" charset="0"/>
                        </a:rPr>
                        <a:t>Presently Indian city’s struggling with the solid waste</a:t>
                      </a:r>
                      <a:r>
                        <a:rPr lang="en-GB" sz="2000" baseline="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management to get rid of things by using IoT.</a:t>
                      </a:r>
                    </a:p>
                    <a:p>
                      <a:pPr algn="l"/>
                      <a:r>
                        <a:rPr lang="en-GB" sz="2000" dirty="0">
                          <a:latin typeface="Times New Roman" panose="02020603050405020304" pitchFamily="18" charset="0"/>
                          <a:cs typeface="Times New Roman" panose="02020603050405020304" pitchFamily="18" charset="0"/>
                        </a:rPr>
                        <a:t>The truck is attached with GPS tracking system. Once the bins were full then we send the signal to the truck via mobile or computer.</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007357"/>
                  </a:ext>
                </a:extLst>
              </a:tr>
            </a:tbl>
          </a:graphicData>
        </a:graphic>
      </p:graphicFrame>
    </p:spTree>
    <p:extLst>
      <p:ext uri="{BB962C8B-B14F-4D97-AF65-F5344CB8AC3E}">
        <p14:creationId xmlns:p14="http://schemas.microsoft.com/office/powerpoint/2010/main" val="1591189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D12A-6AE4-406E-4E3F-8A3788E57DA6}"/>
              </a:ext>
            </a:extLst>
          </p:cNvPr>
          <p:cNvSpPr>
            <a:spLocks noGrp="1"/>
          </p:cNvSpPr>
          <p:nvPr>
            <p:ph type="ctrTitle"/>
          </p:nvPr>
        </p:nvSpPr>
        <p:spPr>
          <a:xfrm>
            <a:off x="1524000" y="304801"/>
            <a:ext cx="9144000" cy="763978"/>
          </a:xfrm>
        </p:spPr>
        <p:txBody>
          <a:bodyPr>
            <a:normAutofit/>
          </a:bodyPr>
          <a:lstStyle/>
          <a:p>
            <a:r>
              <a:rPr lang="en-IN" sz="3600" b="1" dirty="0">
                <a:latin typeface="Times New Roman" panose="02020603050405020304" pitchFamily="18" charset="0"/>
                <a:cs typeface="Times New Roman" panose="02020603050405020304" pitchFamily="18" charset="0"/>
              </a:rPr>
              <a:t>LITERATURE SURVEY</a:t>
            </a:r>
            <a:r>
              <a:rPr lang="en-US" sz="3600" b="1" dirty="0">
                <a:latin typeface="Times New Roman" panose="02020603050405020304" pitchFamily="18" charset="0"/>
                <a:cs typeface="Times New Roman" panose="02020603050405020304" pitchFamily="18" charset="0"/>
              </a:rPr>
              <a:t>(CONTD.)</a:t>
            </a:r>
          </a:p>
        </p:txBody>
      </p:sp>
      <p:sp>
        <p:nvSpPr>
          <p:cNvPr id="5" name="Subtitle 4">
            <a:extLst>
              <a:ext uri="{FF2B5EF4-FFF2-40B4-BE49-F238E27FC236}">
                <a16:creationId xmlns:a16="http://schemas.microsoft.com/office/drawing/2014/main" id="{C724FE32-312F-B1B0-6D7C-B2B733DC6903}"/>
              </a:ext>
            </a:extLst>
          </p:cNvPr>
          <p:cNvSpPr>
            <a:spLocks noGrp="1"/>
          </p:cNvSpPr>
          <p:nvPr>
            <p:ph type="subTitle" idx="1"/>
          </p:nvPr>
        </p:nvSpPr>
        <p:spPr>
          <a:xfrm>
            <a:off x="853044" y="1689165"/>
            <a:ext cx="10485912" cy="4638261"/>
          </a:xfrm>
        </p:spPr>
        <p:txBody>
          <a:bodyPr>
            <a:normAutofit/>
          </a:bodyPr>
          <a:lstStyle/>
          <a:p>
            <a:pPr algn="just">
              <a:lnSpc>
                <a:spcPct val="160000"/>
              </a:lnSpc>
            </a:pP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graphicFrame>
        <p:nvGraphicFramePr>
          <p:cNvPr id="4" name="Table 5">
            <a:extLst>
              <a:ext uri="{FF2B5EF4-FFF2-40B4-BE49-F238E27FC236}">
                <a16:creationId xmlns:a16="http://schemas.microsoft.com/office/drawing/2014/main" id="{9464B8CD-AF98-8387-C9FF-EB3CE74D505F}"/>
              </a:ext>
            </a:extLst>
          </p:cNvPr>
          <p:cNvGraphicFramePr>
            <a:graphicFrameLocks noGrp="1"/>
          </p:cNvGraphicFramePr>
          <p:nvPr>
            <p:extLst>
              <p:ext uri="{D42A27DB-BD31-4B8C-83A1-F6EECF244321}">
                <p14:modId xmlns:p14="http://schemas.microsoft.com/office/powerpoint/2010/main" val="2911352084"/>
              </p:ext>
            </p:extLst>
          </p:nvPr>
        </p:nvGraphicFramePr>
        <p:xfrm>
          <a:off x="955964" y="1980109"/>
          <a:ext cx="10280072" cy="4573090"/>
        </p:xfrm>
        <a:graphic>
          <a:graphicData uri="http://schemas.openxmlformats.org/drawingml/2006/table">
            <a:tbl>
              <a:tblPr firstRow="1" bandRow="1">
                <a:tableStyleId>{2D5ABB26-0587-4C30-8999-92F81FD0307C}</a:tableStyleId>
              </a:tblPr>
              <a:tblGrid>
                <a:gridCol w="778460">
                  <a:extLst>
                    <a:ext uri="{9D8B030D-6E8A-4147-A177-3AD203B41FA5}">
                      <a16:colId xmlns:a16="http://schemas.microsoft.com/office/drawing/2014/main" val="3537187933"/>
                    </a:ext>
                  </a:extLst>
                </a:gridCol>
                <a:gridCol w="2366521">
                  <a:extLst>
                    <a:ext uri="{9D8B030D-6E8A-4147-A177-3AD203B41FA5}">
                      <a16:colId xmlns:a16="http://schemas.microsoft.com/office/drawing/2014/main" val="2127681006"/>
                    </a:ext>
                  </a:extLst>
                </a:gridCol>
                <a:gridCol w="2909455">
                  <a:extLst>
                    <a:ext uri="{9D8B030D-6E8A-4147-A177-3AD203B41FA5}">
                      <a16:colId xmlns:a16="http://schemas.microsoft.com/office/drawing/2014/main" val="1654603177"/>
                    </a:ext>
                  </a:extLst>
                </a:gridCol>
                <a:gridCol w="1122218">
                  <a:extLst>
                    <a:ext uri="{9D8B030D-6E8A-4147-A177-3AD203B41FA5}">
                      <a16:colId xmlns:a16="http://schemas.microsoft.com/office/drawing/2014/main" val="3348910989"/>
                    </a:ext>
                  </a:extLst>
                </a:gridCol>
                <a:gridCol w="3103418">
                  <a:extLst>
                    <a:ext uri="{9D8B030D-6E8A-4147-A177-3AD203B41FA5}">
                      <a16:colId xmlns:a16="http://schemas.microsoft.com/office/drawing/2014/main" val="2784373966"/>
                    </a:ext>
                  </a:extLst>
                </a:gridCol>
              </a:tblGrid>
              <a:tr h="7452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Sl.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Title</a:t>
                      </a:r>
                    </a:p>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Author &amp;</a:t>
                      </a:r>
                    </a:p>
                    <a:p>
                      <a:pPr algn="ctr"/>
                      <a:r>
                        <a:rPr lang="en-US" sz="2000" dirty="0">
                          <a:latin typeface="Times New Roman" panose="02020603050405020304" pitchFamily="18" charset="0"/>
                          <a:cs typeface="Times New Roman" panose="02020603050405020304" pitchFamily="18" charset="0"/>
                        </a:rPr>
                        <a:t>Publications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Year</a:t>
                      </a:r>
                    </a:p>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Description</a:t>
                      </a:r>
                    </a:p>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9735931"/>
                  </a:ext>
                </a:extLst>
              </a:tr>
              <a:tr h="3567250">
                <a:tc>
                  <a:txBody>
                    <a:bodyPr/>
                    <a:lstStyle/>
                    <a:p>
                      <a:pPr algn="ctr"/>
                      <a:r>
                        <a:rPr lang="en-US" sz="2000" dirty="0">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2000" dirty="0">
                          <a:latin typeface="Times New Roman" pitchFamily="18" charset="0"/>
                          <a:cs typeface="Times New Roman" pitchFamily="18" charset="0"/>
                        </a:rPr>
                        <a:t>IoT BASED SMART WASTE MANAGEMENT </a:t>
                      </a:r>
                    </a:p>
                    <a:p>
                      <a:pPr algn="l"/>
                      <a:r>
                        <a:rPr lang="en-GB" sz="2000" dirty="0">
                          <a:latin typeface="Times New Roman" pitchFamily="18" charset="0"/>
                          <a:cs typeface="Times New Roman" pitchFamily="18" charset="0"/>
                        </a:rPr>
                        <a:t>SYSTEM:IN CITY</a:t>
                      </a: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dirty="0">
                          <a:latin typeface="Times New Roman" pitchFamily="18" charset="0"/>
                          <a:cs typeface="Times New Roman" pitchFamily="18" charset="0"/>
                        </a:rPr>
                        <a:t>Miss: Sana </a:t>
                      </a:r>
                      <a:r>
                        <a:rPr lang="en-GB" sz="2000" dirty="0" err="1">
                          <a:latin typeface="Times New Roman" pitchFamily="18" charset="0"/>
                          <a:cs typeface="Times New Roman" pitchFamily="18" charset="0"/>
                        </a:rPr>
                        <a:t>Bagban,Mr</a:t>
                      </a:r>
                      <a:r>
                        <a:rPr lang="en-GB" sz="2000" dirty="0">
                          <a:latin typeface="Times New Roman" pitchFamily="18" charset="0"/>
                          <a:cs typeface="Times New Roman" pitchFamily="18" charset="0"/>
                        </a:rPr>
                        <a:t>: Hemant </a:t>
                      </a:r>
                      <a:r>
                        <a:rPr lang="en-GB" sz="2000" dirty="0" err="1">
                          <a:latin typeface="Times New Roman" pitchFamily="18" charset="0"/>
                          <a:cs typeface="Times New Roman" pitchFamily="18" charset="0"/>
                        </a:rPr>
                        <a:t>Tirmare</a:t>
                      </a:r>
                      <a:r>
                        <a:rPr lang="en-GB" sz="2000" dirty="0">
                          <a:latin typeface="Times New Roman" pitchFamily="18" charset="0"/>
                          <a:cs typeface="Times New Roman" pitchFamily="18" charset="0"/>
                        </a:rPr>
                        <a:t> </a:t>
                      </a:r>
                      <a:r>
                        <a:rPr lang="en-US" sz="2000" baseline="0" dirty="0">
                          <a:latin typeface="Times New Roman" pitchFamily="18" charset="0"/>
                          <a:cs typeface="Times New Roman" pitchFamily="18" charset="0"/>
                        </a:rPr>
                        <a:t>&amp; </a:t>
                      </a:r>
                      <a:r>
                        <a:rPr lang="en-GB" sz="2000" i="1" dirty="0">
                          <a:latin typeface="Times New Roman" pitchFamily="18" charset="0"/>
                          <a:cs typeface="Times New Roman" pitchFamily="18" charset="0"/>
                        </a:rPr>
                        <a:t>International</a:t>
                      </a:r>
                      <a:r>
                        <a:rPr lang="en-GB" sz="2000" i="1" baseline="0" dirty="0">
                          <a:latin typeface="Times New Roman" pitchFamily="18" charset="0"/>
                          <a:cs typeface="Times New Roman" pitchFamily="18" charset="0"/>
                        </a:rPr>
                        <a:t> Journal of Advance Research in Science and Engineering.</a:t>
                      </a:r>
                      <a:endParaRPr lang="en-US" sz="2000" i="1"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itchFamily="18" charset="0"/>
                          <a:cs typeface="Times New Roman" pitchFamily="18" charset="0"/>
                        </a:rPr>
                        <a:t>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2000" dirty="0">
                          <a:latin typeface="Times New Roman" pitchFamily="18" charset="0"/>
                          <a:cs typeface="Times New Roman" pitchFamily="18" charset="0"/>
                        </a:rPr>
                        <a:t>The Internet technologies enhanced by the use of the Internet Protocol (IP) wireless sensors enable the Internet of Things (IoT) paradigm.</a:t>
                      </a:r>
                      <a:r>
                        <a:rPr lang="en-GB" sz="2000" baseline="0" dirty="0">
                          <a:latin typeface="Times New Roman" pitchFamily="18" charset="0"/>
                          <a:cs typeface="Times New Roman" pitchFamily="18" charset="0"/>
                        </a:rPr>
                        <a:t> I</a:t>
                      </a:r>
                      <a:r>
                        <a:rPr lang="en-GB" sz="2000" dirty="0">
                          <a:latin typeface="Times New Roman" pitchFamily="18" charset="0"/>
                          <a:cs typeface="Times New Roman" pitchFamily="18" charset="0"/>
                        </a:rPr>
                        <a:t>oT can be used to provide way for smart waste management.</a:t>
                      </a: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007357"/>
                  </a:ext>
                </a:extLst>
              </a:tr>
            </a:tbl>
          </a:graphicData>
        </a:graphic>
      </p:graphicFrame>
    </p:spTree>
    <p:extLst>
      <p:ext uri="{BB962C8B-B14F-4D97-AF65-F5344CB8AC3E}">
        <p14:creationId xmlns:p14="http://schemas.microsoft.com/office/powerpoint/2010/main" val="3577073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D12A-6AE4-406E-4E3F-8A3788E57DA6}"/>
              </a:ext>
            </a:extLst>
          </p:cNvPr>
          <p:cNvSpPr>
            <a:spLocks noGrp="1"/>
          </p:cNvSpPr>
          <p:nvPr>
            <p:ph type="ctrTitle"/>
          </p:nvPr>
        </p:nvSpPr>
        <p:spPr>
          <a:xfrm>
            <a:off x="1524000" y="304801"/>
            <a:ext cx="9144000" cy="763978"/>
          </a:xfrm>
        </p:spPr>
        <p:txBody>
          <a:bodyPr>
            <a:normAutofit/>
          </a:bodyPr>
          <a:lstStyle/>
          <a:p>
            <a:r>
              <a:rPr lang="en-IN" sz="3600" b="1" dirty="0">
                <a:latin typeface="Times New Roman" panose="02020603050405020304" pitchFamily="18" charset="0"/>
                <a:cs typeface="Times New Roman" panose="02020603050405020304" pitchFamily="18" charset="0"/>
              </a:rPr>
              <a:t>LITERATURE SURVEY</a:t>
            </a:r>
            <a:r>
              <a:rPr lang="en-US" sz="3600" b="1" dirty="0">
                <a:latin typeface="Times New Roman" panose="02020603050405020304" pitchFamily="18" charset="0"/>
                <a:cs typeface="Times New Roman" panose="02020603050405020304" pitchFamily="18" charset="0"/>
              </a:rPr>
              <a:t>(CONTD.)</a:t>
            </a:r>
          </a:p>
        </p:txBody>
      </p:sp>
      <p:sp>
        <p:nvSpPr>
          <p:cNvPr id="5" name="Subtitle 4">
            <a:extLst>
              <a:ext uri="{FF2B5EF4-FFF2-40B4-BE49-F238E27FC236}">
                <a16:creationId xmlns:a16="http://schemas.microsoft.com/office/drawing/2014/main" id="{C724FE32-312F-B1B0-6D7C-B2B733DC6903}"/>
              </a:ext>
            </a:extLst>
          </p:cNvPr>
          <p:cNvSpPr>
            <a:spLocks noGrp="1"/>
          </p:cNvSpPr>
          <p:nvPr>
            <p:ph type="subTitle" idx="1"/>
          </p:nvPr>
        </p:nvSpPr>
        <p:spPr>
          <a:xfrm>
            <a:off x="853044" y="1689165"/>
            <a:ext cx="10485912" cy="4638261"/>
          </a:xfrm>
        </p:spPr>
        <p:txBody>
          <a:bodyPr>
            <a:normAutofit/>
          </a:bodyPr>
          <a:lstStyle/>
          <a:p>
            <a:pPr algn="just">
              <a:lnSpc>
                <a:spcPct val="160000"/>
              </a:lnSpc>
            </a:pP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graphicFrame>
        <p:nvGraphicFramePr>
          <p:cNvPr id="4" name="Table 5">
            <a:extLst>
              <a:ext uri="{FF2B5EF4-FFF2-40B4-BE49-F238E27FC236}">
                <a16:creationId xmlns:a16="http://schemas.microsoft.com/office/drawing/2014/main" id="{9464B8CD-AF98-8387-C9FF-EB3CE74D505F}"/>
              </a:ext>
            </a:extLst>
          </p:cNvPr>
          <p:cNvGraphicFramePr>
            <a:graphicFrameLocks noGrp="1"/>
          </p:cNvGraphicFramePr>
          <p:nvPr>
            <p:extLst>
              <p:ext uri="{D42A27DB-BD31-4B8C-83A1-F6EECF244321}">
                <p14:modId xmlns:p14="http://schemas.microsoft.com/office/powerpoint/2010/main" val="2957638628"/>
              </p:ext>
            </p:extLst>
          </p:nvPr>
        </p:nvGraphicFramePr>
        <p:xfrm>
          <a:off x="962891" y="2020583"/>
          <a:ext cx="10266218" cy="4573090"/>
        </p:xfrm>
        <a:graphic>
          <a:graphicData uri="http://schemas.openxmlformats.org/drawingml/2006/table">
            <a:tbl>
              <a:tblPr firstRow="1" bandRow="1">
                <a:tableStyleId>{2D5ABB26-0587-4C30-8999-92F81FD0307C}</a:tableStyleId>
              </a:tblPr>
              <a:tblGrid>
                <a:gridCol w="778460">
                  <a:extLst>
                    <a:ext uri="{9D8B030D-6E8A-4147-A177-3AD203B41FA5}">
                      <a16:colId xmlns:a16="http://schemas.microsoft.com/office/drawing/2014/main" val="3537187933"/>
                    </a:ext>
                  </a:extLst>
                </a:gridCol>
                <a:gridCol w="2366521">
                  <a:extLst>
                    <a:ext uri="{9D8B030D-6E8A-4147-A177-3AD203B41FA5}">
                      <a16:colId xmlns:a16="http://schemas.microsoft.com/office/drawing/2014/main" val="2127681006"/>
                    </a:ext>
                  </a:extLst>
                </a:gridCol>
                <a:gridCol w="2909455">
                  <a:extLst>
                    <a:ext uri="{9D8B030D-6E8A-4147-A177-3AD203B41FA5}">
                      <a16:colId xmlns:a16="http://schemas.microsoft.com/office/drawing/2014/main" val="1654603177"/>
                    </a:ext>
                  </a:extLst>
                </a:gridCol>
                <a:gridCol w="1122218">
                  <a:extLst>
                    <a:ext uri="{9D8B030D-6E8A-4147-A177-3AD203B41FA5}">
                      <a16:colId xmlns:a16="http://schemas.microsoft.com/office/drawing/2014/main" val="3348910989"/>
                    </a:ext>
                  </a:extLst>
                </a:gridCol>
                <a:gridCol w="3089564">
                  <a:extLst>
                    <a:ext uri="{9D8B030D-6E8A-4147-A177-3AD203B41FA5}">
                      <a16:colId xmlns:a16="http://schemas.microsoft.com/office/drawing/2014/main" val="2784373966"/>
                    </a:ext>
                  </a:extLst>
                </a:gridCol>
              </a:tblGrid>
              <a:tr h="7452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Sl.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Title</a:t>
                      </a:r>
                    </a:p>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Author &amp;</a:t>
                      </a:r>
                    </a:p>
                    <a:p>
                      <a:pPr algn="ctr"/>
                      <a:r>
                        <a:rPr lang="en-US" sz="2000" dirty="0">
                          <a:latin typeface="Times New Roman" panose="02020603050405020304" pitchFamily="18" charset="0"/>
                          <a:cs typeface="Times New Roman" panose="02020603050405020304" pitchFamily="18" charset="0"/>
                        </a:rPr>
                        <a:t>Publications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9735931"/>
                  </a:ext>
                </a:extLst>
              </a:tr>
              <a:tr h="3567250">
                <a:tc>
                  <a:txBody>
                    <a:bodyPr/>
                    <a:lstStyle/>
                    <a:p>
                      <a:pPr algn="ctr"/>
                      <a:r>
                        <a:rPr lang="en-US" sz="2000"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SMART WASTE MANAGEMENT SYSTEM</a:t>
                      </a:r>
                    </a:p>
                    <a:p>
                      <a:endParaRPr lang="en-US" sz="200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a:latin typeface="Times New Roman" pitchFamily="18" charset="0"/>
                          <a:cs typeface="Times New Roman" pitchFamily="18" charset="0"/>
                        </a:rPr>
                        <a:t>Sanjiban Chakraborty, Aniket Mehta, Shaheen Sheikh, Ashmita Kumari Jha, Dr. CR Manjunath </a:t>
                      </a:r>
                      <a:r>
                        <a:rPr lang="en-US" sz="2000" baseline="0" dirty="0">
                          <a:latin typeface="Times New Roman" pitchFamily="18" charset="0"/>
                          <a:cs typeface="Times New Roman" pitchFamily="18" charset="0"/>
                        </a:rPr>
                        <a:t>&amp; </a:t>
                      </a:r>
                      <a:endParaRPr lang="en-US" sz="2000" dirty="0">
                        <a:latin typeface="Times New Roman" pitchFamily="18" charset="0"/>
                        <a:cs typeface="Times New Roman" pitchFamily="18" charset="0"/>
                      </a:endParaRPr>
                    </a:p>
                    <a:p>
                      <a:pPr algn="l"/>
                      <a:r>
                        <a:rPr lang="en-US" sz="2000" i="1" dirty="0">
                          <a:latin typeface="Times New Roman" pitchFamily="18" charset="0"/>
                          <a:cs typeface="Times New Roman" pitchFamily="18" charset="0"/>
                        </a:rPr>
                        <a:t>Journal of Emerging Technologies and</a:t>
                      </a:r>
                      <a:r>
                        <a:rPr lang="en-US" sz="2000" i="1" baseline="0" dirty="0">
                          <a:latin typeface="Times New Roman" pitchFamily="18" charset="0"/>
                          <a:cs typeface="Times New Roman" pitchFamily="18" charset="0"/>
                        </a:rPr>
                        <a:t> Innovative Research (JETIR).</a:t>
                      </a:r>
                      <a:endParaRPr lang="en-US" sz="2000" i="1" dirty="0">
                        <a:latin typeface="Times New Roman" pitchFamily="18" charset="0"/>
                        <a:cs typeface="Times New Roman" pitchFamily="18" charset="0"/>
                      </a:endParaRPr>
                    </a:p>
                    <a:p>
                      <a:pPr algn="l"/>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000" i="0" dirty="0">
                          <a:latin typeface="Times New Roman" pitchFamily="18" charset="0"/>
                          <a:cs typeface="Times New Roman" pitchFamily="18" charset="0"/>
                        </a:rPr>
                        <a:t>2021</a:t>
                      </a:r>
                      <a:endParaRPr lang="en-US" sz="2000" i="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2000" dirty="0">
                          <a:latin typeface="Times New Roman" pitchFamily="18" charset="0"/>
                          <a:cs typeface="Times New Roman" pitchFamily="18" charset="0"/>
                        </a:rPr>
                        <a:t>Garbage collecting vehicles can be tracked using the GPS module and the RFID tags.</a:t>
                      </a:r>
                      <a:r>
                        <a:rPr lang="en-GB" sz="2000" baseline="0" dirty="0">
                          <a:latin typeface="Times New Roman" pitchFamily="18" charset="0"/>
                          <a:cs typeface="Times New Roman" pitchFamily="18" charset="0"/>
                        </a:rPr>
                        <a:t> T</a:t>
                      </a:r>
                      <a:r>
                        <a:rPr lang="en-GB" sz="2000" dirty="0">
                          <a:latin typeface="Times New Roman" pitchFamily="18" charset="0"/>
                          <a:cs typeface="Times New Roman" pitchFamily="18" charset="0"/>
                        </a:rPr>
                        <a:t>he RFID tags on the vehicle and dustbins read and transmit the signal of the status to the cloud. And from the cloud, the data will be shared to the user's app and the admin dashboard.</a:t>
                      </a: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007357"/>
                  </a:ext>
                </a:extLst>
              </a:tr>
            </a:tbl>
          </a:graphicData>
        </a:graphic>
      </p:graphicFrame>
    </p:spTree>
    <p:extLst>
      <p:ext uri="{BB962C8B-B14F-4D97-AF65-F5344CB8AC3E}">
        <p14:creationId xmlns:p14="http://schemas.microsoft.com/office/powerpoint/2010/main" val="1372175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D12A-6AE4-406E-4E3F-8A3788E57DA6}"/>
              </a:ext>
            </a:extLst>
          </p:cNvPr>
          <p:cNvSpPr>
            <a:spLocks noGrp="1"/>
          </p:cNvSpPr>
          <p:nvPr>
            <p:ph type="ctrTitle"/>
          </p:nvPr>
        </p:nvSpPr>
        <p:spPr>
          <a:xfrm>
            <a:off x="1524000" y="304801"/>
            <a:ext cx="9144000" cy="763978"/>
          </a:xfrm>
        </p:spPr>
        <p:txBody>
          <a:bodyPr>
            <a:normAutofit/>
          </a:bodyPr>
          <a:lstStyle/>
          <a:p>
            <a:r>
              <a:rPr lang="en-IN" sz="3600" b="1" dirty="0">
                <a:latin typeface="Times New Roman" panose="02020603050405020304" pitchFamily="18" charset="0"/>
                <a:cs typeface="Times New Roman" panose="02020603050405020304" pitchFamily="18" charset="0"/>
              </a:rPr>
              <a:t>LITERATURE SURVEY</a:t>
            </a:r>
            <a:r>
              <a:rPr lang="en-US" sz="3600" b="1" dirty="0">
                <a:latin typeface="Times New Roman" panose="02020603050405020304" pitchFamily="18" charset="0"/>
                <a:cs typeface="Times New Roman" panose="02020603050405020304" pitchFamily="18" charset="0"/>
              </a:rPr>
              <a:t>(CONTD.)</a:t>
            </a:r>
          </a:p>
        </p:txBody>
      </p:sp>
      <p:sp>
        <p:nvSpPr>
          <p:cNvPr id="5" name="Subtitle 4">
            <a:extLst>
              <a:ext uri="{FF2B5EF4-FFF2-40B4-BE49-F238E27FC236}">
                <a16:creationId xmlns:a16="http://schemas.microsoft.com/office/drawing/2014/main" id="{C724FE32-312F-B1B0-6D7C-B2B733DC6903}"/>
              </a:ext>
            </a:extLst>
          </p:cNvPr>
          <p:cNvSpPr>
            <a:spLocks noGrp="1"/>
          </p:cNvSpPr>
          <p:nvPr>
            <p:ph type="subTitle" idx="1"/>
          </p:nvPr>
        </p:nvSpPr>
        <p:spPr>
          <a:xfrm>
            <a:off x="853044" y="1689165"/>
            <a:ext cx="10485912" cy="4638261"/>
          </a:xfrm>
        </p:spPr>
        <p:txBody>
          <a:bodyPr>
            <a:normAutofit/>
          </a:bodyPr>
          <a:lstStyle/>
          <a:p>
            <a:pPr algn="just">
              <a:lnSpc>
                <a:spcPct val="160000"/>
              </a:lnSpc>
            </a:pP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graphicFrame>
        <p:nvGraphicFramePr>
          <p:cNvPr id="4" name="Table 5">
            <a:extLst>
              <a:ext uri="{FF2B5EF4-FFF2-40B4-BE49-F238E27FC236}">
                <a16:creationId xmlns:a16="http://schemas.microsoft.com/office/drawing/2014/main" id="{9464B8CD-AF98-8387-C9FF-EB3CE74D505F}"/>
              </a:ext>
            </a:extLst>
          </p:cNvPr>
          <p:cNvGraphicFramePr>
            <a:graphicFrameLocks noGrp="1"/>
          </p:cNvGraphicFramePr>
          <p:nvPr>
            <p:extLst>
              <p:ext uri="{D42A27DB-BD31-4B8C-83A1-F6EECF244321}">
                <p14:modId xmlns:p14="http://schemas.microsoft.com/office/powerpoint/2010/main" val="596023052"/>
              </p:ext>
            </p:extLst>
          </p:nvPr>
        </p:nvGraphicFramePr>
        <p:xfrm>
          <a:off x="962891" y="2000520"/>
          <a:ext cx="10266218" cy="4552679"/>
        </p:xfrm>
        <a:graphic>
          <a:graphicData uri="http://schemas.openxmlformats.org/drawingml/2006/table">
            <a:tbl>
              <a:tblPr firstRow="1" bandRow="1">
                <a:tableStyleId>{2D5ABB26-0587-4C30-8999-92F81FD0307C}</a:tableStyleId>
              </a:tblPr>
              <a:tblGrid>
                <a:gridCol w="775854">
                  <a:extLst>
                    <a:ext uri="{9D8B030D-6E8A-4147-A177-3AD203B41FA5}">
                      <a16:colId xmlns:a16="http://schemas.microsoft.com/office/drawing/2014/main" val="3537187933"/>
                    </a:ext>
                  </a:extLst>
                </a:gridCol>
                <a:gridCol w="2369127">
                  <a:extLst>
                    <a:ext uri="{9D8B030D-6E8A-4147-A177-3AD203B41FA5}">
                      <a16:colId xmlns:a16="http://schemas.microsoft.com/office/drawing/2014/main" val="2127681006"/>
                    </a:ext>
                  </a:extLst>
                </a:gridCol>
                <a:gridCol w="2909455">
                  <a:extLst>
                    <a:ext uri="{9D8B030D-6E8A-4147-A177-3AD203B41FA5}">
                      <a16:colId xmlns:a16="http://schemas.microsoft.com/office/drawing/2014/main" val="1654603177"/>
                    </a:ext>
                  </a:extLst>
                </a:gridCol>
                <a:gridCol w="1122218">
                  <a:extLst>
                    <a:ext uri="{9D8B030D-6E8A-4147-A177-3AD203B41FA5}">
                      <a16:colId xmlns:a16="http://schemas.microsoft.com/office/drawing/2014/main" val="3348910989"/>
                    </a:ext>
                  </a:extLst>
                </a:gridCol>
                <a:gridCol w="3089564">
                  <a:extLst>
                    <a:ext uri="{9D8B030D-6E8A-4147-A177-3AD203B41FA5}">
                      <a16:colId xmlns:a16="http://schemas.microsoft.com/office/drawing/2014/main" val="2784373966"/>
                    </a:ext>
                  </a:extLst>
                </a:gridCol>
              </a:tblGrid>
              <a:tr h="7452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Sl.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Title</a:t>
                      </a:r>
                    </a:p>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Author &amp;</a:t>
                      </a:r>
                    </a:p>
                    <a:p>
                      <a:pPr algn="ctr"/>
                      <a:r>
                        <a:rPr lang="en-US" sz="2000" dirty="0">
                          <a:latin typeface="Times New Roman" panose="02020603050405020304" pitchFamily="18" charset="0"/>
                          <a:cs typeface="Times New Roman" panose="02020603050405020304" pitchFamily="18" charset="0"/>
                        </a:rPr>
                        <a:t>Publications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Year</a:t>
                      </a:r>
                    </a:p>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Description</a:t>
                      </a:r>
                    </a:p>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9735931"/>
                  </a:ext>
                </a:extLst>
              </a:tr>
              <a:tr h="3546839">
                <a:tc>
                  <a:txBody>
                    <a:bodyPr/>
                    <a:lstStyle/>
                    <a:p>
                      <a:pPr algn="ctr"/>
                      <a:r>
                        <a:rPr lang="en-US" sz="2000" dirty="0">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dirty="0">
                          <a:latin typeface="Times New Roman" pitchFamily="18" charset="0"/>
                          <a:cs typeface="Times New Roman" pitchFamily="18" charset="0"/>
                        </a:rPr>
                        <a:t>Smart Dustbins – Automatic</a:t>
                      </a:r>
                      <a:r>
                        <a:rPr lang="en-GB" sz="2000" baseline="0" dirty="0">
                          <a:latin typeface="Times New Roman" pitchFamily="18" charset="0"/>
                          <a:cs typeface="Times New Roman" pitchFamily="18" charset="0"/>
                        </a:rPr>
                        <a:t> </a:t>
                      </a:r>
                      <a:r>
                        <a:rPr lang="en-GB" sz="2000" dirty="0">
                          <a:latin typeface="Times New Roman" pitchFamily="18" charset="0"/>
                          <a:cs typeface="Times New Roman" pitchFamily="18" charset="0"/>
                        </a:rPr>
                        <a:t>Segregation &amp; </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dirty="0">
                          <a:latin typeface="Times New Roman" pitchFamily="18" charset="0"/>
                          <a:cs typeface="Times New Roman" pitchFamily="18" charset="0"/>
                        </a:rPr>
                        <a:t>Efficient Solid Waste Management using IoT </a:t>
                      </a:r>
                      <a:r>
                        <a:rPr lang="en-GB" sz="2000" baseline="0" dirty="0">
                          <a:latin typeface="Times New Roman" pitchFamily="18" charset="0"/>
                          <a:cs typeface="Times New Roman" pitchFamily="18" charset="0"/>
                        </a:rPr>
                        <a:t> </a:t>
                      </a:r>
                      <a:r>
                        <a:rPr lang="en-GB" sz="2000" dirty="0">
                          <a:latin typeface="Times New Roman" pitchFamily="18" charset="0"/>
                          <a:cs typeface="Times New Roman" pitchFamily="18" charset="0"/>
                        </a:rPr>
                        <a:t>Solutions for Smart Cities</a:t>
                      </a:r>
                      <a:endParaRPr lang="en-US" sz="2000" dirty="0">
                        <a:latin typeface="Times New Roman" pitchFamily="18" charset="0"/>
                        <a:cs typeface="Times New Roman" pitchFamily="18" charset="0"/>
                      </a:endParaRPr>
                    </a:p>
                    <a:p>
                      <a:pPr algn="l">
                        <a:lnSpc>
                          <a:spcPct val="100000"/>
                        </a:lnSpc>
                      </a:pPr>
                      <a:endParaRPr lang="en-US" sz="200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i="0" dirty="0">
                          <a:latin typeface="Times New Roman" panose="02020603050405020304" pitchFamily="18" charset="0"/>
                          <a:cs typeface="Times New Roman" panose="02020603050405020304" pitchFamily="18" charset="0"/>
                        </a:rPr>
                        <a:t>Viral Rambhia,</a:t>
                      </a:r>
                      <a:r>
                        <a:rPr lang="en-US" sz="2000" i="0" baseline="0" dirty="0">
                          <a:latin typeface="Times New Roman" panose="02020603050405020304" pitchFamily="18" charset="0"/>
                          <a:cs typeface="Times New Roman" panose="02020603050405020304" pitchFamily="18" charset="0"/>
                        </a:rPr>
                        <a:t> </a:t>
                      </a:r>
                      <a:r>
                        <a:rPr lang="en-US" sz="2000" i="0" dirty="0">
                          <a:latin typeface="Times New Roman" panose="02020603050405020304" pitchFamily="18" charset="0"/>
                          <a:cs typeface="Times New Roman" panose="02020603050405020304" pitchFamily="18" charset="0"/>
                        </a:rPr>
                        <a:t>Aman Valera,</a:t>
                      </a:r>
                      <a:r>
                        <a:rPr lang="en-US" sz="2000" i="0" baseline="0" dirty="0">
                          <a:latin typeface="Times New Roman" panose="02020603050405020304" pitchFamily="18" charset="0"/>
                          <a:cs typeface="Times New Roman" panose="02020603050405020304" pitchFamily="18" charset="0"/>
                        </a:rPr>
                        <a:t> </a:t>
                      </a:r>
                      <a:r>
                        <a:rPr lang="en-US" sz="2000" i="0" dirty="0">
                          <a:latin typeface="Times New Roman" panose="02020603050405020304" pitchFamily="18" charset="0"/>
                          <a:cs typeface="Times New Roman" panose="02020603050405020304" pitchFamily="18" charset="0"/>
                        </a:rPr>
                        <a:t>Rahul Punjabi,</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i="0" dirty="0">
                          <a:latin typeface="Times New Roman" panose="02020603050405020304" pitchFamily="18" charset="0"/>
                          <a:cs typeface="Times New Roman" panose="02020603050405020304" pitchFamily="18" charset="0"/>
                        </a:rPr>
                        <a:t>Shweta Dhawan </a:t>
                      </a:r>
                      <a:r>
                        <a:rPr lang="en-US" sz="2000" i="0" dirty="0" err="1">
                          <a:latin typeface="Times New Roman" panose="02020603050405020304" pitchFamily="18" charset="0"/>
                          <a:cs typeface="Times New Roman" panose="02020603050405020304" pitchFamily="18" charset="0"/>
                        </a:rPr>
                        <a:t>Chachra</a:t>
                      </a:r>
                      <a:r>
                        <a:rPr lang="en-US" sz="2000" i="0" dirty="0">
                          <a:latin typeface="Times New Roman" panose="02020603050405020304" pitchFamily="18" charset="0"/>
                          <a:cs typeface="Times New Roman" panose="02020603050405020304" pitchFamily="18" charset="0"/>
                        </a:rPr>
                        <a:t> </a:t>
                      </a:r>
                      <a:r>
                        <a:rPr lang="en-US" sz="2000" baseline="0" dirty="0">
                          <a:latin typeface="Times New Roman" pitchFamily="18" charset="0"/>
                          <a:cs typeface="Times New Roman" pitchFamily="18" charset="0"/>
                        </a:rPr>
                        <a:t>&amp; </a:t>
                      </a:r>
                      <a:r>
                        <a:rPr lang="en-GB" sz="2000" i="1" dirty="0">
                          <a:latin typeface="Times New Roman" panose="02020603050405020304" pitchFamily="18" charset="0"/>
                          <a:cs typeface="Times New Roman" panose="02020603050405020304" pitchFamily="18" charset="0"/>
                        </a:rPr>
                        <a:t>International Journal of Engineering Research &amp; Technology (IJERT).</a:t>
                      </a:r>
                      <a:endParaRPr lang="en-US" sz="2000" i="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000" i="0" dirty="0">
                          <a:latin typeface="Times New Roman" panose="02020603050405020304" pitchFamily="18" charset="0"/>
                          <a:cs typeface="Times New Roman" panose="02020603050405020304" pitchFamily="18" charset="0"/>
                        </a:rPr>
                        <a:t>2019</a:t>
                      </a:r>
                      <a:endParaRPr lang="en-US" sz="2000" i="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dirty="0">
                          <a:latin typeface="Times New Roman" panose="02020603050405020304" pitchFamily="18" charset="0"/>
                          <a:cs typeface="Times New Roman" panose="02020603050405020304" pitchFamily="18" charset="0"/>
                        </a:rPr>
                        <a:t>Arduino IDE is used to upload code to </a:t>
                      </a:r>
                      <a:r>
                        <a:rPr lang="en-GB" sz="2000" dirty="0" err="1">
                          <a:latin typeface="Times New Roman" panose="02020603050405020304" pitchFamily="18" charset="0"/>
                          <a:cs typeface="Times New Roman" panose="02020603050405020304" pitchFamily="18" charset="0"/>
                        </a:rPr>
                        <a:t>arduino</a:t>
                      </a:r>
                      <a:r>
                        <a:rPr lang="en-GB" sz="2000" dirty="0">
                          <a:latin typeface="Times New Roman" panose="02020603050405020304" pitchFamily="18" charset="0"/>
                          <a:cs typeface="Times New Roman" panose="02020603050405020304" pitchFamily="18" charset="0"/>
                        </a:rPr>
                        <a:t>. The data collected is sent to a</a:t>
                      </a:r>
                      <a:r>
                        <a:rPr lang="en-GB" sz="2000" baseline="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remote server via a wireless link. For our work, Wi-Fi is considered as a network access technology.</a:t>
                      </a:r>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007357"/>
                  </a:ext>
                </a:extLst>
              </a:tr>
            </a:tbl>
          </a:graphicData>
        </a:graphic>
      </p:graphicFrame>
    </p:spTree>
    <p:extLst>
      <p:ext uri="{BB962C8B-B14F-4D97-AF65-F5344CB8AC3E}">
        <p14:creationId xmlns:p14="http://schemas.microsoft.com/office/powerpoint/2010/main" val="697243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D12A-6AE4-406E-4E3F-8A3788E57DA6}"/>
              </a:ext>
            </a:extLst>
          </p:cNvPr>
          <p:cNvSpPr>
            <a:spLocks noGrp="1"/>
          </p:cNvSpPr>
          <p:nvPr>
            <p:ph type="ctrTitle"/>
          </p:nvPr>
        </p:nvSpPr>
        <p:spPr>
          <a:xfrm>
            <a:off x="1524000" y="304801"/>
            <a:ext cx="9144000" cy="763978"/>
          </a:xfrm>
        </p:spPr>
        <p:txBody>
          <a:bodyPr>
            <a:normAutofit/>
          </a:bodyPr>
          <a:lstStyle/>
          <a:p>
            <a:r>
              <a:rPr lang="en-IN" sz="3600" b="1" dirty="0">
                <a:latin typeface="Times New Roman" panose="02020603050405020304" pitchFamily="18" charset="0"/>
                <a:cs typeface="Times New Roman" panose="02020603050405020304" pitchFamily="18" charset="0"/>
              </a:rPr>
              <a:t>LITERATURE SURVEY</a:t>
            </a:r>
            <a:r>
              <a:rPr lang="en-US" sz="3600" b="1" dirty="0">
                <a:latin typeface="Times New Roman" panose="02020603050405020304" pitchFamily="18" charset="0"/>
                <a:cs typeface="Times New Roman" panose="02020603050405020304" pitchFamily="18" charset="0"/>
              </a:rPr>
              <a:t>(CONTD.)</a:t>
            </a:r>
          </a:p>
        </p:txBody>
      </p:sp>
      <p:sp>
        <p:nvSpPr>
          <p:cNvPr id="5" name="Subtitle 4">
            <a:extLst>
              <a:ext uri="{FF2B5EF4-FFF2-40B4-BE49-F238E27FC236}">
                <a16:creationId xmlns:a16="http://schemas.microsoft.com/office/drawing/2014/main" id="{C724FE32-312F-B1B0-6D7C-B2B733DC6903}"/>
              </a:ext>
            </a:extLst>
          </p:cNvPr>
          <p:cNvSpPr>
            <a:spLocks noGrp="1"/>
          </p:cNvSpPr>
          <p:nvPr>
            <p:ph type="subTitle" idx="1"/>
          </p:nvPr>
        </p:nvSpPr>
        <p:spPr>
          <a:xfrm>
            <a:off x="853044" y="1689165"/>
            <a:ext cx="10485912" cy="4638261"/>
          </a:xfrm>
        </p:spPr>
        <p:txBody>
          <a:bodyPr>
            <a:normAutofit/>
          </a:bodyPr>
          <a:lstStyle/>
          <a:p>
            <a:pPr algn="just">
              <a:lnSpc>
                <a:spcPct val="160000"/>
              </a:lnSpc>
            </a:pP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graphicFrame>
        <p:nvGraphicFramePr>
          <p:cNvPr id="4" name="Table 5">
            <a:extLst>
              <a:ext uri="{FF2B5EF4-FFF2-40B4-BE49-F238E27FC236}">
                <a16:creationId xmlns:a16="http://schemas.microsoft.com/office/drawing/2014/main" id="{9464B8CD-AF98-8387-C9FF-EB3CE74D505F}"/>
              </a:ext>
            </a:extLst>
          </p:cNvPr>
          <p:cNvGraphicFramePr>
            <a:graphicFrameLocks noGrp="1"/>
          </p:cNvGraphicFramePr>
          <p:nvPr>
            <p:extLst>
              <p:ext uri="{D42A27DB-BD31-4B8C-83A1-F6EECF244321}">
                <p14:modId xmlns:p14="http://schemas.microsoft.com/office/powerpoint/2010/main" val="711656559"/>
              </p:ext>
            </p:extLst>
          </p:nvPr>
        </p:nvGraphicFramePr>
        <p:xfrm>
          <a:off x="962891" y="2022664"/>
          <a:ext cx="10266218" cy="4304762"/>
        </p:xfrm>
        <a:graphic>
          <a:graphicData uri="http://schemas.openxmlformats.org/drawingml/2006/table">
            <a:tbl>
              <a:tblPr firstRow="1" bandRow="1">
                <a:tableStyleId>{2D5ABB26-0587-4C30-8999-92F81FD0307C}</a:tableStyleId>
              </a:tblPr>
              <a:tblGrid>
                <a:gridCol w="778460">
                  <a:extLst>
                    <a:ext uri="{9D8B030D-6E8A-4147-A177-3AD203B41FA5}">
                      <a16:colId xmlns:a16="http://schemas.microsoft.com/office/drawing/2014/main" val="3537187933"/>
                    </a:ext>
                  </a:extLst>
                </a:gridCol>
                <a:gridCol w="2366521">
                  <a:extLst>
                    <a:ext uri="{9D8B030D-6E8A-4147-A177-3AD203B41FA5}">
                      <a16:colId xmlns:a16="http://schemas.microsoft.com/office/drawing/2014/main" val="2127681006"/>
                    </a:ext>
                  </a:extLst>
                </a:gridCol>
                <a:gridCol w="2923310">
                  <a:extLst>
                    <a:ext uri="{9D8B030D-6E8A-4147-A177-3AD203B41FA5}">
                      <a16:colId xmlns:a16="http://schemas.microsoft.com/office/drawing/2014/main" val="1654603177"/>
                    </a:ext>
                  </a:extLst>
                </a:gridCol>
                <a:gridCol w="1108363">
                  <a:extLst>
                    <a:ext uri="{9D8B030D-6E8A-4147-A177-3AD203B41FA5}">
                      <a16:colId xmlns:a16="http://schemas.microsoft.com/office/drawing/2014/main" val="3348910989"/>
                    </a:ext>
                  </a:extLst>
                </a:gridCol>
                <a:gridCol w="3089564">
                  <a:extLst>
                    <a:ext uri="{9D8B030D-6E8A-4147-A177-3AD203B41FA5}">
                      <a16:colId xmlns:a16="http://schemas.microsoft.com/office/drawing/2014/main" val="2784373966"/>
                    </a:ext>
                  </a:extLst>
                </a:gridCol>
              </a:tblGrid>
              <a:tr h="7452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Sl.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Title</a:t>
                      </a:r>
                    </a:p>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Author &amp;</a:t>
                      </a:r>
                    </a:p>
                    <a:p>
                      <a:pPr algn="ctr"/>
                      <a:r>
                        <a:rPr lang="en-US" sz="2000" dirty="0">
                          <a:latin typeface="Times New Roman" panose="02020603050405020304" pitchFamily="18" charset="0"/>
                          <a:cs typeface="Times New Roman" panose="02020603050405020304" pitchFamily="18" charset="0"/>
                        </a:rPr>
                        <a:t>Publications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Year</a:t>
                      </a:r>
                    </a:p>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Description</a:t>
                      </a:r>
                    </a:p>
                    <a:p>
                      <a:pPr algn="ct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9735931"/>
                  </a:ext>
                </a:extLst>
              </a:tr>
              <a:tr h="3298922">
                <a:tc>
                  <a:txBody>
                    <a:bodyPr/>
                    <a:lstStyle/>
                    <a:p>
                      <a:pPr algn="ctr"/>
                      <a:r>
                        <a:rPr lang="en-US" sz="2000"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Times New Roman" pitchFamily="18" charset="0"/>
                          <a:cs typeface="Times New Roman" pitchFamily="18" charset="0"/>
                        </a:rPr>
                        <a:t>Smart Waste Management:</a:t>
                      </a:r>
                    </a:p>
                    <a:p>
                      <a:r>
                        <a:rPr lang="en-US" sz="2000" dirty="0">
                          <a:latin typeface="Times New Roman" pitchFamily="18" charset="0"/>
                          <a:cs typeface="Times New Roman" pitchFamily="18" charset="0"/>
                        </a:rPr>
                        <a:t>Garbage Monitoring Using Iot</a:t>
                      </a:r>
                    </a:p>
                    <a:p>
                      <a:endParaRPr lang="en-US" sz="200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Times New Roman" pitchFamily="18" charset="0"/>
                          <a:cs typeface="Times New Roman" pitchFamily="18" charset="0"/>
                        </a:rPr>
                        <a:t>Mrs</a:t>
                      </a:r>
                      <a:r>
                        <a:rPr lang="en-US" sz="2000" baseline="0" dirty="0">
                          <a:latin typeface="Times New Roman" pitchFamily="18" charset="0"/>
                          <a:cs typeface="Times New Roman" pitchFamily="18" charset="0"/>
                        </a:rPr>
                        <a:t> </a:t>
                      </a:r>
                      <a:r>
                        <a:rPr lang="en-US" sz="2000" dirty="0">
                          <a:latin typeface="Times New Roman" pitchFamily="18" charset="0"/>
                          <a:cs typeface="Times New Roman" pitchFamily="18" charset="0"/>
                        </a:rPr>
                        <a:t>Sarmila SS, </a:t>
                      </a:r>
                      <a:r>
                        <a:rPr lang="en-US" sz="2000" baseline="0" dirty="0">
                          <a:latin typeface="Times New Roman" pitchFamily="18" charset="0"/>
                          <a:cs typeface="Times New Roman" pitchFamily="18" charset="0"/>
                        </a:rPr>
                        <a:t>S</a:t>
                      </a:r>
                      <a:r>
                        <a:rPr lang="en-US" sz="2000" dirty="0">
                          <a:latin typeface="Times New Roman" pitchFamily="18" charset="0"/>
                          <a:cs typeface="Times New Roman" pitchFamily="18" charset="0"/>
                        </a:rPr>
                        <a:t>iva Kumar V, Kumaur P K </a:t>
                      </a:r>
                      <a:r>
                        <a:rPr lang="en-US" sz="2000" baseline="0" dirty="0">
                          <a:latin typeface="Times New Roman" pitchFamily="18" charset="0"/>
                          <a:cs typeface="Times New Roman" pitchFamily="18" charset="0"/>
                        </a:rPr>
                        <a:t>&amp;</a:t>
                      </a:r>
                      <a:endParaRPr lang="en-US" sz="2000" dirty="0">
                        <a:latin typeface="Times New Roman" pitchFamily="18" charset="0"/>
                        <a:cs typeface="Times New Roman" pitchFamily="18" charset="0"/>
                      </a:endParaRPr>
                    </a:p>
                    <a:p>
                      <a:r>
                        <a:rPr lang="en-US" sz="2000" i="1" dirty="0">
                          <a:latin typeface="Times New Roman" pitchFamily="18" charset="0"/>
                          <a:cs typeface="Times New Roman" pitchFamily="18" charset="0"/>
                        </a:rPr>
                        <a:t>SSRG International</a:t>
                      </a:r>
                      <a:r>
                        <a:rPr lang="en-US" sz="2000" i="1" baseline="0" dirty="0">
                          <a:latin typeface="Times New Roman" pitchFamily="18" charset="0"/>
                          <a:cs typeface="Times New Roman" pitchFamily="18" charset="0"/>
                        </a:rPr>
                        <a:t> Journal of Computer Science and Engineering (SSRG-IJCSE).</a:t>
                      </a:r>
                      <a:endParaRPr lang="en-US" sz="2000" i="1"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i="0" dirty="0">
                          <a:latin typeface="Times New Roman" pitchFamily="18" charset="0"/>
                          <a:cs typeface="Times New Roman" pitchFamily="18" charset="0"/>
                        </a:rPr>
                        <a:t>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000" dirty="0">
                          <a:latin typeface="Times New Roman" pitchFamily="18" charset="0"/>
                          <a:cs typeface="Times New Roman" pitchFamily="18" charset="0"/>
                        </a:rPr>
                        <a:t>The smart dustbins are connected to the internet to get the real time information of the smart dustbins. Sensor based waste collection bins is used to identify status of waste bins if it is empty or filled.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007357"/>
                  </a:ext>
                </a:extLst>
              </a:tr>
            </a:tbl>
          </a:graphicData>
        </a:graphic>
      </p:graphicFrame>
    </p:spTree>
    <p:extLst>
      <p:ext uri="{BB962C8B-B14F-4D97-AF65-F5344CB8AC3E}">
        <p14:creationId xmlns:p14="http://schemas.microsoft.com/office/powerpoint/2010/main" val="2342397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3482</TotalTime>
  <Words>1281</Words>
  <Application>Microsoft Office PowerPoint</Application>
  <PresentationFormat>Widescreen</PresentationFormat>
  <Paragraphs>231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 SMART WASTE MANAGEMENT SYSTEM FOR METROPOLITAN CITIES   Literature Survey </vt:lpstr>
      <vt:lpstr>LITERATURE SURVEY</vt:lpstr>
      <vt:lpstr>LITERATURE SURVEY(CONTD.)</vt:lpstr>
      <vt:lpstr>LITERATURE SURVEY(CONTD.)</vt:lpstr>
      <vt:lpstr>LITERATURE SURVEY(CONTD.)</vt:lpstr>
      <vt:lpstr>LITERATURE SURVEY(CONTD.)</vt:lpstr>
      <vt:lpstr>LITERATURE SURVEY(CONTD.)</vt:lpstr>
      <vt:lpstr>LITERATURE SURVEY(CONTD.)</vt:lpstr>
      <vt:lpstr>LITERATURE SURVEY(CONTD.)</vt:lpstr>
      <vt:lpstr>LITERATURE SURVEY(CONTD.)</vt:lpstr>
      <vt:lpstr>LITERATURE SURVEY(CONTD.)</vt:lpstr>
      <vt:lpstr>PowerPoint Presentation</vt:lpstr>
      <vt:lpstr>LITERATURE SURVEY(CONTD.)</vt:lpstr>
      <vt:lpstr>LITERATURE SURVEY(CONTD.)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METHOD FOR HANDWRITTEN DIGIT RECOGNITION SYSTEM</dc:title>
  <dc:creator>ELCOT</dc:creator>
  <cp:lastModifiedBy>ELCOT</cp:lastModifiedBy>
  <cp:revision>271</cp:revision>
  <dcterms:created xsi:type="dcterms:W3CDTF">2022-08-24T02:48:34Z</dcterms:created>
  <dcterms:modified xsi:type="dcterms:W3CDTF">2022-11-07T22:29:41Z</dcterms:modified>
</cp:coreProperties>
</file>