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 showSpecialPlsOnTitleSld="0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761163" cy="9942513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4607" autoAdjust="0"/>
  </p:normalViewPr>
  <p:slideViewPr>
    <p:cSldViewPr>
      <p:cViewPr>
        <p:scale>
          <a:sx n="96" d="100"/>
          <a:sy n="96" d="100"/>
        </p:scale>
        <p:origin x="-1214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94" name="Rectangle 3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endParaRPr lang="en-US" altLang="en-US" sz="1200"/>
          </a:p>
        </p:txBody>
      </p:sp>
      <p:sp>
        <p:nvSpPr>
          <p:cNvPr id="1048695" name="Rectangle 4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96" name="Rectangle 5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15880274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88" name="Rectangle 3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endParaRPr lang="en-US" altLang="en-US" sz="1200"/>
          </a:p>
        </p:txBody>
      </p:sp>
      <p:sp>
        <p:nvSpPr>
          <p:cNvPr id="1048689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287" cy="372745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90" name="Rectangle 5"/>
          <p:cNvSpPr>
            <a:spLocks noGrp="1"/>
          </p:cNvSpPr>
          <p:nvPr>
            <p:ph type="body" sz="quarter" idx="3"/>
          </p:nvPr>
        </p:nvSpPr>
        <p:spPr>
          <a:xfrm>
            <a:off x="676275" y="4722812"/>
            <a:ext cx="5408612" cy="4473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91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48692" name="Rectangle 7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43455772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Arial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400"/>
              <a:pPr lvl="0" eaLnBrk="1" latinLnBrk="1" hangingPunct="1"/>
              <a:t>9/13/2022</a:t>
            </a:fld>
            <a:endParaRPr lang="en-US" altLang="en-US" sz="1400"/>
          </a:p>
        </p:txBody>
      </p:sp>
      <p:sp>
        <p:nvSpPr>
          <p:cNvPr id="10485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485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6096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Rectangle 3"/>
          <p:cNvSpPr>
            <a:spLocks noGrp="1"/>
          </p:cNvSpPr>
          <p:nvPr>
            <p:ph type="body" idx="1"/>
          </p:nvPr>
        </p:nvSpPr>
        <p:spPr>
          <a:xfrm>
            <a:off x="3810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IN" altLang="en-US"/>
              <a:t>Click to edit Master text styles</a:t>
            </a:r>
          </a:p>
        </p:txBody>
      </p:sp>
      <p:sp>
        <p:nvSpPr>
          <p:cNvPr id="104857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n-US" altLang="en-US" sz="1400"/>
          </a:p>
        </p:txBody>
      </p:sp>
      <p:sp>
        <p:nvSpPr>
          <p:cNvPr id="1048579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400"/>
              <a:pPr lvl="0" algn="r" eaLnBrk="1" latinLnBrk="1" hangingPunct="1"/>
              <a:t>‹#›</a:t>
            </a:fld>
            <a:endParaRPr lang="en-US" altLang="en-US"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 idx="4294967295"/>
          </p:nvPr>
        </p:nvSpPr>
        <p:spPr>
          <a:xfrm>
            <a:off x="2786062" y="304800"/>
            <a:ext cx="6357937" cy="2357437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algn="l">
              <a:defRPr sz="3200"/>
            </a:lvl1pPr>
          </a:lstStyle>
          <a:p>
            <a:pPr lvl="0" algn="ctr"/>
            <a:r>
              <a:t/>
            </a:r>
            <a:br/>
            <a:r>
              <a:rPr lang="en-US" altLang="en-US" sz="24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SIGNS WITH SMART CONNECTIVITY FOR BETTER ROAD SAFETY </a:t>
            </a:r>
          </a:p>
        </p:txBody>
      </p:sp>
      <p:sp>
        <p:nvSpPr>
          <p:cNvPr id="1048586" name="Rectangle 3"/>
          <p:cNvSpPr/>
          <p:nvPr/>
        </p:nvSpPr>
        <p:spPr>
          <a:xfrm>
            <a:off x="2786062" y="2519362"/>
            <a:ext cx="6357937" cy="4302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itchFamily="18" charset="0"/>
                <a:ea typeface="SimHei" pitchFamily="49" charset="-122"/>
              </a:rPr>
              <a:t>     </a:t>
            </a:r>
          </a:p>
        </p:txBody>
      </p:sp>
      <p:sp>
        <p:nvSpPr>
          <p:cNvPr id="1048587" name="Content Placeholder 2"/>
          <p:cNvSpPr txBox="1"/>
          <p:nvPr/>
        </p:nvSpPr>
        <p:spPr>
          <a:xfrm>
            <a:off x="3276600" y="2519362"/>
            <a:ext cx="5105400" cy="1849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ctr">
              <a:buFontTx/>
              <a:buNone/>
            </a:pP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HARRISHKUMAR S V		2004201</a:t>
            </a:r>
          </a:p>
          <a:p>
            <a:pPr marL="0" lvl="0" indent="0" algn="ctr">
              <a:buFontTx/>
              <a:buNone/>
            </a:pP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KUMARESH V		</a:t>
            </a: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IN" altLang="en-US" sz="2000" dirty="0" smtClean="0">
                <a:latin typeface="Times New Roman" pitchFamily="18" charset="0"/>
                <a:ea typeface="Times New Roman" pitchFamily="18" charset="0"/>
              </a:rPr>
              <a:t>             </a:t>
            </a:r>
            <a:r>
              <a:rPr lang="en-IN" altLang="en-US" sz="2000" dirty="0" smtClean="0">
                <a:latin typeface="Times New Roman" pitchFamily="18" charset="0"/>
                <a:ea typeface="Times New Roman" pitchFamily="18" charset="0"/>
              </a:rPr>
              <a:t>2004202 </a:t>
            </a:r>
            <a:endParaRPr lang="zh-CN" altLang="en-US" dirty="0"/>
          </a:p>
          <a:p>
            <a:pPr marL="0" lvl="0" indent="0" algn="ctr">
              <a:buFontTx/>
              <a:buNone/>
            </a:pP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NOWTHAM M		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         </a:t>
            </a: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	2004203</a:t>
            </a:r>
            <a:endParaRPr lang="zh-CN" altLang="en-US" dirty="0"/>
          </a:p>
          <a:p>
            <a:pPr marL="0" lvl="0" indent="0" algn="ctr">
              <a:buFontTx/>
              <a:buNone/>
            </a:pP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SETTU S DINESH	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         </a:t>
            </a:r>
            <a:r>
              <a:rPr lang="en-IN" altLang="en-US" sz="2000" dirty="0">
                <a:latin typeface="Times New Roman" pitchFamily="18" charset="0"/>
                <a:ea typeface="Times New Roman" pitchFamily="18" charset="0"/>
              </a:rPr>
              <a:t>	2004205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533400" y="157162"/>
            <a:ext cx="7924800" cy="6080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OBJECTIVE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228600" y="13366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>
              <a:buFontTx/>
              <a:buNone/>
            </a:pPr>
            <a:endParaRPr lang="en-US" altLang="en-US" sz="2000">
              <a:latin typeface="Times New Roman" pitchFamily="18" charset="0"/>
              <a:ea typeface="Times New Roman" pitchFamily="18" charset="0"/>
            </a:endParaRPr>
          </a:p>
          <a:p>
            <a:pPr marL="0" lvl="0" indent="0">
              <a:buFontTx/>
              <a:buNone/>
            </a:pPr>
            <a:endParaRPr lang="en-US" altLang="en-US" sz="2000">
              <a:latin typeface="Times New Roman" pitchFamily="18" charset="0"/>
              <a:ea typeface="Times New Roman" pitchFamily="18" charset="0"/>
            </a:endParaRPr>
          </a:p>
          <a:p>
            <a:pPr marL="0" lvl="0" indent="0">
              <a:buFontTx/>
              <a:buNone/>
            </a:pPr>
            <a:endParaRPr lang="en-US" altLang="en-US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590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ea typeface="Arial" charset="0"/>
            </a:endParaRPr>
          </a:p>
        </p:txBody>
      </p:sp>
      <p:sp>
        <p:nvSpPr>
          <p:cNvPr id="1048591" name="Text Placeholder 2"/>
          <p:cNvSpPr txBox="1"/>
          <p:nvPr/>
        </p:nvSpPr>
        <p:spPr>
          <a:xfrm>
            <a:off x="401637" y="1662112"/>
            <a:ext cx="8255000" cy="4986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342900" lvl="0" indent="-342900" algn="just">
              <a:buChar char="•"/>
            </a:pPr>
            <a:r>
              <a:rPr lang="en-US" altLang="en-US" sz="1800">
                <a:solidFill>
                  <a:srgbClr val="000000"/>
                </a:solidFill>
                <a:latin typeface="Times New Roman" pitchFamily="18" charset="0"/>
                <a:ea typeface="Arial" charset="0"/>
              </a:rPr>
              <a:t>This project proposes a system which has digital sign boards on which the signs can be changed dynamically.</a:t>
            </a:r>
          </a:p>
          <a:p>
            <a:pPr marL="342900" lvl="0" indent="-342900" algn="just">
              <a:buChar char="•"/>
            </a:pPr>
            <a:r>
              <a:rPr lang="en-US" altLang="en-US" sz="1800">
                <a:latin typeface="Times New Roman" pitchFamily="18" charset="0"/>
                <a:ea typeface="Times New Roman" pitchFamily="18" charset="0"/>
              </a:rPr>
              <a:t>To efficiently manage the signs according to the situation or the area of presence.</a:t>
            </a:r>
          </a:p>
          <a:p>
            <a:pPr marL="342900" lvl="0" indent="-342900">
              <a:buFontTx/>
              <a:buNone/>
            </a:pPr>
            <a:endParaRPr lang="en-US" altLang="en-US" sz="1800">
              <a:solidFill>
                <a:srgbClr val="000000"/>
              </a:solidFill>
              <a:latin typeface="Times New Roman" pitchFamily="18" charset="0"/>
              <a:ea typeface="Arial" charset="0"/>
            </a:endParaRPr>
          </a:p>
          <a:p>
            <a:pPr marL="342900" lvl="0" indent="-342900">
              <a:buFontTx/>
              <a:buNone/>
            </a:pPr>
            <a:endParaRPr lang="en-US" altLang="en-US" sz="180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NEED FOR THE PROJECT</a:t>
            </a:r>
          </a:p>
        </p:txBody>
      </p:sp>
      <p:sp>
        <p:nvSpPr>
          <p:cNvPr id="1048595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ea typeface="Arial" charset="0"/>
            </a:endParaRPr>
          </a:p>
        </p:txBody>
      </p:sp>
      <p:sp>
        <p:nvSpPr>
          <p:cNvPr id="1048596" name="Text Placeholder 2"/>
          <p:cNvSpPr txBox="1"/>
          <p:nvPr/>
        </p:nvSpPr>
        <p:spPr>
          <a:xfrm>
            <a:off x="609600" y="1528762"/>
            <a:ext cx="8143875" cy="4570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342900" lvl="0" indent="-342900" algn="just">
              <a:buChar char="•"/>
            </a:pPr>
            <a:r>
              <a:rPr lang="en-US" altLang="en-US" sz="1800">
                <a:latin typeface="Times New Roman" pitchFamily="18" charset="0"/>
                <a:ea typeface="Times New Roman" pitchFamily="18" charset="0"/>
              </a:rPr>
              <a:t>The sign boards, that display the same information every time are not apt to the situation around them.</a:t>
            </a:r>
          </a:p>
          <a:p>
            <a:pPr marL="342900" lvl="0" indent="-342900" algn="just">
              <a:buChar char="•"/>
            </a:pPr>
            <a:r>
              <a:rPr lang="en-US" altLang="en-US" sz="1800">
                <a:latin typeface="Times New Roman" pitchFamily="18" charset="0"/>
                <a:ea typeface="Times New Roman" pitchFamily="18" charset="0"/>
              </a:rPr>
              <a:t>So they need to be made dynamical, by which we can manage the information provided on them likely time , weather – basis and etc.,</a:t>
            </a:r>
          </a:p>
          <a:p>
            <a:pPr marL="342900" lvl="0" indent="-342900" algn="just">
              <a:buChar char="•"/>
            </a:pPr>
            <a:r>
              <a:rPr lang="en-US" altLang="en-US" sz="1800">
                <a:latin typeface="Times New Roman" pitchFamily="18" charset="0"/>
                <a:ea typeface="Times New Roman" pitchFamily="18" charset="0"/>
              </a:rPr>
              <a:t>For example, considering a scenario, where we need to alert the driver to limit the speed of  their vehicles, while  passing the school zone at the particular time intervals (starting, ending of schools).</a:t>
            </a:r>
          </a:p>
          <a:p>
            <a:pPr marL="342900" lvl="0" indent="-342900" algn="just">
              <a:buChar char="•"/>
            </a:pPr>
            <a:r>
              <a:rPr lang="en-US" altLang="en-US" sz="1800">
                <a:latin typeface="Times New Roman" pitchFamily="18" charset="0"/>
                <a:ea typeface="Times New Roman" pitchFamily="18" charset="0"/>
              </a:rPr>
              <a:t>For this purpose, the dynamical sign board can be used efficiently by managing          them on time – basis.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 EXISTING SOLUTION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 algn="just">
              <a:tabLst>
                <a:tab pos="862012" algn="l"/>
              </a:tabLst>
            </a:pPr>
            <a:r>
              <a:rPr lang="en-US" altLang="en-US" sz="2000">
                <a:latin typeface="Times New Roman" pitchFamily="18" charset="0"/>
                <a:ea typeface="Times New Roman" pitchFamily="18" charset="0"/>
              </a:rPr>
              <a:t>The existing sign boards system that are on road sides are static and they alert the driver every time with the same information provided on them.</a:t>
            </a:r>
          </a:p>
          <a:p>
            <a:pPr lvl="0" algn="just">
              <a:tabLst>
                <a:tab pos="862012" algn="l"/>
              </a:tabLst>
            </a:pPr>
            <a:r>
              <a:rPr lang="en-US" altLang="en-US" sz="2000">
                <a:latin typeface="Times New Roman" pitchFamily="18" charset="0"/>
                <a:ea typeface="Times New Roman" pitchFamily="18" charset="0"/>
              </a:rPr>
              <a:t>The existing sign boards in some areas are of damaged condition, which leads to miscommunication with the user.</a:t>
            </a:r>
          </a:p>
        </p:txBody>
      </p:sp>
      <p:sp>
        <p:nvSpPr>
          <p:cNvPr id="1048599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ea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LITRETURE SURVEY</a:t>
            </a:r>
          </a:p>
        </p:txBody>
      </p:sp>
      <p:sp>
        <p:nvSpPr>
          <p:cNvPr id="1048601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ea typeface="Arial" charset="0"/>
            </a:endParaRPr>
          </a:p>
        </p:txBody>
      </p:sp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76200" y="1371600"/>
          <a:ext cx="8991599" cy="4932361"/>
        </p:xfrm>
        <a:graphic>
          <a:graphicData uri="http://schemas.openxmlformats.org/drawingml/2006/table">
            <a:tbl>
              <a:tblPr/>
              <a:tblGrid>
                <a:gridCol w="715962"/>
                <a:gridCol w="3779837"/>
                <a:gridCol w="1419225"/>
                <a:gridCol w="1577975"/>
                <a:gridCol w="1498600"/>
              </a:tblGrid>
              <a:tr h="1071562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S.NO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TITLE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MODEL / TECHNIQUES USED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MERITS/ DEMERITS</a:t>
                      </a:r>
                    </a:p>
                    <a:p>
                      <a:pPr lvl="0" algn="l" eaLnBrk="1" latinLnBrk="1" hangingPunct="1"/>
                      <a:endParaRPr lang="en-US" altLang="en-US" sz="1600" b="1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OUTCOMES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95437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1.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Songkran Kantawong </a:t>
                      </a: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“Smart Solar Cell e-Warning Signs Board via on Cloud based Control for Social Distancing Alert” </a:t>
                      </a: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(2021),  Bangkok University.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RGB Led boards </a:t>
                      </a: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Solar power </a:t>
                      </a: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NETPIE Cloud</a:t>
                      </a: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Database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1" u="sng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MERITS:</a:t>
                      </a:r>
                    </a:p>
                    <a:p>
                      <a:pPr lvl="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Power Saving</a:t>
                      </a:r>
                    </a:p>
                    <a:p>
                      <a:pPr lvl="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Smart Connectivity</a:t>
                      </a:r>
                    </a:p>
                    <a:p>
                      <a:pPr lvl="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Cloud Based Model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A long distance </a:t>
                      </a:r>
                    </a:p>
                    <a:p>
                      <a:pPr lvl="0" algn="just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access control is established especially for social distancing policy caused </a:t>
                      </a:r>
                    </a:p>
                    <a:p>
                      <a:pPr lvl="0" algn="just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by COVID-19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65362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4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2.</a:t>
                      </a: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Devershi Pallavi Bhatt, Manish Tiwari </a:t>
                      </a: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“Smart Traffic Sign Boards (STSB) for Smart Cities” </a:t>
                      </a: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(2019), University of Bahrain.</a:t>
                      </a:r>
                    </a:p>
                    <a:p>
                      <a:pPr lvl="0" algn="just" eaLnBrk="1" latinLnBrk="1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Tx/>
                        <a:buNone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eaLnBrk="1" latinLnBrk="1" hangingPunct="1">
                        <a:buChar char="•"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STSB</a:t>
                      </a: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UHF - RFID</a:t>
                      </a:r>
                    </a:p>
                    <a:p>
                      <a:pPr marL="285750" lvl="0" indent="-285750" algn="l" eaLnBrk="1" latinLnBrk="1" hangingPunct="1">
                        <a:buChar char="•"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1" u="sng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MERITS:</a:t>
                      </a:r>
                    </a:p>
                    <a:p>
                      <a:pPr lvl="0" algn="just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Economical</a:t>
                      </a:r>
                    </a:p>
                    <a:p>
                      <a:pPr lvl="0" algn="just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Easy Connectivity</a:t>
                      </a:r>
                    </a:p>
                    <a:p>
                      <a:pPr lvl="0" algn="l" eaLnBrk="1" latinLnBrk="1" hangingPunct="1"/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  <a:p>
                      <a:pPr lvl="0" algn="l" eaLnBrk="1" latinLnBrk="1" hangingPunct="1"/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  <a:p>
                      <a:pPr lvl="0" algn="l" eaLnBrk="1" latinLnBrk="1" hangingPunct="1">
                        <a:buChar char="•"/>
                      </a:pPr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Intelligent traffic management and </a:t>
                      </a:r>
                    </a:p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driving assistance for the new driver for a particular </a:t>
                      </a:r>
                    </a:p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area or city</a:t>
                      </a:r>
                    </a:p>
                    <a:p>
                      <a:pPr lvl="0" algn="just" eaLnBrk="1" latinLnBrk="1" hangingPunct="1"/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17" marB="45717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LITRETURE SURVEY</a:t>
            </a:r>
          </a:p>
        </p:txBody>
      </p:sp>
      <p:sp>
        <p:nvSpPr>
          <p:cNvPr id="1048632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ea typeface="Arial" charset="0"/>
            </a:endParaRPr>
          </a:p>
        </p:txBody>
      </p:sp>
      <p:graphicFrame>
        <p:nvGraphicFramePr>
          <p:cNvPr id="4194305" name="Table 4194304"/>
          <p:cNvGraphicFramePr>
            <a:graphicFrameLocks/>
          </p:cNvGraphicFramePr>
          <p:nvPr/>
        </p:nvGraphicFramePr>
        <p:xfrm>
          <a:off x="76200" y="1371600"/>
          <a:ext cx="8991599" cy="5029199"/>
        </p:xfrm>
        <a:graphic>
          <a:graphicData uri="http://schemas.openxmlformats.org/drawingml/2006/table">
            <a:tbl>
              <a:tblPr/>
              <a:tblGrid>
                <a:gridCol w="715962"/>
                <a:gridCol w="3779837"/>
                <a:gridCol w="1419225"/>
                <a:gridCol w="1577975"/>
                <a:gridCol w="1498600"/>
              </a:tblGrid>
              <a:tr h="965200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S.NO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TITLE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MODEL / TECHNIQUES USED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MERITS/ DEMERITS</a:t>
                      </a:r>
                    </a:p>
                    <a:p>
                      <a:pPr lvl="0" algn="l" eaLnBrk="1" latinLnBrk="1" hangingPunct="1"/>
                      <a:endParaRPr lang="en-US" altLang="en-US" sz="1600" b="1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OUTCOMES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1751012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3.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en-US" altLang="en-US" sz="14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Chetan Dhule et al.,</a:t>
                      </a:r>
                      <a:r>
                        <a:rPr lang="en-US" altLang="en-US" sz="14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“Study of Design of IoT based Digital Board for Real Time Data Delivery on National Highway” </a:t>
                      </a:r>
                      <a:r>
                        <a:rPr lang="en-US" altLang="en-US" sz="14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(2021), Electronics and Telecommunication Engineering Department, G H Raisoni College of Engineering, Nagpur. 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Led based digital boards, Weather based, Solar power, Cloud, Database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1" u="sng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MERITS:</a:t>
                      </a:r>
                    </a:p>
                    <a:p>
                      <a:pPr lvl="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Smart Connectivity</a:t>
                      </a:r>
                    </a:p>
                    <a:p>
                      <a:pPr lvl="0" algn="l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Cloud Based Model,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The proposed system is very powerful and very beneficial for travelers 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12987">
                <a:tc>
                  <a:txBody>
                    <a:bodyPr/>
                    <a:lstStyle/>
                    <a:p>
                      <a:pPr lvl="0" algn="l" eaLnBrk="1" latinLnBrk="1" hangingPunct="1">
                        <a:buClr>
                          <a:srgbClr val="000000"/>
                        </a:buClr>
                        <a:buFont typeface="Times New Roman" pitchFamily="18" charset="0"/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4.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Jian L &amp; Bin C (2009), </a:t>
                      </a: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"Research of Road Traffic Signs and Markings System Based on GIS"</a:t>
                      </a: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. In 2009 Second International Conference on Intelligent Computation Technology and Automation (Vol. 3, pp. 694-697). 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GIS sensors manages is to ensure the road safety with smooth of traffics. 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1" u="sng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MERITS:</a:t>
                      </a:r>
                    </a:p>
                    <a:p>
                      <a:pPr lvl="0" algn="just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Improve the labor efficiency </a:t>
                      </a:r>
                    </a:p>
                    <a:p>
                      <a:pPr lvl="0" algn="just" eaLnBrk="1" latinLnBrk="1" hangingPunct="1">
                        <a:buChar char="•"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Reduce resource waste.</a:t>
                      </a:r>
                    </a:p>
                    <a:p>
                      <a:pPr lvl="0" algn="l" eaLnBrk="1" latinLnBrk="1" hangingPunct="1"/>
                      <a:endParaRPr lang="en-US" altLang="en-US" sz="140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sym typeface="Times New Roman" pitchFamily="18" charset="0"/>
                      </a:endParaRP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sym typeface="Times New Roman" pitchFamily="18" charset="0"/>
                        </a:rPr>
                        <a:t>It help traffic department innovate manage and technology</a:t>
                      </a:r>
                    </a:p>
                  </a:txBody>
                  <a:tcPr marL="91450" marR="91450" marT="45723" marB="45723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US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INFERENCE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lvl="0"/>
            <a:r>
              <a:rPr lang="en-US" altLang="en-US" sz="2000">
                <a:latin typeface="Times New Roman" pitchFamily="18" charset="0"/>
                <a:ea typeface="Times New Roman" pitchFamily="18" charset="0"/>
              </a:rPr>
              <a:t>Information provided on the static sign boards cannot be changed easily,  it must be re-established. Hence the cost goes high.</a:t>
            </a:r>
          </a:p>
          <a:p>
            <a:pPr lvl="0"/>
            <a:r>
              <a:rPr lang="en-US" altLang="en-US" sz="2000">
                <a:latin typeface="Times New Roman" pitchFamily="18" charset="0"/>
                <a:ea typeface="Times New Roman" pitchFamily="18" charset="0"/>
              </a:rPr>
              <a:t>Static sign boards cannot be managed according to the situations.</a:t>
            </a:r>
          </a:p>
          <a:p>
            <a:pPr lvl="0"/>
            <a:r>
              <a:rPr lang="en-US" altLang="en-US" sz="2000">
                <a:latin typeface="Times New Roman" pitchFamily="18" charset="0"/>
                <a:ea typeface="Times New Roman" pitchFamily="18" charset="0"/>
              </a:rPr>
              <a:t>Usage of IoT platform leads to the efficient indication system. </a:t>
            </a:r>
          </a:p>
          <a:p>
            <a:pPr lvl="0"/>
            <a:endParaRPr lang="en-US" altLang="en-US" sz="2000"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None/>
            </a:pPr>
            <a:endParaRPr lang="en-IN" altLang="en-US"/>
          </a:p>
        </p:txBody>
      </p:sp>
      <p:sp>
        <p:nvSpPr>
          <p:cNvPr id="1048660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ea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IN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PROPOSED MODEL</a:t>
            </a:r>
          </a:p>
        </p:txBody>
      </p:sp>
      <p:sp>
        <p:nvSpPr>
          <p:cNvPr id="1048662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ea typeface="Arial" charset="0"/>
            </a:endParaRPr>
          </a:p>
        </p:txBody>
      </p:sp>
      <p:pic>
        <p:nvPicPr>
          <p:cNvPr id="2097152" name="Picture 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1524000"/>
            <a:ext cx="71215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rgbClr val="800000"/>
                </a:solidFill>
                <a:latin typeface="Arial" charset="0"/>
                <a:sym typeface="Arial" charset="0"/>
              </a:defRPr>
            </a:lvl1pPr>
          </a:lstStyle>
          <a:p>
            <a:pPr lvl="0" algn="ctr"/>
            <a:r>
              <a:rPr lang="en-IN" altLang="en-US" sz="2800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REFERENCES</a:t>
            </a:r>
          </a:p>
        </p:txBody>
      </p:sp>
      <p:sp>
        <p:nvSpPr>
          <p:cNvPr id="1048664" name="Slide Number Placeholder 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ABCEB-ACFC-4714-9973-3DA970169C29}" type="slidenum">
              <a:rPr lang="en-US" altLang="en-US" sz="1400">
                <a:ea typeface="Arial" charset="0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ea typeface="Arial" charset="0"/>
            </a:endParaRPr>
          </a:p>
        </p:txBody>
      </p:sp>
      <p:sp>
        <p:nvSpPr>
          <p:cNvPr id="1048665" name="Google Shape;144;p23"/>
          <p:cNvSpPr txBox="1"/>
          <p:nvPr/>
        </p:nvSpPr>
        <p:spPr>
          <a:xfrm>
            <a:off x="381000" y="1417637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/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32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Arial" charset="0"/>
              </a:defRPr>
            </a:lvl5pPr>
          </a:lstStyle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rPr>
              <a:t>Songkran Kantawong “Smart Solar Cell e-Warning Signs Board via on Cloud based Control for Social Distancing Alert” (2021),  Bangkok University.</a:t>
            </a:r>
          </a:p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rPr>
              <a:t>Devershi Pallavi Bhatt, Manish Tiwari “Smart Traffic Sign Boards (STSB) for Smart Cities” (2019), University of Bahrain.</a:t>
            </a:r>
          </a:p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latin typeface="Times New Roman" pitchFamily="18" charset="0"/>
                <a:ea typeface="Times New Roman" pitchFamily="18" charset="0"/>
              </a:rPr>
              <a:t>Chetan Dhule et al., “Study of Design of IoT based Digital Board for Real Time Data Delivery on National Highway” (2021), Electronics and Telecommunication Engineering Department, G H Raisoni College of Engineering, Nagpur. </a:t>
            </a:r>
          </a:p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rPr>
              <a:t>Jian L &amp; Bin C (2009), "Research of Road Traffic Signs and Markings System Based on GIS". In 2009 Second International Conference on Intelligent Computation Technology and Automation (Vol. 3, pp. 694-697). </a:t>
            </a:r>
          </a:p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rPr>
              <a:t>Yasir Mehmood (et al) “Internet-of-Things Based Smart Cities: Recent Advances and  Challenges”,(2017) IEEE Communications Magazine Volume: 55 Issue: 9, pp. 16 – 24.</a:t>
            </a:r>
          </a:p>
          <a:p>
            <a:pPr marL="444500" lvl="0" indent="-342900" algn="just">
              <a:spcBef>
                <a:spcPts val="325"/>
              </a:spcBef>
              <a:buClr>
                <a:srgbClr val="000000"/>
              </a:buClr>
              <a:buAutoNum type="arabicPeriod"/>
            </a:pPr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sym typeface="Times New Roman" pitchFamily="18" charset="0"/>
              </a:rPr>
              <a:t>Kumari, Neha, Shivani Gosavi, and Sandeep S. Nagre. "Real-Time Cloud based Weather  Monitoring System." (2020) 2nd International Conference on Innovative Mechanisms for  Industry Applications (ICIMIA) IEEE.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 SIGNS WITH SMART CONNECTIVITY FOR BETTER ROAD SAFETY </vt:lpstr>
      <vt:lpstr>OBJECTIVE</vt:lpstr>
      <vt:lpstr>NEED FOR THE PROJECT</vt:lpstr>
      <vt:lpstr>  EXISTING SOLUTION</vt:lpstr>
      <vt:lpstr>LITRETURE SURVEY</vt:lpstr>
      <vt:lpstr>LITRETURE SURVEY</vt:lpstr>
      <vt:lpstr>INFERENCE</vt:lpstr>
      <vt:lpstr>PROPOSED MODEL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3D profile Mapping using 2D Images</dc:title>
  <dc:creator>ARS</dc:creator>
  <cp:lastModifiedBy>LENOVO</cp:lastModifiedBy>
  <cp:revision>2</cp:revision>
  <dcterms:created xsi:type="dcterms:W3CDTF">2011-07-07T07:40:14Z</dcterms:created>
  <dcterms:modified xsi:type="dcterms:W3CDTF">2022-09-12T18:36:06Z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327ea750ed17426c985a9df47bf94113</vt:lpwstr>
  </property>
</Properties>
</file>