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"/>
  </p:notesMasterIdLst>
  <p:sldIdLst>
    <p:sldId id="1117" r:id="rId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11C"/>
    <a:srgbClr val="A6630B"/>
    <a:srgbClr val="5F7833"/>
    <a:srgbClr val="106050"/>
    <a:srgbClr val="A5332C"/>
    <a:srgbClr val="D68825"/>
    <a:srgbClr val="8BA853"/>
    <a:srgbClr val="188F78"/>
    <a:srgbClr val="012548"/>
    <a:srgbClr val="00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0A08-E5FF-426A-9551-4FB32EF76D40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7914-6666-4BAB-A2F0-B2D4F27F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780042"/>
            <a:ext cx="12192000" cy="77958"/>
            <a:chOff x="0" y="6693778"/>
            <a:chExt cx="9144000" cy="77958"/>
          </a:xfrm>
        </p:grpSpPr>
        <p:sp>
          <p:nvSpPr>
            <p:cNvPr id="9" name="Rectangle 8"/>
            <p:cNvSpPr/>
            <p:nvPr/>
          </p:nvSpPr>
          <p:spPr>
            <a:xfrm>
              <a:off x="0" y="6693778"/>
              <a:ext cx="2383277" cy="778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3277" y="6693915"/>
              <a:ext cx="6760723" cy="77821"/>
            </a:xfrm>
            <a:prstGeom prst="rect">
              <a:avLst/>
            </a:prstGeom>
            <a:gradFill flip="none" rotWithShape="1">
              <a:gsLst>
                <a:gs pos="77000">
                  <a:srgbClr val="00B0F0"/>
                </a:gs>
                <a:gs pos="0">
                  <a:srgbClr val="0092DA"/>
                </a:gs>
                <a:gs pos="10000">
                  <a:srgbClr val="94DEF9"/>
                </a:gs>
                <a:gs pos="21000">
                  <a:schemeClr val="bg1"/>
                </a:gs>
                <a:gs pos="100000">
                  <a:srgbClr val="0070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7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780042"/>
            <a:ext cx="12192000" cy="77958"/>
            <a:chOff x="0" y="6693778"/>
            <a:chExt cx="9144000" cy="77958"/>
          </a:xfrm>
        </p:grpSpPr>
        <p:sp>
          <p:nvSpPr>
            <p:cNvPr id="9" name="Rectangle 8"/>
            <p:cNvSpPr/>
            <p:nvPr/>
          </p:nvSpPr>
          <p:spPr>
            <a:xfrm>
              <a:off x="0" y="6693778"/>
              <a:ext cx="2383277" cy="778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3277" y="6693915"/>
              <a:ext cx="6760723" cy="77821"/>
            </a:xfrm>
            <a:prstGeom prst="rect">
              <a:avLst/>
            </a:prstGeom>
            <a:gradFill flip="none" rotWithShape="1">
              <a:gsLst>
                <a:gs pos="77000">
                  <a:srgbClr val="00B0F0"/>
                </a:gs>
                <a:gs pos="0">
                  <a:srgbClr val="0092DA"/>
                </a:gs>
                <a:gs pos="10000">
                  <a:srgbClr val="94DEF9"/>
                </a:gs>
                <a:gs pos="21000">
                  <a:schemeClr val="bg1"/>
                </a:gs>
                <a:gs pos="100000">
                  <a:srgbClr val="0070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1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9" y="583128"/>
            <a:ext cx="11886461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781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4477-A5B2-4FC8-A1A5-FFB83472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DEBA-35E2-47E0-9732-DB83A6FDB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17A5-A411-409E-B89F-E2E8C484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B26-379B-479F-B4E4-B4F19F9BB9A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3294-B893-4D1A-A3ED-D4D89F09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ABC5-5734-4AC0-BA09-2C984A47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7DB-CBB9-4268-B700-F905A16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0BD-E04C-46A8-B66D-7378A5303D17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6DD3-6E06-4B41-8A9F-EA5D02B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0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90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433" y="6780180"/>
            <a:ext cx="122064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48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6" y="583128"/>
            <a:ext cx="11886464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433" y="6789058"/>
            <a:ext cx="122064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9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/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1BE7B26-379B-479F-B4E4-B4F19F9BB9A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9E867DB-CBB9-4268-B700-F905A16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1BE7B26-379B-479F-B4E4-B4F19F9BB9A9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9E867DB-CBB9-4268-B700-F905A1648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CE2EE-A9CE-47E8-993B-0CB6BF89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Classification </a:t>
            </a:r>
            <a:r>
              <a:rPr lang="en-US" dirty="0"/>
              <a:t>of Arrhythmia by Using Deep Learning with 2-D ECG Spectral Image Representation</a:t>
            </a:r>
            <a:br>
              <a:rPr lang="en-US" dirty="0"/>
            </a:br>
            <a:endParaRPr lang="en-IN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F9ABC0-0FAF-4B13-B896-1F95F45EAE52}"/>
              </a:ext>
            </a:extLst>
          </p:cNvPr>
          <p:cNvGrpSpPr/>
          <p:nvPr/>
        </p:nvGrpSpPr>
        <p:grpSpPr>
          <a:xfrm>
            <a:off x="6669780" y="5238656"/>
            <a:ext cx="2714636" cy="1036217"/>
            <a:chOff x="6669780" y="5238656"/>
            <a:chExt cx="2714636" cy="1036217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718E91A-04EC-4DFE-9AC8-AC53DFEE43B0}"/>
                </a:ext>
              </a:extLst>
            </p:cNvPr>
            <p:cNvSpPr/>
            <p:nvPr/>
          </p:nvSpPr>
          <p:spPr bwMode="auto">
            <a:xfrm rot="10800000" flipH="1">
              <a:off x="6686768" y="6144483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4A1B3B-9466-461A-B299-3097D9B192C2}"/>
                </a:ext>
              </a:extLst>
            </p:cNvPr>
            <p:cNvSpPr/>
            <p:nvPr/>
          </p:nvSpPr>
          <p:spPr bwMode="auto">
            <a:xfrm flipH="1">
              <a:off x="7046621" y="5238656"/>
              <a:ext cx="2337795" cy="103621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856BA1-274F-477D-A8D8-1ECC882424DD}"/>
                </a:ext>
              </a:extLst>
            </p:cNvPr>
            <p:cNvSpPr/>
            <p:nvPr/>
          </p:nvSpPr>
          <p:spPr bwMode="auto">
            <a:xfrm flipH="1">
              <a:off x="6669780" y="5238656"/>
              <a:ext cx="802518" cy="10362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6B85890-F5A7-467C-83FB-3D04BBE9F92B}"/>
              </a:ext>
            </a:extLst>
          </p:cNvPr>
          <p:cNvSpPr/>
          <p:nvPr/>
        </p:nvSpPr>
        <p:spPr>
          <a:xfrm flipH="1">
            <a:off x="7661155" y="5218156"/>
            <a:ext cx="153440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2D spectrum most widely used in image processing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F0BC172-9065-4C9C-A3FB-2924B4C6CC6A}"/>
              </a:ext>
            </a:extLst>
          </p:cNvPr>
          <p:cNvGrpSpPr/>
          <p:nvPr/>
        </p:nvGrpSpPr>
        <p:grpSpPr>
          <a:xfrm flipH="1">
            <a:off x="6927471" y="5496415"/>
            <a:ext cx="297024" cy="520142"/>
            <a:chOff x="6029244" y="5490586"/>
            <a:chExt cx="297024" cy="520142"/>
          </a:xfrm>
          <a:solidFill>
            <a:schemeClr val="bg1"/>
          </a:solidFill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193BC08-A9B7-4F07-B11E-370D025D8336}"/>
                </a:ext>
              </a:extLst>
            </p:cNvPr>
            <p:cNvSpPr txBox="1"/>
            <p:nvPr/>
          </p:nvSpPr>
          <p:spPr>
            <a:xfrm flipH="1">
              <a:off x="6246129" y="5490586"/>
              <a:ext cx="80139" cy="520142"/>
            </a:xfrm>
            <a:custGeom>
              <a:avLst/>
              <a:gdLst/>
              <a:ahLst/>
              <a:cxnLst/>
              <a:rect l="l" t="t" r="r" b="b"/>
              <a:pathLst>
                <a:path w="63996" h="312981">
                  <a:moveTo>
                    <a:pt x="24198" y="0"/>
                  </a:moveTo>
                  <a:lnTo>
                    <a:pt x="63996" y="0"/>
                  </a:lnTo>
                  <a:lnTo>
                    <a:pt x="63996" y="312981"/>
                  </a:lnTo>
                  <a:lnTo>
                    <a:pt x="17998" y="312981"/>
                  </a:lnTo>
                  <a:lnTo>
                    <a:pt x="17998" y="92194"/>
                  </a:lnTo>
                  <a:lnTo>
                    <a:pt x="0" y="92194"/>
                  </a:lnTo>
                  <a:lnTo>
                    <a:pt x="0" y="85995"/>
                  </a:lnTo>
                  <a:lnTo>
                    <a:pt x="2419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8A5477-6953-4B00-95D7-9C5F13011B87}"/>
                </a:ext>
              </a:extLst>
            </p:cNvPr>
            <p:cNvSpPr txBox="1"/>
            <p:nvPr/>
          </p:nvSpPr>
          <p:spPr>
            <a:xfrm flipH="1">
              <a:off x="6029244" y="5490586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F21DD1-7723-4865-B31C-0498D0FA0A48}"/>
              </a:ext>
            </a:extLst>
          </p:cNvPr>
          <p:cNvGrpSpPr/>
          <p:nvPr/>
        </p:nvGrpSpPr>
        <p:grpSpPr>
          <a:xfrm>
            <a:off x="2428597" y="5238656"/>
            <a:ext cx="2714635" cy="1036217"/>
            <a:chOff x="2428597" y="5238656"/>
            <a:chExt cx="2714635" cy="1036217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307CE09-D2ED-4F39-9100-E240436781F9}"/>
                </a:ext>
              </a:extLst>
            </p:cNvPr>
            <p:cNvSpPr/>
            <p:nvPr/>
          </p:nvSpPr>
          <p:spPr bwMode="auto">
            <a:xfrm rot="10800000" flipH="1">
              <a:off x="2445584" y="6144483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99E015-58E3-4D0A-86D4-F5AE45041E9E}"/>
                </a:ext>
              </a:extLst>
            </p:cNvPr>
            <p:cNvSpPr/>
            <p:nvPr/>
          </p:nvSpPr>
          <p:spPr bwMode="auto">
            <a:xfrm flipH="1">
              <a:off x="2805437" y="5238656"/>
              <a:ext cx="2337795" cy="103621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EDF1C2-B85C-4B21-B0C0-F15327567DD2}"/>
                </a:ext>
              </a:extLst>
            </p:cNvPr>
            <p:cNvSpPr/>
            <p:nvPr/>
          </p:nvSpPr>
          <p:spPr bwMode="auto">
            <a:xfrm flipH="1">
              <a:off x="2428597" y="5238656"/>
              <a:ext cx="802518" cy="103621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CB4B0F7-95E4-49FB-8F45-9ADD6804BAE6}"/>
              </a:ext>
            </a:extLst>
          </p:cNvPr>
          <p:cNvSpPr/>
          <p:nvPr/>
        </p:nvSpPr>
        <p:spPr>
          <a:xfrm flipH="1">
            <a:off x="3184426" y="5279711"/>
            <a:ext cx="1818647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A CNN model is proposed for an automatic classification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F98178-3089-4123-874D-1FEAA8007CF6}"/>
              </a:ext>
            </a:extLst>
          </p:cNvPr>
          <p:cNvGrpSpPr/>
          <p:nvPr/>
        </p:nvGrpSpPr>
        <p:grpSpPr>
          <a:xfrm flipH="1">
            <a:off x="2618947" y="5496415"/>
            <a:ext cx="413952" cy="520142"/>
            <a:chOff x="1720719" y="5490586"/>
            <a:chExt cx="413952" cy="520142"/>
          </a:xfrm>
          <a:solidFill>
            <a:schemeClr val="bg1"/>
          </a:solidFill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4657AC-AABE-4CEC-88AC-401961CE7D27}"/>
                </a:ext>
              </a:extLst>
            </p:cNvPr>
            <p:cNvSpPr txBox="1"/>
            <p:nvPr/>
          </p:nvSpPr>
          <p:spPr>
            <a:xfrm flipH="1">
              <a:off x="1942336" y="5490586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411DD6E-5B39-4572-BA6F-3FAF7C07A7C0}"/>
                </a:ext>
              </a:extLst>
            </p:cNvPr>
            <p:cNvSpPr txBox="1"/>
            <p:nvPr/>
          </p:nvSpPr>
          <p:spPr>
            <a:xfrm flipH="1">
              <a:off x="1720719" y="5490586"/>
              <a:ext cx="187827" cy="520142"/>
            </a:xfrm>
            <a:custGeom>
              <a:avLst/>
              <a:gdLst/>
              <a:ahLst/>
              <a:cxnLst/>
              <a:rect l="l" t="t" r="r" b="b"/>
              <a:pathLst>
                <a:path w="149991" h="312981">
                  <a:moveTo>
                    <a:pt x="5000" y="0"/>
                  </a:moveTo>
                  <a:lnTo>
                    <a:pt x="147791" y="0"/>
                  </a:lnTo>
                  <a:lnTo>
                    <a:pt x="147791" y="40997"/>
                  </a:lnTo>
                  <a:lnTo>
                    <a:pt x="48397" y="40997"/>
                  </a:lnTo>
                  <a:lnTo>
                    <a:pt x="45397" y="112193"/>
                  </a:lnTo>
                  <a:lnTo>
                    <a:pt x="121593" y="112193"/>
                  </a:lnTo>
                  <a:cubicBezTo>
                    <a:pt x="140525" y="112193"/>
                    <a:pt x="149991" y="121659"/>
                    <a:pt x="149991" y="140591"/>
                  </a:cubicBezTo>
                  <a:lnTo>
                    <a:pt x="149991" y="284382"/>
                  </a:lnTo>
                  <a:cubicBezTo>
                    <a:pt x="149991" y="303448"/>
                    <a:pt x="140525" y="312981"/>
                    <a:pt x="121593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12187"/>
                  </a:lnTo>
                  <a:lnTo>
                    <a:pt x="45997" y="212187"/>
                  </a:lnTo>
                  <a:lnTo>
                    <a:pt x="45997" y="272783"/>
                  </a:lnTo>
                  <a:lnTo>
                    <a:pt x="103994" y="272783"/>
                  </a:lnTo>
                  <a:lnTo>
                    <a:pt x="103994" y="152391"/>
                  </a:lnTo>
                  <a:lnTo>
                    <a:pt x="0" y="152391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CB886A-0032-4B5A-8BF8-3C59B63EDB72}"/>
              </a:ext>
            </a:extLst>
          </p:cNvPr>
          <p:cNvGrpSpPr/>
          <p:nvPr/>
        </p:nvGrpSpPr>
        <p:grpSpPr>
          <a:xfrm>
            <a:off x="7041354" y="4201514"/>
            <a:ext cx="2722052" cy="1036217"/>
            <a:chOff x="7041354" y="4201514"/>
            <a:chExt cx="2722052" cy="103621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403D71B-3A0E-427F-9574-FB37E5B2C127}"/>
                </a:ext>
              </a:extLst>
            </p:cNvPr>
            <p:cNvSpPr/>
            <p:nvPr/>
          </p:nvSpPr>
          <p:spPr bwMode="auto">
            <a:xfrm rot="10800000" flipH="1">
              <a:off x="7041354" y="5112104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0E15D-0863-449F-844D-C21F0683700F}"/>
                </a:ext>
              </a:extLst>
            </p:cNvPr>
            <p:cNvSpPr/>
            <p:nvPr/>
          </p:nvSpPr>
          <p:spPr bwMode="auto">
            <a:xfrm flipH="1">
              <a:off x="7425611" y="4201514"/>
              <a:ext cx="2337795" cy="10362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BD7C53-8EB9-407B-AAF0-85D098D9DEFD}"/>
                </a:ext>
              </a:extLst>
            </p:cNvPr>
            <p:cNvSpPr/>
            <p:nvPr/>
          </p:nvSpPr>
          <p:spPr bwMode="auto">
            <a:xfrm flipH="1">
              <a:off x="7071996" y="4201514"/>
              <a:ext cx="802518" cy="1036217"/>
            </a:xfrm>
            <a:prstGeom prst="rect">
              <a:avLst/>
            </a:prstGeom>
            <a:solidFill>
              <a:srgbClr val="73211C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ACD7A-6851-4C3B-93E6-33749FE30FB8}"/>
              </a:ext>
            </a:extLst>
          </p:cNvPr>
          <p:cNvSpPr/>
          <p:nvPr/>
        </p:nvSpPr>
        <p:spPr>
          <a:xfrm flipH="1">
            <a:off x="8122961" y="4304125"/>
            <a:ext cx="138326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Deep CNN model is used for accuracy &amp; machine learning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A6BE09-EB88-471F-8507-EBCC4A0C15C5}"/>
              </a:ext>
            </a:extLst>
          </p:cNvPr>
          <p:cNvGrpSpPr/>
          <p:nvPr/>
        </p:nvGrpSpPr>
        <p:grpSpPr>
          <a:xfrm>
            <a:off x="7252448" y="4459273"/>
            <a:ext cx="415954" cy="520142"/>
            <a:chOff x="7252448" y="4459273"/>
            <a:chExt cx="415954" cy="520142"/>
          </a:xfrm>
          <a:solidFill>
            <a:schemeClr val="bg1"/>
          </a:solidFill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AA289B-36C3-4D78-AE0E-14B9B0B32E71}"/>
                </a:ext>
              </a:extLst>
            </p:cNvPr>
            <p:cNvSpPr txBox="1"/>
            <p:nvPr/>
          </p:nvSpPr>
          <p:spPr>
            <a:xfrm>
              <a:off x="7252448" y="4459273"/>
              <a:ext cx="192333" cy="520142"/>
            </a:xfrm>
            <a:custGeom>
              <a:avLst/>
              <a:gdLst/>
              <a:ahLst/>
              <a:cxnLst/>
              <a:rect l="l" t="t" r="r" b="b"/>
              <a:pathLst>
                <a:path w="153590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0" y="9599"/>
                    <a:pt x="153590" y="28798"/>
                  </a:cubicBezTo>
                  <a:lnTo>
                    <a:pt x="153590" y="284382"/>
                  </a:lnTo>
                  <a:cubicBezTo>
                    <a:pt x="153590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9EE64A-C2DE-4409-99C9-85FF8FCFAC85}"/>
                </a:ext>
              </a:extLst>
            </p:cNvPr>
            <p:cNvSpPr txBox="1"/>
            <p:nvPr/>
          </p:nvSpPr>
          <p:spPr>
            <a:xfrm>
              <a:off x="7478072" y="4459273"/>
              <a:ext cx="190330" cy="520142"/>
            </a:xfrm>
            <a:custGeom>
              <a:avLst/>
              <a:gdLst/>
              <a:ahLst/>
              <a:cxnLst/>
              <a:rect l="l" t="t" r="r" b="b"/>
              <a:pathLst>
                <a:path w="151990" h="312981">
                  <a:moveTo>
                    <a:pt x="27798" y="0"/>
                  </a:moveTo>
                  <a:lnTo>
                    <a:pt x="123392" y="0"/>
                  </a:lnTo>
                  <a:cubicBezTo>
                    <a:pt x="142458" y="0"/>
                    <a:pt x="151990" y="9599"/>
                    <a:pt x="151990" y="28798"/>
                  </a:cubicBezTo>
                  <a:lnTo>
                    <a:pt x="151990" y="284382"/>
                  </a:lnTo>
                  <a:cubicBezTo>
                    <a:pt x="151990" y="303448"/>
                    <a:pt x="142591" y="312981"/>
                    <a:pt x="123792" y="312981"/>
                  </a:cubicBezTo>
                  <a:lnTo>
                    <a:pt x="29598" y="312981"/>
                  </a:lnTo>
                  <a:cubicBezTo>
                    <a:pt x="10666" y="312981"/>
                    <a:pt x="1200" y="303448"/>
                    <a:pt x="1200" y="284382"/>
                  </a:cubicBezTo>
                  <a:lnTo>
                    <a:pt x="1200" y="217987"/>
                  </a:lnTo>
                  <a:lnTo>
                    <a:pt x="47197" y="217987"/>
                  </a:lnTo>
                  <a:lnTo>
                    <a:pt x="47197" y="272783"/>
                  </a:lnTo>
                  <a:lnTo>
                    <a:pt x="105593" y="272783"/>
                  </a:lnTo>
                  <a:lnTo>
                    <a:pt x="105593" y="178589"/>
                  </a:lnTo>
                  <a:lnTo>
                    <a:pt x="27798" y="178589"/>
                  </a:lnTo>
                  <a:cubicBezTo>
                    <a:pt x="9266" y="178589"/>
                    <a:pt x="0" y="169190"/>
                    <a:pt x="0" y="150391"/>
                  </a:cubicBezTo>
                  <a:lnTo>
                    <a:pt x="0" y="28798"/>
                  </a:lnTo>
                  <a:cubicBezTo>
                    <a:pt x="0" y="9599"/>
                    <a:pt x="9266" y="0"/>
                    <a:pt x="27798" y="0"/>
                  </a:cubicBezTo>
                  <a:close/>
                  <a:moveTo>
                    <a:pt x="45797" y="40197"/>
                  </a:moveTo>
                  <a:lnTo>
                    <a:pt x="45797" y="138991"/>
                  </a:lnTo>
                  <a:lnTo>
                    <a:pt x="105593" y="138991"/>
                  </a:lnTo>
                  <a:lnTo>
                    <a:pt x="105593" y="40197"/>
                  </a:lnTo>
                  <a:lnTo>
                    <a:pt x="457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7C9444-AD27-4FF5-B28F-C7E00455524F}"/>
              </a:ext>
            </a:extLst>
          </p:cNvPr>
          <p:cNvGrpSpPr/>
          <p:nvPr/>
        </p:nvGrpSpPr>
        <p:grpSpPr>
          <a:xfrm>
            <a:off x="2830813" y="4201514"/>
            <a:ext cx="2691409" cy="1036217"/>
            <a:chOff x="2830813" y="4201514"/>
            <a:chExt cx="2691409" cy="1036217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72AF758-A552-481F-8F38-E6DEC52094D2}"/>
                </a:ext>
              </a:extLst>
            </p:cNvPr>
            <p:cNvSpPr/>
            <p:nvPr/>
          </p:nvSpPr>
          <p:spPr bwMode="auto">
            <a:xfrm rot="10800000" flipH="1">
              <a:off x="2838270" y="5112104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211D3E-1305-4A8D-93E4-72739320F9B0}"/>
                </a:ext>
              </a:extLst>
            </p:cNvPr>
            <p:cNvSpPr/>
            <p:nvPr/>
          </p:nvSpPr>
          <p:spPr bwMode="auto">
            <a:xfrm flipH="1">
              <a:off x="3184427" y="4201514"/>
              <a:ext cx="2337795" cy="10362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 PROCESSING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 smtClean="0">
                  <a:solidFill>
                    <a:prstClr val="white"/>
                  </a:solidFill>
                  <a:latin typeface="Calibri"/>
                </a:rPr>
                <a:t>         </a:t>
              </a:r>
              <a:r>
                <a:rPr lang="en-US" sz="1050" dirty="0" smtClean="0">
                  <a:solidFill>
                    <a:prstClr val="white"/>
                  </a:solidFill>
                  <a:latin typeface="Calibri"/>
                </a:rPr>
                <a:t>1.Power line interface.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2.Baseline drift.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dirty="0" smtClean="0">
                  <a:solidFill>
                    <a:prstClr val="white"/>
                  </a:solidFill>
                  <a:latin typeface="Calibri"/>
                </a:rPr>
                <a:t>3                3.Electromyograpic </a:t>
              </a:r>
              <a:r>
                <a:rPr lang="en-US" sz="1100" dirty="0" smtClean="0">
                  <a:solidFill>
                    <a:prstClr val="white"/>
                  </a:solidFill>
                  <a:latin typeface="Calibri"/>
                </a:rPr>
                <a:t>noise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631FE4-C838-45C4-A23D-CF3DD778AB56}"/>
                </a:ext>
              </a:extLst>
            </p:cNvPr>
            <p:cNvSpPr/>
            <p:nvPr/>
          </p:nvSpPr>
          <p:spPr bwMode="auto">
            <a:xfrm flipH="1">
              <a:off x="2830813" y="4201514"/>
              <a:ext cx="802518" cy="1036217"/>
            </a:xfrm>
            <a:prstGeom prst="rect">
              <a:avLst/>
            </a:prstGeom>
            <a:solidFill>
              <a:srgbClr val="A5332C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D31022-9034-42F1-93B4-5748AFAE51C5}"/>
              </a:ext>
            </a:extLst>
          </p:cNvPr>
          <p:cNvGrpSpPr/>
          <p:nvPr/>
        </p:nvGrpSpPr>
        <p:grpSpPr>
          <a:xfrm>
            <a:off x="3001499" y="4459273"/>
            <a:ext cx="426222" cy="520142"/>
            <a:chOff x="3001499" y="4459273"/>
            <a:chExt cx="426222" cy="520142"/>
          </a:xfrm>
          <a:solidFill>
            <a:schemeClr val="bg1"/>
          </a:solidFill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E97E3B-B5CD-4CD1-B467-7EC64F028F50}"/>
                </a:ext>
              </a:extLst>
            </p:cNvPr>
            <p:cNvSpPr txBox="1"/>
            <p:nvPr/>
          </p:nvSpPr>
          <p:spPr>
            <a:xfrm>
              <a:off x="3001499" y="4459273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9" y="0"/>
                  </a:moveTo>
                  <a:lnTo>
                    <a:pt x="125393" y="0"/>
                  </a:lnTo>
                  <a:cubicBezTo>
                    <a:pt x="144192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2" y="312981"/>
                    <a:pt x="1253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  <a:moveTo>
                    <a:pt x="45998" y="40197"/>
                  </a:moveTo>
                  <a:lnTo>
                    <a:pt x="45998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8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CCAC2E-71B6-4F05-93BC-93038AC4C1DE}"/>
                </a:ext>
              </a:extLst>
            </p:cNvPr>
            <p:cNvSpPr txBox="1"/>
            <p:nvPr/>
          </p:nvSpPr>
          <p:spPr>
            <a:xfrm>
              <a:off x="3213348" y="4459273"/>
              <a:ext cx="214373" cy="520142"/>
            </a:xfrm>
            <a:custGeom>
              <a:avLst/>
              <a:gdLst/>
              <a:ahLst/>
              <a:cxnLst/>
              <a:rect l="l" t="t" r="r" b="b"/>
              <a:pathLst>
                <a:path w="171190" h="312981">
                  <a:moveTo>
                    <a:pt x="77795" y="0"/>
                  </a:moveTo>
                  <a:lnTo>
                    <a:pt x="125393" y="0"/>
                  </a:lnTo>
                  <a:cubicBezTo>
                    <a:pt x="125393" y="933"/>
                    <a:pt x="125393" y="1533"/>
                    <a:pt x="125393" y="1800"/>
                  </a:cubicBezTo>
                  <a:lnTo>
                    <a:pt x="52397" y="214187"/>
                  </a:lnTo>
                  <a:lnTo>
                    <a:pt x="102794" y="214187"/>
                  </a:lnTo>
                  <a:lnTo>
                    <a:pt x="102794" y="119993"/>
                  </a:lnTo>
                  <a:lnTo>
                    <a:pt x="147391" y="119993"/>
                  </a:lnTo>
                  <a:lnTo>
                    <a:pt x="147391" y="214187"/>
                  </a:lnTo>
                  <a:lnTo>
                    <a:pt x="171190" y="214187"/>
                  </a:lnTo>
                  <a:lnTo>
                    <a:pt x="171190" y="253984"/>
                  </a:lnTo>
                  <a:lnTo>
                    <a:pt x="147391" y="253984"/>
                  </a:lnTo>
                  <a:lnTo>
                    <a:pt x="147391" y="312981"/>
                  </a:lnTo>
                  <a:lnTo>
                    <a:pt x="102794" y="312981"/>
                  </a:lnTo>
                  <a:lnTo>
                    <a:pt x="102794" y="253984"/>
                  </a:lnTo>
                  <a:lnTo>
                    <a:pt x="0" y="253984"/>
                  </a:lnTo>
                  <a:lnTo>
                    <a:pt x="0" y="226186"/>
                  </a:lnTo>
                  <a:lnTo>
                    <a:pt x="7779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17C2A-37AC-49A5-9A80-42A0409DD7AF}"/>
              </a:ext>
            </a:extLst>
          </p:cNvPr>
          <p:cNvGrpSpPr/>
          <p:nvPr/>
        </p:nvGrpSpPr>
        <p:grpSpPr>
          <a:xfrm>
            <a:off x="6669780" y="3164371"/>
            <a:ext cx="2714636" cy="1036217"/>
            <a:chOff x="6669780" y="3164371"/>
            <a:chExt cx="2714636" cy="1036217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504EB2B-1B24-4553-84B0-8BAA2E90D3AD}"/>
                </a:ext>
              </a:extLst>
            </p:cNvPr>
            <p:cNvSpPr/>
            <p:nvPr/>
          </p:nvSpPr>
          <p:spPr bwMode="auto">
            <a:xfrm rot="10800000" flipH="1">
              <a:off x="6686768" y="4070198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A93BBD-B9BD-4EBA-B1CB-05FAC059BFA2}"/>
                </a:ext>
              </a:extLst>
            </p:cNvPr>
            <p:cNvSpPr/>
            <p:nvPr/>
          </p:nvSpPr>
          <p:spPr bwMode="auto">
            <a:xfrm flipH="1">
              <a:off x="7046621" y="3164371"/>
              <a:ext cx="2337795" cy="10362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C1F207-0C4C-4A7F-86EE-8C3C96F10607}"/>
                </a:ext>
              </a:extLst>
            </p:cNvPr>
            <p:cNvSpPr/>
            <p:nvPr/>
          </p:nvSpPr>
          <p:spPr bwMode="auto">
            <a:xfrm flipH="1">
              <a:off x="6669780" y="3164371"/>
              <a:ext cx="802518" cy="1036217"/>
            </a:xfrm>
            <a:prstGeom prst="rect">
              <a:avLst/>
            </a:prstGeom>
            <a:solidFill>
              <a:srgbClr val="A6630B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F77E5F2-92FE-48D9-BE0A-7FE1BF93B33F}"/>
              </a:ext>
            </a:extLst>
          </p:cNvPr>
          <p:cNvSpPr/>
          <p:nvPr/>
        </p:nvSpPr>
        <p:spPr>
          <a:xfrm flipH="1">
            <a:off x="7661157" y="3174649"/>
            <a:ext cx="1786898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CLASSIFICATION: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1.NOR.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2.VFW.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3.PVC.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4.RBB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6D030F-F63D-46AF-9CC0-C4608E277327}"/>
              </a:ext>
            </a:extLst>
          </p:cNvPr>
          <p:cNvGrpSpPr/>
          <p:nvPr/>
        </p:nvGrpSpPr>
        <p:grpSpPr>
          <a:xfrm flipH="1">
            <a:off x="6857901" y="3422130"/>
            <a:ext cx="419962" cy="520142"/>
            <a:chOff x="5959674" y="3416300"/>
            <a:chExt cx="419962" cy="520142"/>
          </a:xfrm>
          <a:solidFill>
            <a:schemeClr val="bg1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485C6C-74EE-4CAB-81DB-70EFC5B640F1}"/>
                </a:ext>
              </a:extLst>
            </p:cNvPr>
            <p:cNvSpPr txBox="1"/>
            <p:nvPr/>
          </p:nvSpPr>
          <p:spPr>
            <a:xfrm flipH="1">
              <a:off x="6187302" y="3416300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202867-D75D-4DF8-956F-040FA9177FA6}"/>
                </a:ext>
              </a:extLst>
            </p:cNvPr>
            <p:cNvSpPr txBox="1"/>
            <p:nvPr/>
          </p:nvSpPr>
          <p:spPr>
            <a:xfrm flipH="1">
              <a:off x="5959674" y="3416300"/>
              <a:ext cx="193837" cy="520142"/>
            </a:xfrm>
            <a:custGeom>
              <a:avLst/>
              <a:gdLst/>
              <a:ahLst/>
              <a:cxnLst/>
              <a:rect l="l" t="t" r="r" b="b"/>
              <a:pathLst>
                <a:path w="154791" h="312981">
                  <a:moveTo>
                    <a:pt x="28798" y="0"/>
                  </a:moveTo>
                  <a:lnTo>
                    <a:pt x="126192" y="0"/>
                  </a:lnTo>
                  <a:cubicBezTo>
                    <a:pt x="144725" y="0"/>
                    <a:pt x="153991" y="9599"/>
                    <a:pt x="153991" y="28798"/>
                  </a:cubicBezTo>
                  <a:lnTo>
                    <a:pt x="153991" y="109393"/>
                  </a:lnTo>
                  <a:cubicBezTo>
                    <a:pt x="153991" y="120326"/>
                    <a:pt x="149991" y="128925"/>
                    <a:pt x="141991" y="135191"/>
                  </a:cubicBezTo>
                  <a:cubicBezTo>
                    <a:pt x="133059" y="140391"/>
                    <a:pt x="124126" y="145591"/>
                    <a:pt x="115193" y="150791"/>
                  </a:cubicBezTo>
                  <a:cubicBezTo>
                    <a:pt x="124393" y="156124"/>
                    <a:pt x="133659" y="161457"/>
                    <a:pt x="142991" y="166790"/>
                  </a:cubicBezTo>
                  <a:cubicBezTo>
                    <a:pt x="150858" y="172923"/>
                    <a:pt x="154791" y="181789"/>
                    <a:pt x="154791" y="193388"/>
                  </a:cubicBezTo>
                  <a:lnTo>
                    <a:pt x="154791" y="284382"/>
                  </a:lnTo>
                  <a:cubicBezTo>
                    <a:pt x="154791" y="303448"/>
                    <a:pt x="145391" y="312981"/>
                    <a:pt x="1265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193388"/>
                  </a:lnTo>
                  <a:cubicBezTo>
                    <a:pt x="0" y="181789"/>
                    <a:pt x="3867" y="172923"/>
                    <a:pt x="11599" y="166790"/>
                  </a:cubicBezTo>
                  <a:cubicBezTo>
                    <a:pt x="20799" y="161457"/>
                    <a:pt x="30065" y="156124"/>
                    <a:pt x="39398" y="150791"/>
                  </a:cubicBezTo>
                  <a:cubicBezTo>
                    <a:pt x="30465" y="145591"/>
                    <a:pt x="21532" y="140391"/>
                    <a:pt x="12599" y="135191"/>
                  </a:cubicBezTo>
                  <a:cubicBezTo>
                    <a:pt x="4467" y="128792"/>
                    <a:pt x="400" y="120192"/>
                    <a:pt x="400" y="109393"/>
                  </a:cubicBezTo>
                  <a:lnTo>
                    <a:pt x="400" y="28798"/>
                  </a:lnTo>
                  <a:cubicBezTo>
                    <a:pt x="400" y="9599"/>
                    <a:pt x="9866" y="0"/>
                    <a:pt x="28798" y="0"/>
                  </a:cubicBezTo>
                  <a:close/>
                  <a:moveTo>
                    <a:pt x="47197" y="39397"/>
                  </a:moveTo>
                  <a:lnTo>
                    <a:pt x="47197" y="114393"/>
                  </a:lnTo>
                  <a:lnTo>
                    <a:pt x="77395" y="132392"/>
                  </a:lnTo>
                  <a:lnTo>
                    <a:pt x="107794" y="114393"/>
                  </a:lnTo>
                  <a:lnTo>
                    <a:pt x="107794" y="39397"/>
                  </a:lnTo>
                  <a:lnTo>
                    <a:pt x="47197" y="39397"/>
                  </a:lnTo>
                  <a:close/>
                  <a:moveTo>
                    <a:pt x="77395" y="169189"/>
                  </a:moveTo>
                  <a:lnTo>
                    <a:pt x="46397" y="186788"/>
                  </a:lnTo>
                  <a:lnTo>
                    <a:pt x="46397" y="273583"/>
                  </a:lnTo>
                  <a:lnTo>
                    <a:pt x="108194" y="273583"/>
                  </a:lnTo>
                  <a:lnTo>
                    <a:pt x="108194" y="186788"/>
                  </a:lnTo>
                  <a:lnTo>
                    <a:pt x="77395" y="1691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E9AEFD-ADFA-4CE2-9A09-A99168AFA6C2}"/>
              </a:ext>
            </a:extLst>
          </p:cNvPr>
          <p:cNvGrpSpPr/>
          <p:nvPr/>
        </p:nvGrpSpPr>
        <p:grpSpPr>
          <a:xfrm>
            <a:off x="2642053" y="3136941"/>
            <a:ext cx="2714635" cy="1036217"/>
            <a:chOff x="2428597" y="3164371"/>
            <a:chExt cx="2714635" cy="1036217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A586D5-F571-4B6D-A7B4-D55C125F1AEF}"/>
                </a:ext>
              </a:extLst>
            </p:cNvPr>
            <p:cNvSpPr/>
            <p:nvPr/>
          </p:nvSpPr>
          <p:spPr bwMode="auto">
            <a:xfrm rot="10800000" flipH="1">
              <a:off x="2445584" y="4070198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EC1C203-C013-433F-8D5D-5290129E1C68}"/>
                </a:ext>
              </a:extLst>
            </p:cNvPr>
            <p:cNvSpPr/>
            <p:nvPr/>
          </p:nvSpPr>
          <p:spPr bwMode="auto">
            <a:xfrm flipH="1">
              <a:off x="2805437" y="3164371"/>
              <a:ext cx="2337795" cy="10362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DDDDC7-0AAD-43F6-906B-CF9409626B34}"/>
                </a:ext>
              </a:extLst>
            </p:cNvPr>
            <p:cNvSpPr/>
            <p:nvPr/>
          </p:nvSpPr>
          <p:spPr bwMode="auto">
            <a:xfrm flipH="1">
              <a:off x="2428597" y="3164371"/>
              <a:ext cx="802518" cy="1036217"/>
            </a:xfrm>
            <a:prstGeom prst="rect">
              <a:avLst/>
            </a:prstGeom>
            <a:solidFill>
              <a:srgbClr val="D68825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594EA-F682-48FA-BD3C-E497FAAD649E}"/>
              </a:ext>
            </a:extLst>
          </p:cNvPr>
          <p:cNvSpPr/>
          <p:nvPr/>
        </p:nvSpPr>
        <p:spPr>
          <a:xfrm flipH="1">
            <a:off x="3243515" y="3296014"/>
            <a:ext cx="2146964" cy="6771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PROPOSED SCHEME: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1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Signal preprocessing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Generation of 2Dimage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81405E-81B8-4DD6-A2DE-14C54CE409E3}"/>
              </a:ext>
            </a:extLst>
          </p:cNvPr>
          <p:cNvGrpSpPr/>
          <p:nvPr/>
        </p:nvGrpSpPr>
        <p:grpSpPr>
          <a:xfrm flipH="1">
            <a:off x="2617833" y="3422130"/>
            <a:ext cx="416956" cy="520142"/>
            <a:chOff x="1719605" y="3416300"/>
            <a:chExt cx="416956" cy="520142"/>
          </a:xfrm>
          <a:solidFill>
            <a:schemeClr val="bg1"/>
          </a:solidFill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092729-10BC-47B8-8817-CEA8C2F4DEA5}"/>
                </a:ext>
              </a:extLst>
            </p:cNvPr>
            <p:cNvSpPr txBox="1"/>
            <p:nvPr/>
          </p:nvSpPr>
          <p:spPr>
            <a:xfrm flipH="1">
              <a:off x="1944227" y="3416300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9" y="0"/>
                  </a:moveTo>
                  <a:lnTo>
                    <a:pt x="125393" y="0"/>
                  </a:lnTo>
                  <a:cubicBezTo>
                    <a:pt x="144192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2" y="312981"/>
                    <a:pt x="1253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  <a:moveTo>
                    <a:pt x="45998" y="40197"/>
                  </a:moveTo>
                  <a:lnTo>
                    <a:pt x="45998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8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E6D9E7-D5A3-46C0-B9FA-DC8E8EB7148C}"/>
                </a:ext>
              </a:extLst>
            </p:cNvPr>
            <p:cNvSpPr txBox="1"/>
            <p:nvPr/>
          </p:nvSpPr>
          <p:spPr>
            <a:xfrm flipH="1">
              <a:off x="1719605" y="3416300"/>
              <a:ext cx="190330" cy="520142"/>
            </a:xfrm>
            <a:custGeom>
              <a:avLst/>
              <a:gdLst/>
              <a:ahLst/>
              <a:cxnLst/>
              <a:rect l="l" t="t" r="r" b="b"/>
              <a:pathLst>
                <a:path w="151991" h="312981">
                  <a:moveTo>
                    <a:pt x="28399" y="0"/>
                  </a:moveTo>
                  <a:lnTo>
                    <a:pt x="123793" y="0"/>
                  </a:lnTo>
                  <a:cubicBezTo>
                    <a:pt x="142592" y="0"/>
                    <a:pt x="151991" y="9599"/>
                    <a:pt x="151991" y="28798"/>
                  </a:cubicBezTo>
                  <a:lnTo>
                    <a:pt x="151991" y="102393"/>
                  </a:lnTo>
                  <a:cubicBezTo>
                    <a:pt x="151991" y="114793"/>
                    <a:pt x="146792" y="124392"/>
                    <a:pt x="136392" y="131192"/>
                  </a:cubicBezTo>
                  <a:lnTo>
                    <a:pt x="107394" y="149991"/>
                  </a:lnTo>
                  <a:lnTo>
                    <a:pt x="136792" y="168389"/>
                  </a:lnTo>
                  <a:cubicBezTo>
                    <a:pt x="146925" y="174656"/>
                    <a:pt x="151991" y="184055"/>
                    <a:pt x="151991" y="196588"/>
                  </a:cubicBezTo>
                  <a:lnTo>
                    <a:pt x="151991" y="284382"/>
                  </a:lnTo>
                  <a:cubicBezTo>
                    <a:pt x="151991" y="303448"/>
                    <a:pt x="142592" y="312981"/>
                    <a:pt x="1237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12187"/>
                  </a:lnTo>
                  <a:lnTo>
                    <a:pt x="45998" y="212187"/>
                  </a:lnTo>
                  <a:lnTo>
                    <a:pt x="45998" y="272783"/>
                  </a:lnTo>
                  <a:lnTo>
                    <a:pt x="106194" y="272783"/>
                  </a:lnTo>
                  <a:lnTo>
                    <a:pt x="106194" y="194188"/>
                  </a:lnTo>
                  <a:lnTo>
                    <a:pt x="48797" y="154790"/>
                  </a:lnTo>
                  <a:lnTo>
                    <a:pt x="48797" y="144991"/>
                  </a:lnTo>
                  <a:lnTo>
                    <a:pt x="106194" y="106193"/>
                  </a:lnTo>
                  <a:lnTo>
                    <a:pt x="106194" y="40197"/>
                  </a:lnTo>
                  <a:lnTo>
                    <a:pt x="45998" y="40197"/>
                  </a:lnTo>
                  <a:lnTo>
                    <a:pt x="45998" y="97194"/>
                  </a:lnTo>
                  <a:lnTo>
                    <a:pt x="0" y="97194"/>
                  </a:ln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AA4F66-361F-4B73-8E3B-71C7AA71BB3A}"/>
              </a:ext>
            </a:extLst>
          </p:cNvPr>
          <p:cNvGrpSpPr/>
          <p:nvPr/>
        </p:nvGrpSpPr>
        <p:grpSpPr>
          <a:xfrm>
            <a:off x="7098122" y="2127228"/>
            <a:ext cx="2691410" cy="1036217"/>
            <a:chOff x="7071996" y="2127228"/>
            <a:chExt cx="2691410" cy="103621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4E41441-0BFB-47B1-ACB1-96156F54BDE1}"/>
                </a:ext>
              </a:extLst>
            </p:cNvPr>
            <p:cNvSpPr/>
            <p:nvPr/>
          </p:nvSpPr>
          <p:spPr bwMode="auto">
            <a:xfrm rot="10800000" flipH="1">
              <a:off x="7079454" y="3037818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73922D-A616-4695-A615-8847865E74E9}"/>
                </a:ext>
              </a:extLst>
            </p:cNvPr>
            <p:cNvSpPr/>
            <p:nvPr/>
          </p:nvSpPr>
          <p:spPr bwMode="auto">
            <a:xfrm flipH="1">
              <a:off x="7425611" y="2127228"/>
              <a:ext cx="2337795" cy="10362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FA4ED6-7CA8-4D5D-8CDD-CA5982ED143C}"/>
                </a:ext>
              </a:extLst>
            </p:cNvPr>
            <p:cNvSpPr/>
            <p:nvPr/>
          </p:nvSpPr>
          <p:spPr bwMode="auto">
            <a:xfrm flipH="1">
              <a:off x="7071996" y="2127228"/>
              <a:ext cx="802518" cy="1036217"/>
            </a:xfrm>
            <a:prstGeom prst="rect">
              <a:avLst/>
            </a:prstGeom>
            <a:solidFill>
              <a:srgbClr val="5F783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29866AD-7F06-48DB-8502-F23CC3DAF84E}"/>
              </a:ext>
            </a:extLst>
          </p:cNvPr>
          <p:cNvSpPr/>
          <p:nvPr/>
        </p:nvSpPr>
        <p:spPr>
          <a:xfrm flipH="1">
            <a:off x="8156556" y="2106728"/>
            <a:ext cx="1606849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EXPERIMENTS: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     4.Cost function.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5.Evaluation parameters.</a:t>
            </a:r>
            <a:endParaRPr lang="en-IN" sz="1200" dirty="0">
              <a:solidFill>
                <a:prstClr val="white"/>
              </a:solidFill>
              <a:latin typeface="Calibri"/>
              <a:cs typeface="Calibri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latin typeface="Calibri"/>
              <a:cs typeface="Calibri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F0D2BE5-8DA6-4DB5-808A-C0FEF5D101F3}"/>
              </a:ext>
            </a:extLst>
          </p:cNvPr>
          <p:cNvGrpSpPr/>
          <p:nvPr/>
        </p:nvGrpSpPr>
        <p:grpSpPr>
          <a:xfrm>
            <a:off x="7249677" y="2384987"/>
            <a:ext cx="411948" cy="520142"/>
            <a:chOff x="7249677" y="2384987"/>
            <a:chExt cx="411948" cy="520142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B8A8D3-CAA9-4F02-9C26-D6A778A2C91D}"/>
                </a:ext>
              </a:extLst>
            </p:cNvPr>
            <p:cNvSpPr txBox="1"/>
            <p:nvPr/>
          </p:nvSpPr>
          <p:spPr>
            <a:xfrm>
              <a:off x="7249677" y="2384987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9DD78D-36F2-4EBD-85E8-C70C391210DB}"/>
                </a:ext>
              </a:extLst>
            </p:cNvPr>
            <p:cNvSpPr txBox="1"/>
            <p:nvPr/>
          </p:nvSpPr>
          <p:spPr>
            <a:xfrm>
              <a:off x="7467538" y="2384987"/>
              <a:ext cx="194087" cy="520142"/>
            </a:xfrm>
            <a:custGeom>
              <a:avLst/>
              <a:gdLst/>
              <a:ahLst/>
              <a:cxnLst/>
              <a:rect l="l" t="t" r="r" b="b"/>
              <a:pathLst>
                <a:path w="154990" h="312981">
                  <a:moveTo>
                    <a:pt x="0" y="0"/>
                  </a:moveTo>
                  <a:lnTo>
                    <a:pt x="154990" y="0"/>
                  </a:lnTo>
                  <a:lnTo>
                    <a:pt x="154990" y="29998"/>
                  </a:lnTo>
                  <a:lnTo>
                    <a:pt x="82794" y="312981"/>
                  </a:lnTo>
                  <a:lnTo>
                    <a:pt x="34797" y="312981"/>
                  </a:lnTo>
                  <a:lnTo>
                    <a:pt x="104993" y="40197"/>
                  </a:lnTo>
                  <a:lnTo>
                    <a:pt x="45197" y="40197"/>
                  </a:lnTo>
                  <a:lnTo>
                    <a:pt x="45197" y="85994"/>
                  </a:lnTo>
                  <a:lnTo>
                    <a:pt x="0" y="85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D75537-14B5-4265-8B6B-64ABD8E98DF9}"/>
              </a:ext>
            </a:extLst>
          </p:cNvPr>
          <p:cNvGrpSpPr/>
          <p:nvPr/>
        </p:nvGrpSpPr>
        <p:grpSpPr>
          <a:xfrm>
            <a:off x="2830813" y="2127228"/>
            <a:ext cx="2691409" cy="1036217"/>
            <a:chOff x="2830813" y="2127228"/>
            <a:chExt cx="2691409" cy="1036217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CA36717-C48E-4D3B-BDB8-A3B54EC18E99}"/>
                </a:ext>
              </a:extLst>
            </p:cNvPr>
            <p:cNvSpPr/>
            <p:nvPr/>
          </p:nvSpPr>
          <p:spPr bwMode="auto">
            <a:xfrm rot="10800000" flipH="1">
              <a:off x="2847800" y="3033055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5A7FA1-E0DD-4172-84EA-6BEBE81BDBC5}"/>
                </a:ext>
              </a:extLst>
            </p:cNvPr>
            <p:cNvSpPr/>
            <p:nvPr/>
          </p:nvSpPr>
          <p:spPr bwMode="auto">
            <a:xfrm flipH="1">
              <a:off x="3184427" y="2127228"/>
              <a:ext cx="2337795" cy="10362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A3C136-C45C-48F5-AC6A-BA59291B80E1}"/>
                </a:ext>
              </a:extLst>
            </p:cNvPr>
            <p:cNvSpPr/>
            <p:nvPr/>
          </p:nvSpPr>
          <p:spPr bwMode="auto">
            <a:xfrm flipH="1">
              <a:off x="2830813" y="2127228"/>
              <a:ext cx="802518" cy="1036217"/>
            </a:xfrm>
            <a:prstGeom prst="rect">
              <a:avLst/>
            </a:prstGeom>
            <a:solidFill>
              <a:srgbClr val="8BA853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DA8D0B7-715C-4077-87BA-25E11FA65779}"/>
              </a:ext>
            </a:extLst>
          </p:cNvPr>
          <p:cNvSpPr/>
          <p:nvPr/>
        </p:nvSpPr>
        <p:spPr>
          <a:xfrm flipH="1">
            <a:off x="3698978" y="2229839"/>
            <a:ext cx="1908197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A state of the art performance was achieved.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24D3CAF-B197-478F-A9D3-4DE757AF5730}"/>
              </a:ext>
            </a:extLst>
          </p:cNvPr>
          <p:cNvGrpSpPr/>
          <p:nvPr/>
        </p:nvGrpSpPr>
        <p:grpSpPr>
          <a:xfrm>
            <a:off x="3006238" y="2384987"/>
            <a:ext cx="410698" cy="520142"/>
            <a:chOff x="2428197" y="2495438"/>
            <a:chExt cx="327967" cy="312981"/>
          </a:xfrm>
          <a:solidFill>
            <a:schemeClr val="bg1"/>
          </a:solidFill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1D8D0B-2F90-467F-9415-85C2390C37AC}"/>
                </a:ext>
              </a:extLst>
            </p:cNvPr>
            <p:cNvSpPr txBox="1"/>
            <p:nvPr/>
          </p:nvSpPr>
          <p:spPr>
            <a:xfrm>
              <a:off x="2428197" y="2495438"/>
              <a:ext cx="153591" cy="312981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9" y="0"/>
                  </a:moveTo>
                  <a:lnTo>
                    <a:pt x="125393" y="0"/>
                  </a:lnTo>
                  <a:cubicBezTo>
                    <a:pt x="144192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2" y="312981"/>
                    <a:pt x="125393" y="312981"/>
                  </a:cubicBezTo>
                  <a:lnTo>
                    <a:pt x="27799" y="312981"/>
                  </a:lnTo>
                  <a:cubicBezTo>
                    <a:pt x="9267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7" y="0"/>
                    <a:pt x="28399" y="0"/>
                  </a:cubicBezTo>
                  <a:close/>
                  <a:moveTo>
                    <a:pt x="45998" y="40197"/>
                  </a:moveTo>
                  <a:lnTo>
                    <a:pt x="45998" y="272783"/>
                  </a:lnTo>
                  <a:lnTo>
                    <a:pt x="107794" y="272783"/>
                  </a:lnTo>
                  <a:lnTo>
                    <a:pt x="107794" y="40197"/>
                  </a:lnTo>
                  <a:lnTo>
                    <a:pt x="45998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4579FA-DCC8-435F-A7C5-3CD92B260E2A}"/>
                </a:ext>
              </a:extLst>
            </p:cNvPr>
            <p:cNvSpPr txBox="1"/>
            <p:nvPr/>
          </p:nvSpPr>
          <p:spPr>
            <a:xfrm>
              <a:off x="2603973" y="2495438"/>
              <a:ext cx="152191" cy="312981"/>
            </a:xfrm>
            <a:custGeom>
              <a:avLst/>
              <a:gdLst/>
              <a:ahLst/>
              <a:cxnLst/>
              <a:rect l="l" t="t" r="r" b="b"/>
              <a:pathLst>
                <a:path w="152191" h="312981">
                  <a:moveTo>
                    <a:pt x="31798" y="0"/>
                  </a:moveTo>
                  <a:lnTo>
                    <a:pt x="123592" y="0"/>
                  </a:lnTo>
                  <a:cubicBezTo>
                    <a:pt x="142658" y="0"/>
                    <a:pt x="152191" y="9466"/>
                    <a:pt x="152191" y="28398"/>
                  </a:cubicBezTo>
                  <a:lnTo>
                    <a:pt x="152191" y="88994"/>
                  </a:lnTo>
                  <a:cubicBezTo>
                    <a:pt x="152191" y="98860"/>
                    <a:pt x="148791" y="109793"/>
                    <a:pt x="141991" y="121792"/>
                  </a:cubicBezTo>
                  <a:lnTo>
                    <a:pt x="55996" y="271983"/>
                  </a:lnTo>
                  <a:lnTo>
                    <a:pt x="151791" y="271983"/>
                  </a:lnTo>
                  <a:lnTo>
                    <a:pt x="151791" y="312981"/>
                  </a:lnTo>
                  <a:lnTo>
                    <a:pt x="0" y="312981"/>
                  </a:lnTo>
                  <a:lnTo>
                    <a:pt x="0" y="283982"/>
                  </a:lnTo>
                  <a:lnTo>
                    <a:pt x="105993" y="97594"/>
                  </a:lnTo>
                  <a:lnTo>
                    <a:pt x="105993" y="39797"/>
                  </a:lnTo>
                  <a:lnTo>
                    <a:pt x="48997" y="39797"/>
                  </a:lnTo>
                  <a:lnTo>
                    <a:pt x="48997" y="97994"/>
                  </a:lnTo>
                  <a:lnTo>
                    <a:pt x="3200" y="97994"/>
                  </a:lnTo>
                  <a:lnTo>
                    <a:pt x="3200" y="28398"/>
                  </a:lnTo>
                  <a:cubicBezTo>
                    <a:pt x="3200" y="9466"/>
                    <a:pt x="12732" y="0"/>
                    <a:pt x="317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8B9B6-C2DB-43C5-BE9B-59124BA9805B}"/>
              </a:ext>
            </a:extLst>
          </p:cNvPr>
          <p:cNvGrpSpPr/>
          <p:nvPr/>
        </p:nvGrpSpPr>
        <p:grpSpPr>
          <a:xfrm>
            <a:off x="6669780" y="1090085"/>
            <a:ext cx="2714637" cy="1036217"/>
            <a:chOff x="6669780" y="1090085"/>
            <a:chExt cx="2714637" cy="1036217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3E28AD1-CB47-4549-B6B4-08D248848C44}"/>
                </a:ext>
              </a:extLst>
            </p:cNvPr>
            <p:cNvSpPr/>
            <p:nvPr/>
          </p:nvSpPr>
          <p:spPr bwMode="auto">
            <a:xfrm rot="10800000" flipH="1">
              <a:off x="6686768" y="1995912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F0BBDD-867D-4F7B-8FA1-A1E55B1EFF78}"/>
                </a:ext>
              </a:extLst>
            </p:cNvPr>
            <p:cNvSpPr/>
            <p:nvPr/>
          </p:nvSpPr>
          <p:spPr bwMode="auto">
            <a:xfrm flipH="1">
              <a:off x="7046623" y="1090085"/>
              <a:ext cx="2337794" cy="103621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EBAC9C1-E5EF-4470-9F45-BEEF7FEA96E9}"/>
                </a:ext>
              </a:extLst>
            </p:cNvPr>
            <p:cNvSpPr/>
            <p:nvPr/>
          </p:nvSpPr>
          <p:spPr bwMode="auto">
            <a:xfrm flipH="1">
              <a:off x="6669780" y="1090085"/>
              <a:ext cx="802518" cy="1036217"/>
            </a:xfrm>
            <a:prstGeom prst="rect">
              <a:avLst/>
            </a:prstGeom>
            <a:solidFill>
              <a:srgbClr val="106050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088ADB7-325B-4314-A060-90E67EB0CDE1}"/>
              </a:ext>
            </a:extLst>
          </p:cNvPr>
          <p:cNvSpPr/>
          <p:nvPr/>
        </p:nvSpPr>
        <p:spPr>
          <a:xfrm flipH="1">
            <a:off x="7283944" y="1142648"/>
            <a:ext cx="2164111" cy="126188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EXPERIMENTS: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1.Data set.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2.Deep NNP.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white"/>
                </a:solidFill>
                <a:latin typeface="Calibri"/>
                <a:cs typeface="Calibri" pitchFamily="34" charset="0"/>
              </a:rPr>
              <a:t>                3,experimental setup.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white"/>
              </a:solidFill>
              <a:latin typeface="Calibri"/>
              <a:cs typeface="Calibri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9A0DC34-44ED-4B2D-A9FF-39F3C0E9B9CC}"/>
              </a:ext>
            </a:extLst>
          </p:cNvPr>
          <p:cNvGrpSpPr/>
          <p:nvPr/>
        </p:nvGrpSpPr>
        <p:grpSpPr>
          <a:xfrm flipH="1">
            <a:off x="6859469" y="1347844"/>
            <a:ext cx="416456" cy="520142"/>
            <a:chOff x="5961241" y="1342015"/>
            <a:chExt cx="416456" cy="520142"/>
          </a:xfrm>
          <a:solidFill>
            <a:schemeClr val="bg1"/>
          </a:solidFill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74A049-4DBF-491B-B0B3-BCE4C52A9954}"/>
                </a:ext>
              </a:extLst>
            </p:cNvPr>
            <p:cNvSpPr txBox="1"/>
            <p:nvPr/>
          </p:nvSpPr>
          <p:spPr>
            <a:xfrm flipH="1">
              <a:off x="6185363" y="1342015"/>
              <a:ext cx="192334" cy="520142"/>
            </a:xfrm>
            <a:custGeom>
              <a:avLst/>
              <a:gdLst/>
              <a:ahLst/>
              <a:cxnLst/>
              <a:rect l="l" t="t" r="r" b="b"/>
              <a:pathLst>
                <a:path w="153590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0" y="9599"/>
                    <a:pt x="153590" y="28798"/>
                  </a:cubicBezTo>
                  <a:lnTo>
                    <a:pt x="153590" y="284382"/>
                  </a:lnTo>
                  <a:cubicBezTo>
                    <a:pt x="153590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3664B5C-FB81-4400-B667-A102A944FD37}"/>
                </a:ext>
              </a:extLst>
            </p:cNvPr>
            <p:cNvSpPr txBox="1"/>
            <p:nvPr/>
          </p:nvSpPr>
          <p:spPr>
            <a:xfrm flipH="1">
              <a:off x="5961241" y="1342015"/>
              <a:ext cx="189829" cy="520142"/>
            </a:xfrm>
            <a:custGeom>
              <a:avLst/>
              <a:gdLst/>
              <a:ahLst/>
              <a:cxnLst/>
              <a:rect l="l" t="t" r="r" b="b"/>
              <a:pathLst>
                <a:path w="151590" h="312981">
                  <a:moveTo>
                    <a:pt x="27798" y="0"/>
                  </a:moveTo>
                  <a:lnTo>
                    <a:pt x="122592" y="0"/>
                  </a:lnTo>
                  <a:cubicBezTo>
                    <a:pt x="141391" y="0"/>
                    <a:pt x="150790" y="9599"/>
                    <a:pt x="150790" y="28798"/>
                  </a:cubicBezTo>
                  <a:lnTo>
                    <a:pt x="150790" y="94994"/>
                  </a:lnTo>
                  <a:lnTo>
                    <a:pt x="104793" y="94994"/>
                  </a:lnTo>
                  <a:lnTo>
                    <a:pt x="104793" y="40197"/>
                  </a:lnTo>
                  <a:lnTo>
                    <a:pt x="45997" y="40197"/>
                  </a:lnTo>
                  <a:lnTo>
                    <a:pt x="45997" y="134391"/>
                  </a:lnTo>
                  <a:lnTo>
                    <a:pt x="123392" y="134391"/>
                  </a:lnTo>
                  <a:cubicBezTo>
                    <a:pt x="142191" y="134391"/>
                    <a:pt x="151590" y="143791"/>
                    <a:pt x="151590" y="162590"/>
                  </a:cubicBezTo>
                  <a:lnTo>
                    <a:pt x="151590" y="284382"/>
                  </a:lnTo>
                  <a:cubicBezTo>
                    <a:pt x="151590" y="303448"/>
                    <a:pt x="142191" y="312981"/>
                    <a:pt x="123392" y="312981"/>
                  </a:cubicBezTo>
                  <a:lnTo>
                    <a:pt x="28398" y="312981"/>
                  </a:lnTo>
                  <a:cubicBezTo>
                    <a:pt x="94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266" y="0"/>
                    <a:pt x="27798" y="0"/>
                  </a:cubicBezTo>
                  <a:close/>
                  <a:moveTo>
                    <a:pt x="45997" y="174189"/>
                  </a:moveTo>
                  <a:lnTo>
                    <a:pt x="45997" y="272783"/>
                  </a:lnTo>
                  <a:lnTo>
                    <a:pt x="105793" y="272783"/>
                  </a:lnTo>
                  <a:lnTo>
                    <a:pt x="105793" y="174189"/>
                  </a:lnTo>
                  <a:lnTo>
                    <a:pt x="45997" y="1741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DA35BB-DD29-43AC-8C02-57AC3EBDEBE7}"/>
              </a:ext>
            </a:extLst>
          </p:cNvPr>
          <p:cNvGrpSpPr/>
          <p:nvPr/>
        </p:nvGrpSpPr>
        <p:grpSpPr>
          <a:xfrm>
            <a:off x="2428595" y="1089159"/>
            <a:ext cx="2714636" cy="1037143"/>
            <a:chOff x="2428595" y="1089159"/>
            <a:chExt cx="2714636" cy="1037143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06CA059D-CB33-40FD-B3B1-FB0A0C6109F8}"/>
                </a:ext>
              </a:extLst>
            </p:cNvPr>
            <p:cNvSpPr/>
            <p:nvPr/>
          </p:nvSpPr>
          <p:spPr bwMode="auto">
            <a:xfrm rot="10800000" flipH="1">
              <a:off x="2445582" y="1995912"/>
              <a:ext cx="1848133" cy="96416"/>
            </a:xfrm>
            <a:prstGeom prst="triangle">
              <a:avLst>
                <a:gd name="adj" fmla="val 38029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101600" dir="5400000" algn="t" rotWithShape="0">
                <a:prstClr val="black">
                  <a:alpha val="75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4D881F-08D2-4CA1-85D8-C0FF2A2FFFA0}"/>
                </a:ext>
              </a:extLst>
            </p:cNvPr>
            <p:cNvSpPr/>
            <p:nvPr/>
          </p:nvSpPr>
          <p:spPr bwMode="auto">
            <a:xfrm flipH="1">
              <a:off x="3184427" y="1089159"/>
              <a:ext cx="1958804" cy="10371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 smtClean="0">
                  <a:solidFill>
                    <a:prstClr val="white"/>
                  </a:solidFill>
                  <a:latin typeface="Calibri"/>
                </a:rPr>
                <a:t>Data augmentation was used for the 2D image representation of ECG signals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03073B-2976-49E0-860A-5700F78E1275}"/>
                </a:ext>
              </a:extLst>
            </p:cNvPr>
            <p:cNvSpPr/>
            <p:nvPr/>
          </p:nvSpPr>
          <p:spPr bwMode="auto">
            <a:xfrm flipH="1">
              <a:off x="2428595" y="1090085"/>
              <a:ext cx="802518" cy="1036217"/>
            </a:xfrm>
            <a:prstGeom prst="rect">
              <a:avLst/>
            </a:prstGeom>
            <a:solidFill>
              <a:srgbClr val="188F78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9B3FC3-8240-4404-B41C-A29340A55BDC}"/>
              </a:ext>
            </a:extLst>
          </p:cNvPr>
          <p:cNvGrpSpPr/>
          <p:nvPr/>
        </p:nvGrpSpPr>
        <p:grpSpPr>
          <a:xfrm flipH="1">
            <a:off x="2678457" y="1347844"/>
            <a:ext cx="297500" cy="520142"/>
            <a:chOff x="1780230" y="1342015"/>
            <a:chExt cx="297500" cy="52014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6F22B6-1A64-4881-84A0-8D422F9BD7A5}"/>
                </a:ext>
              </a:extLst>
            </p:cNvPr>
            <p:cNvSpPr txBox="1"/>
            <p:nvPr/>
          </p:nvSpPr>
          <p:spPr>
            <a:xfrm flipH="1">
              <a:off x="1885395" y="1342015"/>
              <a:ext cx="192335" cy="520142"/>
            </a:xfrm>
            <a:custGeom>
              <a:avLst/>
              <a:gdLst/>
              <a:ahLst/>
              <a:cxnLst/>
              <a:rect l="l" t="t" r="r" b="b"/>
              <a:pathLst>
                <a:path w="153591" h="312981">
                  <a:moveTo>
                    <a:pt x="28398" y="0"/>
                  </a:moveTo>
                  <a:lnTo>
                    <a:pt x="125392" y="0"/>
                  </a:lnTo>
                  <a:cubicBezTo>
                    <a:pt x="144191" y="0"/>
                    <a:pt x="153591" y="9599"/>
                    <a:pt x="153591" y="28798"/>
                  </a:cubicBezTo>
                  <a:lnTo>
                    <a:pt x="153591" y="284382"/>
                  </a:lnTo>
                  <a:cubicBezTo>
                    <a:pt x="153591" y="303448"/>
                    <a:pt x="144191" y="312981"/>
                    <a:pt x="125392" y="312981"/>
                  </a:cubicBezTo>
                  <a:lnTo>
                    <a:pt x="27798" y="312981"/>
                  </a:lnTo>
                  <a:cubicBezTo>
                    <a:pt x="9266" y="312981"/>
                    <a:pt x="0" y="303448"/>
                    <a:pt x="0" y="284382"/>
                  </a:cubicBezTo>
                  <a:lnTo>
                    <a:pt x="0" y="28798"/>
                  </a:lnTo>
                  <a:cubicBezTo>
                    <a:pt x="0" y="9599"/>
                    <a:pt x="9466" y="0"/>
                    <a:pt x="28398" y="0"/>
                  </a:cubicBezTo>
                  <a:close/>
                  <a:moveTo>
                    <a:pt x="45997" y="40197"/>
                  </a:moveTo>
                  <a:lnTo>
                    <a:pt x="45997" y="272783"/>
                  </a:lnTo>
                  <a:lnTo>
                    <a:pt x="107793" y="272783"/>
                  </a:lnTo>
                  <a:lnTo>
                    <a:pt x="107793" y="40197"/>
                  </a:lnTo>
                  <a:lnTo>
                    <a:pt x="45997" y="401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C6F893-5034-4428-B7C7-0E4EF3EF2092}"/>
                </a:ext>
              </a:extLst>
            </p:cNvPr>
            <p:cNvSpPr txBox="1"/>
            <p:nvPr/>
          </p:nvSpPr>
          <p:spPr>
            <a:xfrm flipH="1">
              <a:off x="1780230" y="1342015"/>
              <a:ext cx="80140" cy="520142"/>
            </a:xfrm>
            <a:custGeom>
              <a:avLst/>
              <a:gdLst/>
              <a:ahLst/>
              <a:cxnLst/>
              <a:rect l="l" t="t" r="r" b="b"/>
              <a:pathLst>
                <a:path w="63997" h="312981">
                  <a:moveTo>
                    <a:pt x="24199" y="0"/>
                  </a:moveTo>
                  <a:lnTo>
                    <a:pt x="63997" y="0"/>
                  </a:lnTo>
                  <a:lnTo>
                    <a:pt x="63997" y="312981"/>
                  </a:lnTo>
                  <a:lnTo>
                    <a:pt x="17999" y="312981"/>
                  </a:lnTo>
                  <a:lnTo>
                    <a:pt x="17999" y="92194"/>
                  </a:lnTo>
                  <a:lnTo>
                    <a:pt x="0" y="92194"/>
                  </a:lnTo>
                  <a:lnTo>
                    <a:pt x="0" y="85994"/>
                  </a:lnTo>
                  <a:lnTo>
                    <a:pt x="2419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5" grpId="0"/>
      <p:bldP spid="30" grpId="0"/>
      <p:bldP spid="40" grpId="0"/>
      <p:bldP spid="35" grpId="0"/>
      <p:bldP spid="45" grpId="0"/>
      <p:bldP spid="50" grpId="0"/>
    </p:bldLst>
  </p:timing>
</p:sld>
</file>

<file path=ppt/theme/theme1.xml><?xml version="1.0" encoding="utf-8"?>
<a:theme xmlns:a="http://schemas.openxmlformats.org/drawingml/2006/main" name="InfoshoreBlueTheme_4x3">
  <a:themeElements>
    <a:clrScheme name="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34A90"/>
      </a:accent2>
      <a:accent3>
        <a:srgbClr val="7F7F7F"/>
      </a:accent3>
      <a:accent4>
        <a:srgbClr val="00B0F0"/>
      </a:accent4>
      <a:accent5>
        <a:srgbClr val="525252"/>
      </a:accent5>
      <a:accent6>
        <a:srgbClr val="FF0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foshoreBlueTheme_4x3" id="{2E70FB23-503C-4377-BB0F-3517BC662B43}" vid="{E715BA12-9294-4D64-AC41-FF51F7A5E8CF}"/>
    </a:ext>
  </a:extLst>
</a:theme>
</file>

<file path=ppt/theme/theme2.xml><?xml version="1.0" encoding="utf-8"?>
<a:theme xmlns:a="http://schemas.openxmlformats.org/drawingml/2006/main" name="Theme1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CAD56C7-3DED-DB4B-B07F-9543C1E677B6}" vid="{408696E4-359E-284E-B47F-7041A5C5B8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InfoshoreBlueTheme</Template>
  <TotalTime>1320</TotalTime>
  <Words>99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InfoshoreBlueTheme_4x3</vt:lpstr>
      <vt:lpstr>Theme1</vt:lpstr>
      <vt:lpstr>  Classification of Arrhythmia by Using Deep Learning with 2-D ECG Spectral Image Representation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Lenovo</cp:lastModifiedBy>
  <cp:revision>92</cp:revision>
  <dcterms:created xsi:type="dcterms:W3CDTF">2020-03-16T04:48:33Z</dcterms:created>
  <dcterms:modified xsi:type="dcterms:W3CDTF">2022-10-01T17:22:31Z</dcterms:modified>
</cp:coreProperties>
</file>