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EE75AC-F6E8-4DB3-8713-932D10CA26DE}" v="3" dt="2022-09-10T16:56:37.3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2C0A27-4712-C4FA-D35B-DD877F91A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C22F722-7600-0780-26FC-71191E17C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F41447-C462-7123-1112-20BF2C7C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2F53E4-CE3F-75A9-C276-0D7DDBDE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22308A-793D-611A-B298-B77E4E83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5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C92B0D-C119-3316-67D5-A31B69C5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8E8C5D8-8906-E599-881B-688806DED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4F827C-01F3-513F-E03F-D599D6F58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A5ECAD-7DA0-1A7A-A386-15E949E3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180789-AC06-56B2-B19E-C706A3FE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12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F9505B7-AD15-C77E-3169-F53995B22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389C65F-DB15-DB66-CB45-2BABA0C30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D5A0C7-4D88-4BA9-E306-0D578277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41F7B2-ABDC-FF13-EC86-C6B24611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8C989A-F11A-E262-1AAE-BDC97904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57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1CD76A-A2AD-B8CB-02CA-643E12E9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C378D5-FB18-141F-9426-253F6895C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B86292-A88C-0E49-5FF4-CA0491D0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B02830-399E-7581-2166-1CD58CB4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9EC48E-F9EB-E3D7-A3BE-81F1415E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16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1E81DD-48B6-360A-0518-81A17919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2602B5-3170-B261-1C0A-4380A84E2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EE7B92-E23D-1CF2-D974-77F446B9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12B9D8-A5E7-B4F4-957F-F6ABF014D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655B3B-DCB4-2419-3C28-59C1684A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03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938811-C782-944A-7D51-F6C9D8C4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D31761-9B84-C96F-8160-FA0C0C44B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3E8C458-E1F5-14EB-F16C-D58A40CC8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E14A80A-E1CB-D0EC-C7A1-478DF48F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E24B3C3-2ADC-29CC-1525-C14A5768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E5D7E2-3742-E011-865C-98FE6100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28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9962EA-D832-895D-6F12-A27716EC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D8EF0DC-4445-0944-3B8F-A9463840D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9586143-1914-6169-9300-948CAC4D3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C6D303D-D20F-4FCF-A2F3-6D8B17208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DC1750-479D-6E6E-9238-F05827B94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BCAC957-BD34-9C91-CBFA-A1693C03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85021F5-CB28-64F2-B40B-AF1E196F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8F04FA2-BB43-741E-E306-BFC4CAD6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11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30AC07-327F-E1FD-A553-CAC434DC0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E7CD49D-8F76-5FAD-7019-75CD38682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70CA110-57D3-E6AA-BDA8-E4D71D20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4E1A691-78C8-00AB-493F-B043C477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50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05AD0FB-4C07-8122-C971-C85CC226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6D985DE-6174-CB37-484B-9BB76206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06403CC-2EFB-9B21-4664-99438C98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3B37B1-7C8B-81B0-8108-D069B57B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965FA9-CCB3-6953-85CC-05AE0ECCA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41028A3-9290-5152-BAB4-16E1ABBD8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B0A35E-D38E-CE61-75F5-BC6BA290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D4EFE4-0BFC-EC43-DA70-565017F5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4744B7E-4644-0616-36CF-11ABB264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52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9D143D-DA03-59F3-CD6A-6797FB38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A5889EA-E2B9-6535-9305-D2B1FF580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7A1CE49-2EF5-99A2-5BC6-E67812032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B6240BD-CB6D-C349-ED1E-C3DF2DF7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0ABB929-3684-0707-08CC-DFD61BF6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1E8D3B-18B6-06DA-A27F-AFA9F6B4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18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A48B67C-68D3-FF14-5E9F-54D22419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0334027-2B2F-64C1-5BC0-87F02A44D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0B1F32-110C-9267-7F1E-05AB2DC36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56D0C6-AD26-0D6E-D441-11F9A0022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222DC5-220B-3527-FE4F-55F700077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40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5010CE-69BB-DD9E-0BDE-F88300DB8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629" y="1442434"/>
            <a:ext cx="8931805" cy="1094704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E25E4C-B748-FBE1-A3AA-99600AB90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5448" y="3167994"/>
            <a:ext cx="7407499" cy="2714786"/>
          </a:xfrm>
        </p:spPr>
        <p:txBody>
          <a:bodyPr>
            <a:noAutofit/>
          </a:bodyPr>
          <a:lstStyle/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ID          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PNT2022TMID44798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:Sri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Shanmugha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College of Engineering and Technology              </a:t>
            </a:r>
          </a:p>
          <a:p>
            <a:pPr algn="l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:Electronics and Communication Engineering</a:t>
            </a: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   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Sineka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Geetha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Monisha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Team Member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Gayathiri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algn="l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16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562936"/>
              </p:ext>
            </p:extLst>
          </p:nvPr>
        </p:nvGraphicFramePr>
        <p:xfrm>
          <a:off x="1068945" y="141666"/>
          <a:ext cx="9350064" cy="728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530">
                  <a:extLst>
                    <a:ext uri="{9D8B030D-6E8A-4147-A177-3AD203B41FA5}">
                      <a16:colId xmlns:a16="http://schemas.microsoft.com/office/drawing/2014/main" xmlns="" val="3735196923"/>
                    </a:ext>
                  </a:extLst>
                </a:gridCol>
                <a:gridCol w="1738157">
                  <a:extLst>
                    <a:ext uri="{9D8B030D-6E8A-4147-A177-3AD203B41FA5}">
                      <a16:colId xmlns:a16="http://schemas.microsoft.com/office/drawing/2014/main" xmlns="" val="1542376097"/>
                    </a:ext>
                  </a:extLst>
                </a:gridCol>
                <a:gridCol w="1658726">
                  <a:extLst>
                    <a:ext uri="{9D8B030D-6E8A-4147-A177-3AD203B41FA5}">
                      <a16:colId xmlns:a16="http://schemas.microsoft.com/office/drawing/2014/main" xmlns="" val="97313804"/>
                    </a:ext>
                  </a:extLst>
                </a:gridCol>
                <a:gridCol w="1805612">
                  <a:extLst>
                    <a:ext uri="{9D8B030D-6E8A-4147-A177-3AD203B41FA5}">
                      <a16:colId xmlns:a16="http://schemas.microsoft.com/office/drawing/2014/main" xmlns="" val="3912210627"/>
                    </a:ext>
                  </a:extLst>
                </a:gridCol>
                <a:gridCol w="1762739">
                  <a:extLst>
                    <a:ext uri="{9D8B030D-6E8A-4147-A177-3AD203B41FA5}">
                      <a16:colId xmlns:a16="http://schemas.microsoft.com/office/drawing/2014/main" xmlns="" val="1363735208"/>
                    </a:ext>
                  </a:extLst>
                </a:gridCol>
                <a:gridCol w="1911300">
                  <a:extLst>
                    <a:ext uri="{9D8B030D-6E8A-4147-A177-3AD203B41FA5}">
                      <a16:colId xmlns:a16="http://schemas.microsoft.com/office/drawing/2014/main" xmlns="" val="2401886736"/>
                    </a:ext>
                  </a:extLst>
                </a:gridCol>
              </a:tblGrid>
              <a:tr h="8869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5995052"/>
                  </a:ext>
                </a:extLst>
              </a:tr>
              <a:tr h="34885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Job Recommendation Through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Progression of Job Selection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Recommender systems are extensively used to recommend items of interest to drive higher engagement and better click-through rates.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studio code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HTML5 Builder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en-IN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Technology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Gain deeper candidate knowledge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Make applicant comparison easier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Time consuming to design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Unsuitable for creative roles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0787252"/>
                  </a:ext>
                </a:extLst>
              </a:tr>
              <a:tr h="26903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Skill-based Career Path Modeling and Recommendation</a:t>
                      </a: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development of new technologies at an unprecedented rate is rapidly changing the landscape of the labor market.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studio code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HTML5 Builder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</a:t>
                      </a:r>
                      <a:r>
                        <a:rPr lang="en-IN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Technology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Keeping employees aware of opportunities within the organization rather than outside.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Accessibility</a:t>
                      </a:r>
                    </a:p>
                    <a:p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Career development programs can be costly.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37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2992349"/>
              </p:ext>
            </p:extLst>
          </p:nvPr>
        </p:nvGraphicFramePr>
        <p:xfrm>
          <a:off x="884853" y="559838"/>
          <a:ext cx="10601131" cy="70125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692">
                  <a:extLst>
                    <a:ext uri="{9D8B030D-6E8A-4147-A177-3AD203B41FA5}">
                      <a16:colId xmlns:a16="http://schemas.microsoft.com/office/drawing/2014/main" xmlns="" val="3735196923"/>
                    </a:ext>
                  </a:extLst>
                </a:gridCol>
                <a:gridCol w="2540914">
                  <a:extLst>
                    <a:ext uri="{9D8B030D-6E8A-4147-A177-3AD203B41FA5}">
                      <a16:colId xmlns:a16="http://schemas.microsoft.com/office/drawing/2014/main" xmlns="" val="1542376097"/>
                    </a:ext>
                  </a:extLst>
                </a:gridCol>
                <a:gridCol w="1808631">
                  <a:extLst>
                    <a:ext uri="{9D8B030D-6E8A-4147-A177-3AD203B41FA5}">
                      <a16:colId xmlns:a16="http://schemas.microsoft.com/office/drawing/2014/main" xmlns="" val="97313804"/>
                    </a:ext>
                  </a:extLst>
                </a:gridCol>
                <a:gridCol w="2047199">
                  <a:extLst>
                    <a:ext uri="{9D8B030D-6E8A-4147-A177-3AD203B41FA5}">
                      <a16:colId xmlns:a16="http://schemas.microsoft.com/office/drawing/2014/main" xmlns="" val="3912210627"/>
                    </a:ext>
                  </a:extLst>
                </a:gridCol>
                <a:gridCol w="1570064">
                  <a:extLst>
                    <a:ext uri="{9D8B030D-6E8A-4147-A177-3AD203B41FA5}">
                      <a16:colId xmlns:a16="http://schemas.microsoft.com/office/drawing/2014/main" xmlns="" val="1363735208"/>
                    </a:ext>
                  </a:extLst>
                </a:gridCol>
                <a:gridCol w="1808631">
                  <a:extLst>
                    <a:ext uri="{9D8B030D-6E8A-4147-A177-3AD203B41FA5}">
                      <a16:colId xmlns:a16="http://schemas.microsoft.com/office/drawing/2014/main" xmlns="" val="2401886736"/>
                    </a:ext>
                  </a:extLst>
                </a:gridCol>
              </a:tblGrid>
              <a:tr h="1129939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5995052"/>
                  </a:ext>
                </a:extLst>
              </a:tr>
              <a:tr h="20577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Job Recommendation System, Machine Learning, Regression, Classification, Natural Language Processing</a:t>
                      </a: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is becoming increasingly important for companies to hire employees who are best fit for a job and to ensure they retain these employees in the long run. 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algorithm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IN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Simple to implement and intuitive to understand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Higher prediction complexity with higher dimensions</a:t>
                      </a: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0787252"/>
                  </a:ext>
                </a:extLst>
              </a:tr>
              <a:tr h="29168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Soft Skills as the Most In-Demand Skills of Future IT Specialists</a:t>
                      </a:r>
                    </a:p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New requirements to succeed in the future career of IT specialists are influenced by changes in the IT environment and development of web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tecnologies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technology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Improved job satisfaction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Increased loyalty from customers</a:t>
                      </a:r>
                    </a:p>
                    <a:p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Effective skills training programs often require significant time to execute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1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723902"/>
              </p:ext>
            </p:extLst>
          </p:nvPr>
        </p:nvGraphicFramePr>
        <p:xfrm>
          <a:off x="953036" y="0"/>
          <a:ext cx="10341736" cy="64686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010">
                  <a:extLst>
                    <a:ext uri="{9D8B030D-6E8A-4147-A177-3AD203B41FA5}">
                      <a16:colId xmlns:a16="http://schemas.microsoft.com/office/drawing/2014/main" xmlns="" val="3735196923"/>
                    </a:ext>
                  </a:extLst>
                </a:gridCol>
                <a:gridCol w="2600702">
                  <a:extLst>
                    <a:ext uri="{9D8B030D-6E8A-4147-A177-3AD203B41FA5}">
                      <a16:colId xmlns:a16="http://schemas.microsoft.com/office/drawing/2014/main" xmlns="" val="1542376097"/>
                    </a:ext>
                  </a:extLst>
                </a:gridCol>
                <a:gridCol w="1788756">
                  <a:extLst>
                    <a:ext uri="{9D8B030D-6E8A-4147-A177-3AD203B41FA5}">
                      <a16:colId xmlns:a16="http://schemas.microsoft.com/office/drawing/2014/main" xmlns="" val="97313804"/>
                    </a:ext>
                  </a:extLst>
                </a:gridCol>
                <a:gridCol w="1788756">
                  <a:extLst>
                    <a:ext uri="{9D8B030D-6E8A-4147-A177-3AD203B41FA5}">
                      <a16:colId xmlns:a16="http://schemas.microsoft.com/office/drawing/2014/main" xmlns="" val="3912210627"/>
                    </a:ext>
                  </a:extLst>
                </a:gridCol>
                <a:gridCol w="1788756">
                  <a:extLst>
                    <a:ext uri="{9D8B030D-6E8A-4147-A177-3AD203B41FA5}">
                      <a16:colId xmlns:a16="http://schemas.microsoft.com/office/drawing/2014/main" xmlns="" val="1363735208"/>
                    </a:ext>
                  </a:extLst>
                </a:gridCol>
                <a:gridCol w="1788756">
                  <a:extLst>
                    <a:ext uri="{9D8B030D-6E8A-4147-A177-3AD203B41FA5}">
                      <a16:colId xmlns:a16="http://schemas.microsoft.com/office/drawing/2014/main" xmlns="" val="2401886736"/>
                    </a:ext>
                  </a:extLst>
                </a:gridCol>
              </a:tblGrid>
              <a:tr h="1408946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5995052"/>
                  </a:ext>
                </a:extLst>
              </a:tr>
              <a:tr h="23456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Career Path Recommendation Framework</a:t>
                      </a:r>
                    </a:p>
                    <a:p>
                      <a:pPr algn="l"/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One of the areas where such systems can play a major role is in helping students achieve their career goals by generating personalized job and skill recommendations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studio code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HTML5 Builder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Science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Provides First Hand Job-Related Information</a:t>
                      </a:r>
                    </a:p>
                    <a:p>
                      <a:pPr algn="l"/>
                      <a:endParaRPr lang="en-IN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Source of Data is Extremely Small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0787252"/>
                  </a:ext>
                </a:extLst>
              </a:tr>
              <a:tr h="23456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Job Recommendation through Progression of Job Selection</a:t>
                      </a:r>
                    </a:p>
                    <a:p>
                      <a:pPr algn="l"/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task of job recommendation has been invariably solved using either a filter-based technique or through recommender systems.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studio code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HTML5 Builder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is cost-effective and reduces a lot of time and effort.</a:t>
                      </a:r>
                    </a:p>
                    <a:p>
                      <a:pPr algn="l"/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Proper Assessment Objective Assessment</a:t>
                      </a:r>
                    </a:p>
                    <a:p>
                      <a:pPr algn="l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21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BA6263-E35B-7BC2-F424-A54070259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75" y="2615570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701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410</Words>
  <Application>Microsoft Office PowerPoint</Application>
  <PresentationFormat>Widescreen</PresentationFormat>
  <Paragraphs>89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Literature Survey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Survey</dc:title>
  <dc:creator>nithish kumar</dc:creator>
  <cp:lastModifiedBy>Admin A.</cp:lastModifiedBy>
  <cp:revision>14</cp:revision>
  <dcterms:created xsi:type="dcterms:W3CDTF">2022-09-10T08:59:08Z</dcterms:created>
  <dcterms:modified xsi:type="dcterms:W3CDTF">2022-09-17T12:18:16Z</dcterms:modified>
</cp:coreProperties>
</file>