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1" r:id="rId7"/>
    <p:sldId id="263" r:id="rId8"/>
    <p:sldId id="264" r:id="rId9"/>
    <p:sldId id="265"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D88DFA-7AFD-44FE-ACB6-944517C936E9}" type="datetimeFigureOut">
              <a:rPr lang="en-IN" smtClean="0"/>
              <a:t>18-11-2022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B5137-B719-4998-BA7C-47301FE1325A}" type="slidenum">
              <a:rPr lang="en-IN" smtClean="0"/>
              <a:t>‹#›</a:t>
            </a:fld>
            <a:endParaRPr lang="en-IN"/>
          </a:p>
        </p:txBody>
      </p:sp>
    </p:spTree>
    <p:extLst>
      <p:ext uri="{BB962C8B-B14F-4D97-AF65-F5344CB8AC3E}">
        <p14:creationId xmlns:p14="http://schemas.microsoft.com/office/powerpoint/2010/main" val="1615315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7B5137-B719-4998-BA7C-47301FE1325A}" type="slidenum">
              <a:rPr lang="en-IN" smtClean="0"/>
              <a:t>1</a:t>
            </a:fld>
            <a:endParaRPr lang="en-IN"/>
          </a:p>
        </p:txBody>
      </p:sp>
    </p:spTree>
    <p:extLst>
      <p:ext uri="{BB962C8B-B14F-4D97-AF65-F5344CB8AC3E}">
        <p14:creationId xmlns:p14="http://schemas.microsoft.com/office/powerpoint/2010/main" val="1782132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89D2B8-AC3F-4E3E-BCEF-8361EAD5B10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DFBB-4A40-4AD6-8F97-5E837C05969E}" type="slidenum">
              <a:rPr lang="en-US" smtClean="0"/>
              <a:t>‹#›</a:t>
            </a:fld>
            <a:endParaRPr lang="en-US"/>
          </a:p>
        </p:txBody>
      </p:sp>
    </p:spTree>
    <p:extLst>
      <p:ext uri="{BB962C8B-B14F-4D97-AF65-F5344CB8AC3E}">
        <p14:creationId xmlns:p14="http://schemas.microsoft.com/office/powerpoint/2010/main" val="388064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89D2B8-AC3F-4E3E-BCEF-8361EAD5B10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DFBB-4A40-4AD6-8F97-5E837C05969E}" type="slidenum">
              <a:rPr lang="en-US" smtClean="0"/>
              <a:t>‹#›</a:t>
            </a:fld>
            <a:endParaRPr lang="en-US"/>
          </a:p>
        </p:txBody>
      </p:sp>
    </p:spTree>
    <p:extLst>
      <p:ext uri="{BB962C8B-B14F-4D97-AF65-F5344CB8AC3E}">
        <p14:creationId xmlns:p14="http://schemas.microsoft.com/office/powerpoint/2010/main" val="411403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89D2B8-AC3F-4E3E-BCEF-8361EAD5B10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DFBB-4A40-4AD6-8F97-5E837C05969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0309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89D2B8-AC3F-4E3E-BCEF-8361EAD5B10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DFBB-4A40-4AD6-8F97-5E837C05969E}" type="slidenum">
              <a:rPr lang="en-US" smtClean="0"/>
              <a:t>‹#›</a:t>
            </a:fld>
            <a:endParaRPr lang="en-US"/>
          </a:p>
        </p:txBody>
      </p:sp>
    </p:spTree>
    <p:extLst>
      <p:ext uri="{BB962C8B-B14F-4D97-AF65-F5344CB8AC3E}">
        <p14:creationId xmlns:p14="http://schemas.microsoft.com/office/powerpoint/2010/main" val="1034783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89D2B8-AC3F-4E3E-BCEF-8361EAD5B10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DFBB-4A40-4AD6-8F97-5E837C05969E}"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5356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89D2B8-AC3F-4E3E-BCEF-8361EAD5B10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DFBB-4A40-4AD6-8F97-5E837C05969E}" type="slidenum">
              <a:rPr lang="en-US" smtClean="0"/>
              <a:t>‹#›</a:t>
            </a:fld>
            <a:endParaRPr lang="en-US"/>
          </a:p>
        </p:txBody>
      </p:sp>
    </p:spTree>
    <p:extLst>
      <p:ext uri="{BB962C8B-B14F-4D97-AF65-F5344CB8AC3E}">
        <p14:creationId xmlns:p14="http://schemas.microsoft.com/office/powerpoint/2010/main" val="1179818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9D2B8-AC3F-4E3E-BCEF-8361EAD5B10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DFBB-4A40-4AD6-8F97-5E837C05969E}" type="slidenum">
              <a:rPr lang="en-US" smtClean="0"/>
              <a:t>‹#›</a:t>
            </a:fld>
            <a:endParaRPr lang="en-US"/>
          </a:p>
        </p:txBody>
      </p:sp>
    </p:spTree>
    <p:extLst>
      <p:ext uri="{BB962C8B-B14F-4D97-AF65-F5344CB8AC3E}">
        <p14:creationId xmlns:p14="http://schemas.microsoft.com/office/powerpoint/2010/main" val="3207552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9D2B8-AC3F-4E3E-BCEF-8361EAD5B10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DFBB-4A40-4AD6-8F97-5E837C05969E}" type="slidenum">
              <a:rPr lang="en-US" smtClean="0"/>
              <a:t>‹#›</a:t>
            </a:fld>
            <a:endParaRPr lang="en-US"/>
          </a:p>
        </p:txBody>
      </p:sp>
    </p:spTree>
    <p:extLst>
      <p:ext uri="{BB962C8B-B14F-4D97-AF65-F5344CB8AC3E}">
        <p14:creationId xmlns:p14="http://schemas.microsoft.com/office/powerpoint/2010/main" val="136781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9D2B8-AC3F-4E3E-BCEF-8361EAD5B10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DFBB-4A40-4AD6-8F97-5E837C05969E}" type="slidenum">
              <a:rPr lang="en-US" smtClean="0"/>
              <a:t>‹#›</a:t>
            </a:fld>
            <a:endParaRPr lang="en-US"/>
          </a:p>
        </p:txBody>
      </p:sp>
    </p:spTree>
    <p:extLst>
      <p:ext uri="{BB962C8B-B14F-4D97-AF65-F5344CB8AC3E}">
        <p14:creationId xmlns:p14="http://schemas.microsoft.com/office/powerpoint/2010/main" val="401493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89D2B8-AC3F-4E3E-BCEF-8361EAD5B10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DFBB-4A40-4AD6-8F97-5E837C05969E}" type="slidenum">
              <a:rPr lang="en-US" smtClean="0"/>
              <a:t>‹#›</a:t>
            </a:fld>
            <a:endParaRPr lang="en-US"/>
          </a:p>
        </p:txBody>
      </p:sp>
    </p:spTree>
    <p:extLst>
      <p:ext uri="{BB962C8B-B14F-4D97-AF65-F5344CB8AC3E}">
        <p14:creationId xmlns:p14="http://schemas.microsoft.com/office/powerpoint/2010/main" val="282153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89D2B8-AC3F-4E3E-BCEF-8361EAD5B10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DFBB-4A40-4AD6-8F97-5E837C05969E}" type="slidenum">
              <a:rPr lang="en-US" smtClean="0"/>
              <a:t>‹#›</a:t>
            </a:fld>
            <a:endParaRPr lang="en-US"/>
          </a:p>
        </p:txBody>
      </p:sp>
    </p:spTree>
    <p:extLst>
      <p:ext uri="{BB962C8B-B14F-4D97-AF65-F5344CB8AC3E}">
        <p14:creationId xmlns:p14="http://schemas.microsoft.com/office/powerpoint/2010/main" val="310111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89D2B8-AC3F-4E3E-BCEF-8361EAD5B10F}"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8FDFBB-4A40-4AD6-8F97-5E837C05969E}" type="slidenum">
              <a:rPr lang="en-US" smtClean="0"/>
              <a:t>‹#›</a:t>
            </a:fld>
            <a:endParaRPr lang="en-US"/>
          </a:p>
        </p:txBody>
      </p:sp>
    </p:spTree>
    <p:extLst>
      <p:ext uri="{BB962C8B-B14F-4D97-AF65-F5344CB8AC3E}">
        <p14:creationId xmlns:p14="http://schemas.microsoft.com/office/powerpoint/2010/main" val="125734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89D2B8-AC3F-4E3E-BCEF-8361EAD5B10F}"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8FDFBB-4A40-4AD6-8F97-5E837C05969E}" type="slidenum">
              <a:rPr lang="en-US" smtClean="0"/>
              <a:t>‹#›</a:t>
            </a:fld>
            <a:endParaRPr lang="en-US"/>
          </a:p>
        </p:txBody>
      </p:sp>
    </p:spTree>
    <p:extLst>
      <p:ext uri="{BB962C8B-B14F-4D97-AF65-F5344CB8AC3E}">
        <p14:creationId xmlns:p14="http://schemas.microsoft.com/office/powerpoint/2010/main" val="322321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9D2B8-AC3F-4E3E-BCEF-8361EAD5B10F}"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8FDFBB-4A40-4AD6-8F97-5E837C05969E}" type="slidenum">
              <a:rPr lang="en-US" smtClean="0"/>
              <a:t>‹#›</a:t>
            </a:fld>
            <a:endParaRPr lang="en-US"/>
          </a:p>
        </p:txBody>
      </p:sp>
    </p:spTree>
    <p:extLst>
      <p:ext uri="{BB962C8B-B14F-4D97-AF65-F5344CB8AC3E}">
        <p14:creationId xmlns:p14="http://schemas.microsoft.com/office/powerpoint/2010/main" val="5684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789D2B8-AC3F-4E3E-BCEF-8361EAD5B10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DFBB-4A40-4AD6-8F97-5E837C05969E}" type="slidenum">
              <a:rPr lang="en-US" smtClean="0"/>
              <a:t>‹#›</a:t>
            </a:fld>
            <a:endParaRPr lang="en-US"/>
          </a:p>
        </p:txBody>
      </p:sp>
    </p:spTree>
    <p:extLst>
      <p:ext uri="{BB962C8B-B14F-4D97-AF65-F5344CB8AC3E}">
        <p14:creationId xmlns:p14="http://schemas.microsoft.com/office/powerpoint/2010/main" val="745923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89D2B8-AC3F-4E3E-BCEF-8361EAD5B10F}"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DFBB-4A40-4AD6-8F97-5E837C05969E}" type="slidenum">
              <a:rPr lang="en-US" smtClean="0"/>
              <a:t>‹#›</a:t>
            </a:fld>
            <a:endParaRPr lang="en-US"/>
          </a:p>
        </p:txBody>
      </p:sp>
    </p:spTree>
    <p:extLst>
      <p:ext uri="{BB962C8B-B14F-4D97-AF65-F5344CB8AC3E}">
        <p14:creationId xmlns:p14="http://schemas.microsoft.com/office/powerpoint/2010/main" val="31326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89D2B8-AC3F-4E3E-BCEF-8361EAD5B10F}" type="datetimeFigureOut">
              <a:rPr lang="en-US" smtClean="0"/>
              <a:t>11/18/2022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58FDFBB-4A40-4AD6-8F97-5E837C05969E}" type="slidenum">
              <a:rPr lang="en-US" smtClean="0"/>
              <a:t>‹#›</a:t>
            </a:fld>
            <a:endParaRPr lang="en-US"/>
          </a:p>
        </p:txBody>
      </p:sp>
    </p:spTree>
    <p:extLst>
      <p:ext uri="{BB962C8B-B14F-4D97-AF65-F5344CB8AC3E}">
        <p14:creationId xmlns:p14="http://schemas.microsoft.com/office/powerpoint/2010/main" val="40117808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0" y="2438400"/>
            <a:ext cx="7439360" cy="1066800"/>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WEB PHISHING DETECTION BY MACHINE LEARNING TECHNIQUES</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34201" cy="762000"/>
          </a:xfrm>
        </p:spPr>
        <p:txBody>
          <a:bodyPr>
            <a:noAutofit/>
          </a:bodyPr>
          <a:lstStyle/>
          <a:p>
            <a:pPr algn="ctr"/>
            <a:r>
              <a:rPr lang="en-IN"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7699" y="1600200"/>
            <a:ext cx="7734301" cy="4876800"/>
          </a:xfrm>
        </p:spPr>
        <p:txBody>
          <a:bodyPr>
            <a:normAutofit/>
          </a:bodyPr>
          <a:lstStyle/>
          <a:p>
            <a:pPr lvl="0" fontAlgn="base">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Working on this project is very knowledgeable and worth the effort.</a:t>
            </a:r>
          </a:p>
          <a:p>
            <a:pPr lvl="0" fontAlgn="base">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Through this project, one can know a lot about the phishing websites and how they are differentiated from legitimate </a:t>
            </a:r>
            <a:r>
              <a:rPr lang="en-IN" sz="2400" dirty="0" smtClean="0">
                <a:latin typeface="Times New Roman" panose="02020603050405020304" pitchFamily="18" charset="0"/>
                <a:cs typeface="Times New Roman" panose="02020603050405020304" pitchFamily="18" charset="0"/>
              </a:rPr>
              <a:t>ones.</a:t>
            </a:r>
          </a:p>
          <a:p>
            <a:pPr lvl="0" fontAlgn="base">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project can be taken further by creating a browser extensions of developing a </a:t>
            </a:r>
            <a:r>
              <a:rPr lang="en-IN" sz="2400" dirty="0" smtClean="0">
                <a:latin typeface="Times New Roman" panose="02020603050405020304" pitchFamily="18" charset="0"/>
                <a:cs typeface="Times New Roman" panose="02020603050405020304" pitchFamily="18" charset="0"/>
              </a:rPr>
              <a:t>GUI.</a:t>
            </a:r>
          </a:p>
          <a:p>
            <a:pPr lvl="0" fontAlgn="base">
              <a:buFont typeface="Wingdings" panose="05000000000000000000" pitchFamily="2" charset="2"/>
              <a:buChar char="ü"/>
            </a:pPr>
            <a:r>
              <a:rPr lang="en-IN" sz="2400" dirty="0" smtClean="0">
                <a:latin typeface="Times New Roman" panose="02020603050405020304" pitchFamily="18" charset="0"/>
                <a:cs typeface="Times New Roman" panose="02020603050405020304" pitchFamily="18" charset="0"/>
              </a:rPr>
              <a:t> These should classify the inputted URL to legitimate or phishing with the use of the saved model. </a:t>
            </a:r>
          </a:p>
          <a:p>
            <a:pPr>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54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599" y="2667000"/>
            <a:ext cx="4823713" cy="914400"/>
          </a:xfrm>
        </p:spPr>
        <p:txBody>
          <a:bodyPr>
            <a:normAutofit/>
          </a:bodyPr>
          <a:lstStyle/>
          <a:p>
            <a:r>
              <a:rPr lang="en-IN" sz="4000" b="1" dirty="0" smtClean="0">
                <a:latin typeface="Times New Roman" panose="02020603050405020304" pitchFamily="18" charset="0"/>
                <a:cs typeface="Times New Roman" panose="02020603050405020304" pitchFamily="18" charset="0"/>
              </a:rPr>
              <a:t>THANKYOU…..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58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1"/>
            <a:ext cx="6371442" cy="609600"/>
          </a:xfrm>
        </p:spPr>
        <p:txBody>
          <a:bodyPr>
            <a:noAutofit/>
          </a:bodyPr>
          <a:lstStyle/>
          <a:p>
            <a:pPr algn="ctr"/>
            <a:r>
              <a:rPr lang="en-US" sz="3200"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457200" y="1143000"/>
            <a:ext cx="8382000" cy="5668963"/>
          </a:xfrm>
        </p:spPr>
        <p:txBody>
          <a:bodyPr>
            <a:normAutofit fontScale="92500" lnSpcReduction="10000"/>
          </a:bodyPr>
          <a:lstStyle/>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Phishing is the most commonly used social engineering and cyber attack. </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Through such attacks, the phisher targets naïve online users by tricking them into revealing confidential information, with the purpose of using it fraudulently. </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In order to avoid getting phished, </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U</a:t>
            </a:r>
            <a:r>
              <a:rPr lang="en-US" sz="2400" dirty="0" smtClean="0">
                <a:latin typeface="Times New Roman" panose="02020603050405020304" pitchFamily="18" charset="0"/>
                <a:cs typeface="Times New Roman" panose="02020603050405020304" pitchFamily="18" charset="0"/>
              </a:rPr>
              <a:t>sers should have awareness of phishing websites. </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B</a:t>
            </a:r>
            <a:r>
              <a:rPr lang="en-US" sz="2400" dirty="0" smtClean="0">
                <a:latin typeface="Times New Roman" panose="02020603050405020304" pitchFamily="18" charset="0"/>
                <a:cs typeface="Times New Roman" panose="02020603050405020304" pitchFamily="18" charset="0"/>
              </a:rPr>
              <a:t>lacklist of phishing websites which requires the knowledge of website being detected as phishing. </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etect them in their early appearance, using machine learning and deep neural network algorithms.</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achine learning based method is proven to be most effective than the other methods. </a:t>
            </a:r>
          </a:p>
          <a:p>
            <a:pPr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Even then, online users are still being trapped into revealing sensitive information in phishing websites.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85800"/>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OBJECTIVES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8" y="1524000"/>
            <a:ext cx="8077202" cy="4517363"/>
          </a:xfrm>
        </p:spPr>
        <p:txBody>
          <a:bodyPr>
            <a:normAutofit/>
          </a:bodyPr>
          <a:lstStyle/>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A phishing website is a common social engineering method that mimics trustful uniform resource locators (URLs) and webpages. </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The objective of this project is to train machine learning models </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on the dataset created to predict phishing websites. </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Both phishing and Legitimate URLs of websites are gathered to form a dataset and from them required URL and website content-based features are extracted.</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The performance level of each model is measures and compared.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152400"/>
            <a:ext cx="3505200" cy="533400"/>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APPROACH</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81000" y="685800"/>
            <a:ext cx="8382000" cy="6172200"/>
          </a:xfrm>
        </p:spPr>
        <p:txBody>
          <a:bodyPr>
            <a:noAutofit/>
          </a:bodyPr>
          <a:lstStyle/>
          <a:p>
            <a:pPr algn="l"/>
            <a:r>
              <a:rPr lang="en-US" sz="2400" dirty="0" smtClean="0">
                <a:solidFill>
                  <a:schemeClr val="tx1"/>
                </a:solidFill>
                <a:latin typeface="Times New Roman" panose="02020603050405020304" pitchFamily="18" charset="0"/>
                <a:cs typeface="Times New Roman" panose="02020603050405020304" pitchFamily="18" charset="0"/>
              </a:rPr>
              <a:t>Below mentioned are the steps involved in the completion of this project:</a:t>
            </a:r>
          </a:p>
          <a:p>
            <a:pPr marL="342900" indent="-342900" algn="l">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Collect dataset containing phishing and legitimate websites from the open source platforms. </a:t>
            </a:r>
          </a:p>
          <a:p>
            <a:pPr marL="342900" indent="-342900" algn="l">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Write a code to extract the required features from the URL database.</a:t>
            </a:r>
          </a:p>
          <a:p>
            <a:pPr marL="342900" indent="-342900" algn="l">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Analyze and preprocess the dataset by using EDA techniques. </a:t>
            </a:r>
          </a:p>
          <a:p>
            <a:pPr marL="342900" indent="-342900" algn="l">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Divide the dataset into training </a:t>
            </a:r>
            <a:r>
              <a:rPr lang="en-US" sz="2400" dirty="0">
                <a:solidFill>
                  <a:schemeClr val="tx1"/>
                </a:solidFill>
                <a:latin typeface="Times New Roman" panose="02020603050405020304" pitchFamily="18" charset="0"/>
                <a:cs typeface="Times New Roman" panose="02020603050405020304" pitchFamily="18" charset="0"/>
              </a:rPr>
              <a:t>and</a:t>
            </a:r>
            <a:r>
              <a:rPr lang="en-US" sz="2400" dirty="0" smtClean="0">
                <a:solidFill>
                  <a:schemeClr val="tx1"/>
                </a:solidFill>
                <a:latin typeface="Times New Roman" panose="02020603050405020304" pitchFamily="18" charset="0"/>
                <a:cs typeface="Times New Roman" panose="02020603050405020304" pitchFamily="18" charset="0"/>
              </a:rPr>
              <a:t> testing sets.</a:t>
            </a:r>
          </a:p>
          <a:p>
            <a:pPr marL="342900" indent="-342900" algn="l">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Run selected machine learning and deep neural network algorithms like SVM, Random </a:t>
            </a:r>
            <a:r>
              <a:rPr lang="en-US" sz="2400" dirty="0" smtClean="0">
                <a:solidFill>
                  <a:schemeClr val="tx1"/>
                </a:solidFill>
                <a:latin typeface="Times New Roman" panose="02020603050405020304" pitchFamily="18" charset="0"/>
                <a:cs typeface="Times New Roman" panose="02020603050405020304" pitchFamily="18" charset="0"/>
              </a:rPr>
              <a:t>Forest on </a:t>
            </a:r>
            <a:r>
              <a:rPr lang="en-US" sz="2400" dirty="0" smtClean="0">
                <a:solidFill>
                  <a:schemeClr val="tx1"/>
                </a:solidFill>
                <a:latin typeface="Times New Roman" panose="02020603050405020304" pitchFamily="18" charset="0"/>
                <a:cs typeface="Times New Roman" panose="02020603050405020304" pitchFamily="18" charset="0"/>
              </a:rPr>
              <a:t>the dataset. </a:t>
            </a:r>
          </a:p>
          <a:p>
            <a:pPr marL="342900" indent="-342900" algn="l">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Write a code for displaying the evaluation result considering accuracy metrics.</a:t>
            </a:r>
          </a:p>
          <a:p>
            <a:pPr algn="l"/>
            <a:r>
              <a:rPr lang="en-US" sz="2400" dirty="0" smtClean="0">
                <a:solidFill>
                  <a:schemeClr val="tx1"/>
                </a:solidFill>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6324600" cy="685799"/>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DATA COLLECTION</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620000" cy="4419600"/>
          </a:xfrm>
        </p:spPr>
        <p:txBody>
          <a:bodyPr>
            <a:normAutofit/>
          </a:bodyPr>
          <a:lstStyle/>
          <a:p>
            <a:pPr marL="342900" indent="-342900" algn="l">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Legitimate URLs are collected from the dataset provided by University of New Brunswick, https://www.unb.ca/cic/datasets/url-2016.html. </a:t>
            </a:r>
          </a:p>
          <a:p>
            <a:pPr marL="342900" indent="-342900" algn="l">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 From the collection, 5000 URLs are randomly picked. </a:t>
            </a:r>
          </a:p>
          <a:p>
            <a:pPr marL="342900" indent="-342900" algn="l">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Phishing URLs are collected from Open Source service called Phish tank . This service provide a set of phishing URLs in multiple formats like CSV, JSON etc. that gets updated hourly.</a:t>
            </a:r>
          </a:p>
          <a:p>
            <a:pPr marL="342900" indent="-342900" algn="l">
              <a:buFont typeface="Wingdings" panose="05000000000000000000" pitchFamily="2" charset="2"/>
              <a:buChar char="ü"/>
            </a:pPr>
            <a:r>
              <a:rPr lang="en-US" sz="2400" dirty="0" smtClean="0">
                <a:solidFill>
                  <a:schemeClr val="tx1"/>
                </a:solidFill>
                <a:latin typeface="Times New Roman" panose="02020603050405020304" pitchFamily="18" charset="0"/>
                <a:cs typeface="Times New Roman" panose="02020603050405020304" pitchFamily="18" charset="0"/>
              </a:rPr>
              <a:t> Form the obtained collection, 5000 URLs are randomly picked.</a:t>
            </a: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28600"/>
            <a:ext cx="6347713" cy="533400"/>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FEATURE SELECTION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8" y="762000"/>
            <a:ext cx="8077202" cy="5943600"/>
          </a:xfrm>
        </p:spPr>
        <p:txBody>
          <a:bodyPr>
            <a:noAutofit/>
          </a:bodyPr>
          <a:lstStyle/>
          <a:p>
            <a:pPr>
              <a:buNone/>
            </a:pPr>
            <a:r>
              <a:rPr lang="en-US" sz="2400" dirty="0" smtClean="0">
                <a:latin typeface="Times New Roman" panose="02020603050405020304" pitchFamily="18" charset="0"/>
                <a:cs typeface="Times New Roman" panose="02020603050405020304" pitchFamily="18" charset="0"/>
              </a:rPr>
              <a:t>The following category of features are selected:</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Address Bar based Features Domain based Features </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HTML &amp; JS based Feature</a:t>
            </a:r>
          </a:p>
          <a:p>
            <a:pPr>
              <a:buNone/>
            </a:pPr>
            <a:r>
              <a:rPr lang="en-US" sz="2400" dirty="0" smtClean="0">
                <a:latin typeface="Times New Roman" panose="02020603050405020304" pitchFamily="18" charset="0"/>
                <a:cs typeface="Times New Roman" panose="02020603050405020304" pitchFamily="18" charset="0"/>
              </a:rPr>
              <a:t>  Address Bar based Features considered are:  </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Domain of URL</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Redirection ‘//’ in URL </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IP Address in URL </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‘http/https’ in Domain name</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Symbol in URL</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Using URL Shortening Service </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Length of URL</a:t>
            </a:r>
          </a:p>
          <a:p>
            <a:pP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Prefix or Suffix "-" in Domain </a:t>
            </a:r>
          </a:p>
          <a:p>
            <a:pPr>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762000"/>
          </a:xfrm>
        </p:spPr>
        <p:txBody>
          <a:bodyPr>
            <a:noAutofit/>
          </a:bodyPr>
          <a:lstStyle/>
          <a:p>
            <a:pPr algn="ctr"/>
            <a:r>
              <a:rPr lang="en-IN" b="1" dirty="0">
                <a:latin typeface="Times New Roman" panose="02020603050405020304" pitchFamily="18" charset="0"/>
                <a:cs typeface="Times New Roman" panose="02020603050405020304" pitchFamily="18" charset="0"/>
              </a:rPr>
              <a:t>FEATURES DISTRIBUTION</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57200" y="1371600"/>
            <a:ext cx="7924800" cy="5181600"/>
          </a:xfrm>
          <a:prstGeom prst="rect">
            <a:avLst/>
          </a:prstGeom>
        </p:spPr>
      </p:pic>
    </p:spTree>
    <p:extLst>
      <p:ext uri="{BB962C8B-B14F-4D97-AF65-F5344CB8AC3E}">
        <p14:creationId xmlns:p14="http://schemas.microsoft.com/office/powerpoint/2010/main" val="3493648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81000"/>
            <a:ext cx="7924801" cy="533400"/>
          </a:xfrm>
        </p:spPr>
        <p:txBody>
          <a:bodyPr>
            <a:noAutofit/>
          </a:bodyPr>
          <a:lstStyle/>
          <a:p>
            <a:pPr algn="ctr"/>
            <a:r>
              <a:rPr lang="en-IN" b="1" dirty="0">
                <a:latin typeface="Times New Roman" panose="02020603050405020304" pitchFamily="18" charset="0"/>
                <a:cs typeface="Times New Roman" panose="02020603050405020304" pitchFamily="18" charset="0"/>
              </a:rPr>
              <a:t>MACHINE LEARNING MODELS</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14400"/>
            <a:ext cx="8153399" cy="5943600"/>
          </a:xfrm>
        </p:spPr>
        <p:txBody>
          <a:bodyPr>
            <a:normAutofit/>
          </a:bodyPr>
          <a:lstStyle/>
          <a:p>
            <a:pPr marL="0" lvl="0" indent="0" fontAlgn="base">
              <a:buNone/>
            </a:pPr>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is a supervised machine learning task. There are two major types of supervised machine learning problems, called classification and regression.</a:t>
            </a:r>
          </a:p>
          <a:p>
            <a:pPr marL="0" lvl="0" indent="0" fontAlgn="base">
              <a:buNone/>
            </a:pPr>
            <a:r>
              <a:rPr lang="en-IN" sz="2400" dirty="0">
                <a:latin typeface="Times New Roman" panose="02020603050405020304" pitchFamily="18" charset="0"/>
                <a:cs typeface="Times New Roman" panose="02020603050405020304" pitchFamily="18" charset="0"/>
              </a:rPr>
              <a:t>This data set comes under classification problem, as the input URL is classified as phishing (1) or legitimate (0). The machine learning models (classification) considered to train the dataset in this notebook are:</a:t>
            </a:r>
            <a:endParaRPr lang="en-IN" dirty="0">
              <a:latin typeface="Times New Roman" panose="02020603050405020304" pitchFamily="18" charset="0"/>
              <a:cs typeface="Times New Roman" panose="02020603050405020304" pitchFamily="18" charset="0"/>
            </a:endParaRPr>
          </a:p>
          <a:p>
            <a:pPr lvl="3" fontAlgn="base">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Decision Tree</a:t>
            </a:r>
          </a:p>
          <a:p>
            <a:pPr lvl="3" fontAlgn="base">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Random </a:t>
            </a:r>
            <a:r>
              <a:rPr lang="en-IN" sz="2400" dirty="0">
                <a:latin typeface="Times New Roman" panose="02020603050405020304" pitchFamily="18" charset="0"/>
                <a:cs typeface="Times New Roman" panose="02020603050405020304" pitchFamily="18" charset="0"/>
              </a:rPr>
              <a:t>Forest</a:t>
            </a:r>
          </a:p>
          <a:p>
            <a:pPr lvl="3"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Decision Tree Classifier</a:t>
            </a:r>
            <a:endParaRPr lang="en-IN" sz="2400" dirty="0">
              <a:latin typeface="Times New Roman" panose="02020603050405020304" pitchFamily="18" charset="0"/>
              <a:cs typeface="Times New Roman" panose="02020603050405020304" pitchFamily="18" charset="0"/>
            </a:endParaRPr>
          </a:p>
          <a:p>
            <a:pPr lvl="3"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Logistic Regression</a:t>
            </a:r>
            <a:endParaRPr lang="en-IN" sz="2400" dirty="0">
              <a:latin typeface="Times New Roman" panose="02020603050405020304" pitchFamily="18" charset="0"/>
              <a:cs typeface="Times New Roman" panose="02020603050405020304" pitchFamily="18" charset="0"/>
            </a:endParaRPr>
          </a:p>
          <a:p>
            <a:pPr lvl="3" fontAlgn="base">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Support Vector </a:t>
            </a:r>
            <a:r>
              <a:rPr lang="en-IN" sz="2400" dirty="0" smtClean="0">
                <a:latin typeface="Times New Roman" panose="02020603050405020304" pitchFamily="18" charset="0"/>
                <a:cs typeface="Times New Roman" panose="02020603050405020304" pitchFamily="18" charset="0"/>
              </a:rPr>
              <a:t>Machines</a:t>
            </a:r>
          </a:p>
          <a:p>
            <a:pPr lvl="3" fontAlgn="base">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Ada Boost Classifier</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1649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81000"/>
            <a:ext cx="8077201" cy="685800"/>
          </a:xfrm>
        </p:spPr>
        <p:txBody>
          <a:bodyPr>
            <a:noAutofit/>
          </a:bodyPr>
          <a:lstStyle/>
          <a:p>
            <a:pPr algn="ctr"/>
            <a:r>
              <a:rPr lang="en-IN" b="1" dirty="0">
                <a:latin typeface="Times New Roman" panose="02020603050405020304" pitchFamily="18" charset="0"/>
                <a:cs typeface="Times New Roman" panose="02020603050405020304" pitchFamily="18" charset="0"/>
              </a:rPr>
              <a:t>MODEL EVALUATION</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8" y="1219200"/>
            <a:ext cx="8077202" cy="5334000"/>
          </a:xfrm>
        </p:spPr>
        <p:txBody>
          <a:bodyPr>
            <a:normAutofit/>
          </a:bodyPr>
          <a:lstStyle/>
          <a:p>
            <a:pPr marL="0" lvl="0" indent="0" fontAlgn="base">
              <a:buNone/>
            </a:pPr>
            <a:r>
              <a:rPr lang="en-IN" sz="2000" dirty="0">
                <a:latin typeface="Times New Roman" panose="02020603050405020304" pitchFamily="18" charset="0"/>
                <a:cs typeface="Times New Roman" panose="02020603050405020304" pitchFamily="18" charset="0"/>
              </a:rPr>
              <a:t>The models are evaluated, and the considered metric is accuracy.</a:t>
            </a:r>
          </a:p>
          <a:p>
            <a:pPr marL="0" indent="0">
              <a:buNone/>
            </a:pPr>
            <a:r>
              <a:rPr lang="en-IN" sz="2000" dirty="0">
                <a:latin typeface="Times New Roman" panose="02020603050405020304" pitchFamily="18" charset="0"/>
                <a:cs typeface="Times New Roman" panose="02020603050405020304" pitchFamily="18" charset="0"/>
              </a:rPr>
              <a:t>Below Figure shows the training and test dataset accuracy by the respective </a:t>
            </a:r>
            <a:r>
              <a:rPr lang="en-IN" sz="2000" dirty="0" smtClean="0">
                <a:latin typeface="Times New Roman" panose="02020603050405020304" pitchFamily="18" charset="0"/>
                <a:cs typeface="Times New Roman" panose="02020603050405020304" pitchFamily="18" charset="0"/>
              </a:rPr>
              <a:t>models</a:t>
            </a:r>
          </a:p>
          <a:p>
            <a:pPr marL="0" lvl="0" indent="0" fontAlgn="base">
              <a:buNone/>
            </a:pPr>
            <a:endParaRPr lang="en-IN" dirty="0"/>
          </a:p>
        </p:txBody>
      </p:sp>
      <p:pic>
        <p:nvPicPr>
          <p:cNvPr id="8" name="Picture 7"/>
          <p:cNvPicPr>
            <a:picLocks noChangeAspect="1"/>
          </p:cNvPicPr>
          <p:nvPr/>
        </p:nvPicPr>
        <p:blipFill>
          <a:blip r:embed="rId2"/>
          <a:stretch>
            <a:fillRect/>
          </a:stretch>
        </p:blipFill>
        <p:spPr>
          <a:xfrm>
            <a:off x="1066800" y="2438400"/>
            <a:ext cx="6019800" cy="3581400"/>
          </a:xfrm>
          <a:prstGeom prst="rect">
            <a:avLst/>
          </a:prstGeom>
        </p:spPr>
      </p:pic>
    </p:spTree>
    <p:extLst>
      <p:ext uri="{BB962C8B-B14F-4D97-AF65-F5344CB8AC3E}">
        <p14:creationId xmlns:p14="http://schemas.microsoft.com/office/powerpoint/2010/main" val="9785229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146</TotalTime>
  <Words>620</Words>
  <Application>Microsoft Office PowerPoint</Application>
  <PresentationFormat>On-screen Show (4:3)</PresentationFormat>
  <Paragraphs>62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Trebuchet MS</vt:lpstr>
      <vt:lpstr>Wingdings</vt:lpstr>
      <vt:lpstr>Wingdings 3</vt:lpstr>
      <vt:lpstr>Facet</vt:lpstr>
      <vt:lpstr>WEB PHISHING DETECTION BY MACHINE LEARNING TECHNIQUES</vt:lpstr>
      <vt:lpstr>INTRODUCTION</vt:lpstr>
      <vt:lpstr>OBJECTIVES</vt:lpstr>
      <vt:lpstr>APPROACH</vt:lpstr>
      <vt:lpstr>DATA COLLECTION</vt:lpstr>
      <vt:lpstr>FEATURE SELECTION</vt:lpstr>
      <vt:lpstr>FEATURES DISTRIBUTION </vt:lpstr>
      <vt:lpstr>MACHINE LEARNING MODELS </vt:lpstr>
      <vt:lpstr>MODEL EVALUATION </vt:lpstr>
      <vt:lpstr>CONCLUSION</vt:lpstr>
      <vt:lpstr>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WEBSITE DETECTION by MACHINE LEARNING TECHNIQUES</dc:title>
  <dc:creator>Student</dc:creator>
  <cp:lastModifiedBy>WELCOME</cp:lastModifiedBy>
  <cp:revision>13</cp:revision>
  <dcterms:created xsi:type="dcterms:W3CDTF">2022-11-10T10:20:19Z</dcterms:created>
  <dcterms:modified xsi:type="dcterms:W3CDTF">2022-11-18T00:56:09Z</dcterms:modified>
</cp:coreProperties>
</file>