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7" r:id="rId3"/>
    <p:sldId id="258" r:id="rId4"/>
    <p:sldId id="259" r:id="rId5"/>
    <p:sldId id="260" r:id="rId6"/>
    <p:sldId id="276" r:id="rId7"/>
    <p:sldId id="275" r:id="rId8"/>
    <p:sldId id="262" r:id="rId9"/>
    <p:sldId id="263" r:id="rId10"/>
    <p:sldId id="264" r:id="rId11"/>
    <p:sldId id="265" r:id="rId12"/>
    <p:sldId id="290" r:id="rId13"/>
    <p:sldId id="278" r:id="rId14"/>
    <p:sldId id="279" r:id="rId15"/>
    <p:sldId id="283" r:id="rId16"/>
    <p:sldId id="291" r:id="rId17"/>
    <p:sldId id="268" r:id="rId18"/>
    <p:sldId id="285" r:id="rId19"/>
    <p:sldId id="286" r:id="rId20"/>
    <p:sldId id="287" r:id="rId21"/>
    <p:sldId id="288" r:id="rId22"/>
    <p:sldId id="270" r:id="rId23"/>
    <p:sldId id="271" r:id="rId24"/>
    <p:sldId id="272" r:id="rId25"/>
    <p:sldId id="273" r:id="rId26"/>
    <p:sldId id="28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38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646727-F3ED-4483-AC02-E02D6229D37B}"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F1B3E-1004-4DFC-8BF3-53A7636EF95D}" type="slidenum">
              <a:rPr lang="en-US" smtClean="0"/>
              <a:t>‹#›</a:t>
            </a:fld>
            <a:endParaRPr lang="en-US"/>
          </a:p>
        </p:txBody>
      </p:sp>
    </p:spTree>
    <p:extLst>
      <p:ext uri="{BB962C8B-B14F-4D97-AF65-F5344CB8AC3E}">
        <p14:creationId xmlns:p14="http://schemas.microsoft.com/office/powerpoint/2010/main" val="3378111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646727-F3ED-4483-AC02-E02D6229D37B}"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F1B3E-1004-4DFC-8BF3-53A7636EF95D}" type="slidenum">
              <a:rPr lang="en-US" smtClean="0"/>
              <a:t>‹#›</a:t>
            </a:fld>
            <a:endParaRPr lang="en-US"/>
          </a:p>
        </p:txBody>
      </p:sp>
    </p:spTree>
    <p:extLst>
      <p:ext uri="{BB962C8B-B14F-4D97-AF65-F5344CB8AC3E}">
        <p14:creationId xmlns:p14="http://schemas.microsoft.com/office/powerpoint/2010/main" val="3587144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646727-F3ED-4483-AC02-E02D6229D37B}"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F1B3E-1004-4DFC-8BF3-53A7636EF95D}" type="slidenum">
              <a:rPr lang="en-US" smtClean="0"/>
              <a:t>‹#›</a:t>
            </a:fld>
            <a:endParaRPr lang="en-US"/>
          </a:p>
        </p:txBody>
      </p:sp>
    </p:spTree>
    <p:extLst>
      <p:ext uri="{BB962C8B-B14F-4D97-AF65-F5344CB8AC3E}">
        <p14:creationId xmlns:p14="http://schemas.microsoft.com/office/powerpoint/2010/main" val="1229861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646727-F3ED-4483-AC02-E02D6229D37B}"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F1B3E-1004-4DFC-8BF3-53A7636EF95D}" type="slidenum">
              <a:rPr lang="en-US" smtClean="0"/>
              <a:t>‹#›</a:t>
            </a:fld>
            <a:endParaRPr lang="en-US"/>
          </a:p>
        </p:txBody>
      </p:sp>
    </p:spTree>
    <p:extLst>
      <p:ext uri="{BB962C8B-B14F-4D97-AF65-F5344CB8AC3E}">
        <p14:creationId xmlns:p14="http://schemas.microsoft.com/office/powerpoint/2010/main" val="1807623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646727-F3ED-4483-AC02-E02D6229D37B}"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F1B3E-1004-4DFC-8BF3-53A7636EF95D}" type="slidenum">
              <a:rPr lang="en-US" smtClean="0"/>
              <a:t>‹#›</a:t>
            </a:fld>
            <a:endParaRPr lang="en-US"/>
          </a:p>
        </p:txBody>
      </p:sp>
    </p:spTree>
    <p:extLst>
      <p:ext uri="{BB962C8B-B14F-4D97-AF65-F5344CB8AC3E}">
        <p14:creationId xmlns:p14="http://schemas.microsoft.com/office/powerpoint/2010/main" val="4173305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646727-F3ED-4483-AC02-E02D6229D37B}"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F1B3E-1004-4DFC-8BF3-53A7636EF95D}" type="slidenum">
              <a:rPr lang="en-US" smtClean="0"/>
              <a:t>‹#›</a:t>
            </a:fld>
            <a:endParaRPr lang="en-US"/>
          </a:p>
        </p:txBody>
      </p:sp>
    </p:spTree>
    <p:extLst>
      <p:ext uri="{BB962C8B-B14F-4D97-AF65-F5344CB8AC3E}">
        <p14:creationId xmlns:p14="http://schemas.microsoft.com/office/powerpoint/2010/main" val="742144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646727-F3ED-4483-AC02-E02D6229D37B}" type="datetimeFigureOut">
              <a:rPr lang="en-US" smtClean="0"/>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9F1B3E-1004-4DFC-8BF3-53A7636EF95D}" type="slidenum">
              <a:rPr lang="en-US" smtClean="0"/>
              <a:t>‹#›</a:t>
            </a:fld>
            <a:endParaRPr lang="en-US"/>
          </a:p>
        </p:txBody>
      </p:sp>
    </p:spTree>
    <p:extLst>
      <p:ext uri="{BB962C8B-B14F-4D97-AF65-F5344CB8AC3E}">
        <p14:creationId xmlns:p14="http://schemas.microsoft.com/office/powerpoint/2010/main" val="3552791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646727-F3ED-4483-AC02-E02D6229D37B}" type="datetimeFigureOut">
              <a:rPr lang="en-US" smtClean="0"/>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9F1B3E-1004-4DFC-8BF3-53A7636EF95D}" type="slidenum">
              <a:rPr lang="en-US" smtClean="0"/>
              <a:t>‹#›</a:t>
            </a:fld>
            <a:endParaRPr lang="en-US"/>
          </a:p>
        </p:txBody>
      </p:sp>
    </p:spTree>
    <p:extLst>
      <p:ext uri="{BB962C8B-B14F-4D97-AF65-F5344CB8AC3E}">
        <p14:creationId xmlns:p14="http://schemas.microsoft.com/office/powerpoint/2010/main" val="3862387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646727-F3ED-4483-AC02-E02D6229D37B}" type="datetimeFigureOut">
              <a:rPr lang="en-US" smtClean="0"/>
              <a:t>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9F1B3E-1004-4DFC-8BF3-53A7636EF95D}" type="slidenum">
              <a:rPr lang="en-US" smtClean="0"/>
              <a:t>‹#›</a:t>
            </a:fld>
            <a:endParaRPr lang="en-US"/>
          </a:p>
        </p:txBody>
      </p:sp>
    </p:spTree>
    <p:extLst>
      <p:ext uri="{BB962C8B-B14F-4D97-AF65-F5344CB8AC3E}">
        <p14:creationId xmlns:p14="http://schemas.microsoft.com/office/powerpoint/2010/main" val="900951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646727-F3ED-4483-AC02-E02D6229D37B}"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F1B3E-1004-4DFC-8BF3-53A7636EF95D}" type="slidenum">
              <a:rPr lang="en-US" smtClean="0"/>
              <a:t>‹#›</a:t>
            </a:fld>
            <a:endParaRPr lang="en-US"/>
          </a:p>
        </p:txBody>
      </p:sp>
    </p:spTree>
    <p:extLst>
      <p:ext uri="{BB962C8B-B14F-4D97-AF65-F5344CB8AC3E}">
        <p14:creationId xmlns:p14="http://schemas.microsoft.com/office/powerpoint/2010/main" val="2879830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646727-F3ED-4483-AC02-E02D6229D37B}"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F1B3E-1004-4DFC-8BF3-53A7636EF95D}" type="slidenum">
              <a:rPr lang="en-US" smtClean="0"/>
              <a:t>‹#›</a:t>
            </a:fld>
            <a:endParaRPr lang="en-US"/>
          </a:p>
        </p:txBody>
      </p:sp>
    </p:spTree>
    <p:extLst>
      <p:ext uri="{BB962C8B-B14F-4D97-AF65-F5344CB8AC3E}">
        <p14:creationId xmlns:p14="http://schemas.microsoft.com/office/powerpoint/2010/main" val="2710502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646727-F3ED-4483-AC02-E02D6229D37B}" type="datetimeFigureOut">
              <a:rPr lang="en-US" smtClean="0"/>
              <a:t>11/1/2022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F1B3E-1004-4DFC-8BF3-53A7636EF95D}" type="slidenum">
              <a:rPr lang="en-US" smtClean="0"/>
              <a:t>‹#›</a:t>
            </a:fld>
            <a:endParaRPr lang="en-US"/>
          </a:p>
        </p:txBody>
      </p:sp>
    </p:spTree>
    <p:extLst>
      <p:ext uri="{BB962C8B-B14F-4D97-AF65-F5344CB8AC3E}">
        <p14:creationId xmlns:p14="http://schemas.microsoft.com/office/powerpoint/2010/main" val="409808064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8923" y="178654"/>
            <a:ext cx="11230708" cy="3697887"/>
          </a:xfrm>
        </p:spPr>
        <p:txBody>
          <a:bodyPr>
            <a:normAutofit/>
          </a:bodyPr>
          <a:lstStyle/>
          <a:p>
            <a:pPr algn="ctr"/>
            <a:r>
              <a:rPr lang="en-US" dirty="0" smtClean="0">
                <a:latin typeface="Algerian" pitchFamily="82" charset="0"/>
              </a:rPr>
              <a:t>visually challenge blind</a:t>
            </a:r>
            <a:br>
              <a:rPr lang="en-US" dirty="0" smtClean="0">
                <a:latin typeface="Algerian" pitchFamily="82" charset="0"/>
              </a:rPr>
            </a:br>
            <a:r>
              <a:rPr lang="en-US" dirty="0" smtClean="0">
                <a:latin typeface="Algerian" pitchFamily="82" charset="0"/>
              </a:rPr>
              <a:t>people access mail generation using machine learning technique</a:t>
            </a:r>
            <a:endParaRPr lang="en-US" dirty="0">
              <a:latin typeface="Algerian" pitchFamily="82" charset="0"/>
            </a:endParaRPr>
          </a:p>
        </p:txBody>
      </p:sp>
      <p:sp>
        <p:nvSpPr>
          <p:cNvPr id="3" name="Subtitle 2"/>
          <p:cNvSpPr>
            <a:spLocks noGrp="1"/>
          </p:cNvSpPr>
          <p:nvPr>
            <p:ph type="subTitle" idx="1"/>
          </p:nvPr>
        </p:nvSpPr>
        <p:spPr>
          <a:xfrm>
            <a:off x="4918086" y="4376139"/>
            <a:ext cx="8815753" cy="1969477"/>
          </a:xfrm>
        </p:spPr>
        <p:txBody>
          <a:bodyPr>
            <a:normAutofit fontScale="55000" lnSpcReduction="20000"/>
          </a:bodyPr>
          <a:lstStyle/>
          <a:p>
            <a:pPr algn="l"/>
            <a:r>
              <a:rPr lang="en-US" dirty="0" smtClean="0">
                <a:latin typeface="Times New Roman" pitchFamily="18" charset="0"/>
                <a:cs typeface="Times New Roman" pitchFamily="18" charset="0"/>
              </a:rPr>
              <a:t>       </a:t>
            </a:r>
            <a:r>
              <a:rPr lang="en-US" sz="3800" dirty="0" smtClean="0">
                <a:latin typeface="Times New Roman" pitchFamily="18" charset="0"/>
                <a:cs typeface="Times New Roman" pitchFamily="18" charset="0"/>
              </a:rPr>
              <a:t>Submitted by,</a:t>
            </a:r>
          </a:p>
          <a:p>
            <a:pPr algn="l"/>
            <a:r>
              <a:rPr lang="en-US"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K.Kalpana</a:t>
            </a:r>
            <a:r>
              <a:rPr lang="en-US" sz="3100" smtClean="0">
                <a:latin typeface="Times New Roman" pitchFamily="18" charset="0"/>
                <a:cs typeface="Times New Roman" pitchFamily="18" charset="0"/>
              </a:rPr>
              <a:t>                          </a:t>
            </a:r>
            <a:r>
              <a:rPr lang="en-US" sz="3100" dirty="0" smtClean="0">
                <a:latin typeface="Times New Roman" pitchFamily="18" charset="0"/>
                <a:cs typeface="Times New Roman" pitchFamily="18" charset="0"/>
              </a:rPr>
              <a:t>- 952519104004 </a:t>
            </a:r>
          </a:p>
          <a:p>
            <a:pPr algn="l"/>
            <a:r>
              <a:rPr lang="en-US" sz="3100" dirty="0">
                <a:latin typeface="Times New Roman" pitchFamily="18" charset="0"/>
                <a:cs typeface="Times New Roman" pitchFamily="18" charset="0"/>
              </a:rPr>
              <a:t> </a:t>
            </a:r>
            <a:r>
              <a:rPr lang="en-US" sz="3100" dirty="0" smtClean="0">
                <a:latin typeface="Times New Roman" pitchFamily="18" charset="0"/>
                <a:cs typeface="Times New Roman" pitchFamily="18" charset="0"/>
              </a:rPr>
              <a:t>                     </a:t>
            </a:r>
            <a:r>
              <a:rPr lang="en-US" sz="3100" dirty="0" err="1">
                <a:latin typeface="Times New Roman" pitchFamily="18" charset="0"/>
                <a:cs typeface="Times New Roman" pitchFamily="18" charset="0"/>
              </a:rPr>
              <a:t>M</a:t>
            </a:r>
            <a:r>
              <a:rPr lang="en-US" sz="3100" dirty="0" err="1" smtClean="0">
                <a:latin typeface="Times New Roman" pitchFamily="18" charset="0"/>
                <a:cs typeface="Times New Roman" pitchFamily="18" charset="0"/>
              </a:rPr>
              <a:t>.Madhubala</a:t>
            </a:r>
            <a:r>
              <a:rPr lang="en-US" sz="3100" dirty="0" smtClean="0">
                <a:latin typeface="Times New Roman" pitchFamily="18" charset="0"/>
                <a:cs typeface="Times New Roman" pitchFamily="18" charset="0"/>
              </a:rPr>
              <a:t>                    - 952519104005</a:t>
            </a:r>
          </a:p>
          <a:p>
            <a:pPr algn="l"/>
            <a:r>
              <a:rPr lang="en-US" sz="3100" dirty="0">
                <a:latin typeface="Times New Roman" pitchFamily="18" charset="0"/>
                <a:cs typeface="Times New Roman" pitchFamily="18" charset="0"/>
              </a:rPr>
              <a:t> </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S.Parakkathnisha</a:t>
            </a:r>
            <a:r>
              <a:rPr lang="en-US" sz="3100" dirty="0" smtClean="0">
                <a:latin typeface="Times New Roman" pitchFamily="18" charset="0"/>
                <a:cs typeface="Times New Roman" pitchFamily="18" charset="0"/>
              </a:rPr>
              <a:t>               - 952519104008</a:t>
            </a:r>
          </a:p>
          <a:p>
            <a:pPr algn="l"/>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A.Sumapriyadharshini</a:t>
            </a:r>
            <a:r>
              <a:rPr lang="en-US" sz="3100" dirty="0" smtClean="0">
                <a:latin typeface="Times New Roman" pitchFamily="18" charset="0"/>
                <a:cs typeface="Times New Roman" pitchFamily="18" charset="0"/>
              </a:rPr>
              <a:t>       - 952519104010</a:t>
            </a:r>
            <a:endParaRPr lang="en-US" sz="3100" dirty="0">
              <a:latin typeface="Times New Roman" pitchFamily="18" charset="0"/>
              <a:cs typeface="Times New Roman" pitchFamily="18" charset="0"/>
            </a:endParaRPr>
          </a:p>
          <a:p>
            <a:pPr algn="l"/>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T.Velangkanni</a:t>
            </a:r>
            <a:r>
              <a:rPr lang="en-US" sz="3100" dirty="0" smtClean="0">
                <a:latin typeface="Times New Roman" pitchFamily="18" charset="0"/>
                <a:cs typeface="Times New Roman" pitchFamily="18" charset="0"/>
              </a:rPr>
              <a:t>                    - 952519104011</a:t>
            </a:r>
          </a:p>
        </p:txBody>
      </p:sp>
    </p:spTree>
    <p:extLst>
      <p:ext uri="{BB962C8B-B14F-4D97-AF65-F5344CB8AC3E}">
        <p14:creationId xmlns:p14="http://schemas.microsoft.com/office/powerpoint/2010/main" val="3692711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PROPOSED SYSTEM</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dirty="0">
                <a:latin typeface="Times New Roman" pitchFamily="18" charset="0"/>
                <a:cs typeface="Times New Roman" pitchFamily="18" charset="0"/>
              </a:rPr>
              <a:t>Because using this technology involves visual perception, it is extremely difficult for visually impaired persons to use it.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is because in order to access the internet you would need to know what is written on the screen, which is not possible by blind person.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this proposed system it mainly concentrates on four different types of technologies Speech-to-Text (STT) this module collects the speech given by the user and converts to Text, </a:t>
            </a:r>
            <a:r>
              <a:rPr lang="en-US" dirty="0" smtClean="0">
                <a:latin typeface="Times New Roman" pitchFamily="18" charset="0"/>
                <a:cs typeface="Times New Roman" pitchFamily="18" charset="0"/>
              </a:rPr>
              <a:t>Text-to-Speech </a:t>
            </a:r>
            <a:r>
              <a:rPr lang="en-US" dirty="0">
                <a:latin typeface="Times New Roman" pitchFamily="18" charset="0"/>
                <a:cs typeface="Times New Roman" pitchFamily="18" charset="0"/>
              </a:rPr>
              <a:t>(TTS) this converts the response give to system to Speech, </a:t>
            </a:r>
            <a:r>
              <a:rPr lang="en-US" dirty="0" err="1">
                <a:latin typeface="Times New Roman" pitchFamily="18" charset="0"/>
                <a:cs typeface="Times New Roman" pitchFamily="18" charset="0"/>
              </a:rPr>
              <a:t>Chatbot</a:t>
            </a:r>
            <a:r>
              <a:rPr lang="en-US" dirty="0">
                <a:latin typeface="Times New Roman" pitchFamily="18" charset="0"/>
                <a:cs typeface="Times New Roman" pitchFamily="18" charset="0"/>
              </a:rPr>
              <a:t> for making the conversation more sense and for giving responses more like a human and finally, mail communication module for sending and receiving emails. </a:t>
            </a:r>
          </a:p>
        </p:txBody>
      </p:sp>
    </p:spTree>
    <p:extLst>
      <p:ext uri="{BB962C8B-B14F-4D97-AF65-F5344CB8AC3E}">
        <p14:creationId xmlns:p14="http://schemas.microsoft.com/office/powerpoint/2010/main" val="54266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ADVANTAGES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Doesn’t need any mouse click events to send and receive emails. </a:t>
            </a:r>
          </a:p>
          <a:p>
            <a:r>
              <a:rPr lang="en-US" dirty="0" smtClean="0">
                <a:latin typeface="Times New Roman" pitchFamily="18" charset="0"/>
                <a:cs typeface="Times New Roman" pitchFamily="18" charset="0"/>
              </a:rPr>
              <a:t>Purely </a:t>
            </a:r>
            <a:r>
              <a:rPr lang="en-US" dirty="0">
                <a:latin typeface="Times New Roman" pitchFamily="18" charset="0"/>
                <a:cs typeface="Times New Roman" pitchFamily="18" charset="0"/>
              </a:rPr>
              <a:t>based on the voice commands given by the user. </a:t>
            </a:r>
          </a:p>
          <a:p>
            <a:r>
              <a:rPr lang="en-US" dirty="0" err="1" smtClean="0">
                <a:latin typeface="Times New Roman" pitchFamily="18" charset="0"/>
                <a:cs typeface="Times New Roman" pitchFamily="18" charset="0"/>
              </a:rPr>
              <a:t>Chatbot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is used to make the conversation smooth and more like a human response.</a:t>
            </a:r>
          </a:p>
        </p:txBody>
      </p:sp>
    </p:spTree>
    <p:extLst>
      <p:ext uri="{BB962C8B-B14F-4D97-AF65-F5344CB8AC3E}">
        <p14:creationId xmlns:p14="http://schemas.microsoft.com/office/powerpoint/2010/main" val="13115942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 ARCHITECTURE</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ounded Rectangle 5"/>
          <p:cNvSpPr/>
          <p:nvPr/>
        </p:nvSpPr>
        <p:spPr>
          <a:xfrm>
            <a:off x="4262907" y="2297180"/>
            <a:ext cx="1687132" cy="403359"/>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rPr>
              <a:t>USER</a:t>
            </a:r>
            <a:endParaRPr lang="en-IN" sz="1400" dirty="0">
              <a:ln w="0"/>
              <a:solidFill>
                <a:schemeClr val="tx1"/>
              </a:solidFill>
              <a:effectLst>
                <a:outerShdw blurRad="38100" dist="19050" dir="2700000" algn="tl" rotWithShape="0">
                  <a:schemeClr val="dk1">
                    <a:alpha val="40000"/>
                  </a:schemeClr>
                </a:outerShdw>
              </a:effectLst>
            </a:endParaRPr>
          </a:p>
        </p:txBody>
      </p:sp>
      <p:sp>
        <p:nvSpPr>
          <p:cNvPr id="9" name="Flowchart: Decision 8"/>
          <p:cNvSpPr/>
          <p:nvPr/>
        </p:nvSpPr>
        <p:spPr>
          <a:xfrm>
            <a:off x="4404926" y="3038690"/>
            <a:ext cx="1398000" cy="813428"/>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LOGIN</a:t>
            </a:r>
            <a:endParaRPr lang="en-IN" sz="1200" dirty="0"/>
          </a:p>
        </p:txBody>
      </p:sp>
      <p:sp>
        <p:nvSpPr>
          <p:cNvPr id="12" name="Down Arrow 11"/>
          <p:cNvSpPr/>
          <p:nvPr/>
        </p:nvSpPr>
        <p:spPr>
          <a:xfrm>
            <a:off x="5081066" y="3865569"/>
            <a:ext cx="45719" cy="279398"/>
          </a:xfrm>
          <a:prstGeom prst="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a:off x="4450643" y="4144967"/>
            <a:ext cx="1306563" cy="5409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rPr>
              <a:t>INBOX</a:t>
            </a:r>
            <a:endParaRPr lang="en-IN" sz="1400" dirty="0"/>
          </a:p>
        </p:txBody>
      </p:sp>
      <p:cxnSp>
        <p:nvCxnSpPr>
          <p:cNvPr id="17" name="Straight Arrow Connector 16"/>
          <p:cNvCxnSpPr/>
          <p:nvPr/>
        </p:nvCxnSpPr>
        <p:spPr>
          <a:xfrm flipH="1">
            <a:off x="4372398" y="4618146"/>
            <a:ext cx="271098" cy="2189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591551" y="4587186"/>
            <a:ext cx="331310" cy="2189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757410" y="4844614"/>
            <a:ext cx="1010993" cy="50227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CHECKBOX</a:t>
            </a:r>
            <a:endParaRPr lang="en-IN" sz="1200" dirty="0"/>
          </a:p>
        </p:txBody>
      </p:sp>
      <p:sp>
        <p:nvSpPr>
          <p:cNvPr id="22" name="Oval 21"/>
          <p:cNvSpPr/>
          <p:nvPr/>
        </p:nvSpPr>
        <p:spPr>
          <a:xfrm>
            <a:off x="5567783" y="4875223"/>
            <a:ext cx="1126903" cy="43984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ln w="0"/>
                <a:solidFill>
                  <a:schemeClr val="tx1"/>
                </a:solidFill>
                <a:effectLst>
                  <a:outerShdw blurRad="38100" dist="19050" dir="2700000" algn="tl" rotWithShape="0">
                    <a:schemeClr val="dk1">
                      <a:alpha val="40000"/>
                    </a:schemeClr>
                  </a:outerShdw>
                </a:effectLst>
              </a:rPr>
              <a:t>COMPOSE MAIL</a:t>
            </a:r>
            <a:endParaRPr lang="en-IN" sz="1050" dirty="0"/>
          </a:p>
        </p:txBody>
      </p:sp>
      <p:cxnSp>
        <p:nvCxnSpPr>
          <p:cNvPr id="24" name="Straight Arrow Connector 23"/>
          <p:cNvCxnSpPr/>
          <p:nvPr/>
        </p:nvCxnSpPr>
        <p:spPr>
          <a:xfrm>
            <a:off x="4262906" y="5346890"/>
            <a:ext cx="0" cy="2649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219588" y="5281733"/>
            <a:ext cx="0" cy="2897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3757409" y="5589965"/>
            <a:ext cx="1010993" cy="44667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ln w="0"/>
                <a:solidFill>
                  <a:schemeClr val="tx1"/>
                </a:solidFill>
                <a:effectLst>
                  <a:outerShdw blurRad="38100" dist="19050" dir="2700000" algn="tl" rotWithShape="0">
                    <a:schemeClr val="dk1">
                      <a:alpha val="40000"/>
                    </a:schemeClr>
                  </a:outerShdw>
                </a:effectLst>
              </a:rPr>
              <a:t>TEXT-TO-SPEECH</a:t>
            </a:r>
            <a:endParaRPr lang="en-IN" sz="1050" dirty="0"/>
          </a:p>
        </p:txBody>
      </p:sp>
      <p:sp>
        <p:nvSpPr>
          <p:cNvPr id="28" name="Oval 27"/>
          <p:cNvSpPr/>
          <p:nvPr/>
        </p:nvSpPr>
        <p:spPr>
          <a:xfrm>
            <a:off x="5701827" y="5610155"/>
            <a:ext cx="1035522" cy="39818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ln w="0"/>
                <a:solidFill>
                  <a:schemeClr val="tx1"/>
                </a:solidFill>
                <a:effectLst>
                  <a:outerShdw blurRad="38100" dist="19050" dir="2700000" algn="tl" rotWithShape="0">
                    <a:schemeClr val="dk1">
                      <a:alpha val="40000"/>
                    </a:schemeClr>
                  </a:outerShdw>
                </a:effectLst>
              </a:rPr>
              <a:t>SPEECH-TO-TEXT</a:t>
            </a:r>
            <a:endParaRPr lang="en-IN" sz="1050" dirty="0"/>
          </a:p>
        </p:txBody>
      </p:sp>
      <p:sp>
        <p:nvSpPr>
          <p:cNvPr id="29" name="Rectangle 28"/>
          <p:cNvSpPr/>
          <p:nvPr/>
        </p:nvSpPr>
        <p:spPr>
          <a:xfrm>
            <a:off x="4108126" y="6319651"/>
            <a:ext cx="2299641" cy="2962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EXIT</a:t>
            </a:r>
            <a:endParaRPr lang="en-IN" dirty="0"/>
          </a:p>
        </p:txBody>
      </p:sp>
      <p:cxnSp>
        <p:nvCxnSpPr>
          <p:cNvPr id="31" name="Straight Arrow Connector 30"/>
          <p:cNvCxnSpPr/>
          <p:nvPr/>
        </p:nvCxnSpPr>
        <p:spPr>
          <a:xfrm>
            <a:off x="4262906" y="6036641"/>
            <a:ext cx="0" cy="2425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8" idx="4"/>
          </p:cNvCxnSpPr>
          <p:nvPr/>
        </p:nvCxnSpPr>
        <p:spPr>
          <a:xfrm flipH="1">
            <a:off x="6216341" y="6008341"/>
            <a:ext cx="3247" cy="2115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Down Arrow 33"/>
          <p:cNvSpPr/>
          <p:nvPr/>
        </p:nvSpPr>
        <p:spPr>
          <a:xfrm flipH="1">
            <a:off x="5058207" y="2729529"/>
            <a:ext cx="45719" cy="309161"/>
          </a:xfrm>
          <a:prstGeom prst="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259228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itchFamily="18" charset="0"/>
                <a:cs typeface="Times New Roman" pitchFamily="18" charset="0"/>
              </a:rPr>
              <a:t>MODULES</a:t>
            </a:r>
            <a:endParaRPr lang="en-IN" b="1" dirty="0">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fontScale="25000" lnSpcReduction="20000"/>
          </a:bodyPr>
          <a:lstStyle/>
          <a:p>
            <a:pPr marL="0" indent="0" algn="just">
              <a:buNone/>
            </a:pPr>
            <a:r>
              <a:rPr lang="en-US" sz="7200" b="1" dirty="0">
                <a:latin typeface="Times New Roman" panose="02020603050405020304" pitchFamily="18" charset="0"/>
                <a:cs typeface="Times New Roman" panose="02020603050405020304" pitchFamily="18" charset="0"/>
              </a:rPr>
              <a:t>User:</a:t>
            </a:r>
          </a:p>
          <a:p>
            <a:pPr marL="0" indent="0" algn="just">
              <a:buNone/>
            </a:pPr>
            <a:r>
              <a:rPr lang="en-US" sz="7200" dirty="0" smtClean="0">
                <a:latin typeface="Times New Roman" panose="02020603050405020304" pitchFamily="18" charset="0"/>
                <a:cs typeface="Times New Roman" panose="02020603050405020304" pitchFamily="18" charset="0"/>
              </a:rPr>
              <a:t>         User </a:t>
            </a:r>
            <a:r>
              <a:rPr lang="en-US" sz="7200" dirty="0">
                <a:latin typeface="Times New Roman" panose="02020603050405020304" pitchFamily="18" charset="0"/>
                <a:cs typeface="Times New Roman" panose="02020603050405020304" pitchFamily="18" charset="0"/>
              </a:rPr>
              <a:t>is one who uses the application and make use of </a:t>
            </a:r>
            <a:r>
              <a:rPr lang="en-US" sz="7200" dirty="0" smtClean="0">
                <a:latin typeface="Times New Roman" panose="02020603050405020304" pitchFamily="18" charset="0"/>
                <a:cs typeface="Times New Roman" panose="02020603050405020304" pitchFamily="18" charset="0"/>
              </a:rPr>
              <a:t>it.</a:t>
            </a:r>
          </a:p>
          <a:p>
            <a:pPr marL="0" indent="0" algn="just">
              <a:buNone/>
            </a:pPr>
            <a:r>
              <a:rPr lang="en-US" sz="7200" b="1" dirty="0" smtClean="0">
                <a:latin typeface="Times New Roman" panose="02020603050405020304" pitchFamily="18" charset="0"/>
                <a:cs typeface="Times New Roman" panose="02020603050405020304" pitchFamily="18" charset="0"/>
              </a:rPr>
              <a:t>Voice </a:t>
            </a:r>
            <a:r>
              <a:rPr lang="en-US" sz="7200" b="1" dirty="0">
                <a:latin typeface="Times New Roman" panose="02020603050405020304" pitchFamily="18" charset="0"/>
                <a:cs typeface="Times New Roman" panose="02020603050405020304" pitchFamily="18" charset="0"/>
              </a:rPr>
              <a:t>recognition:</a:t>
            </a:r>
          </a:p>
          <a:p>
            <a:pPr marL="0" indent="0" algn="just">
              <a:buNone/>
            </a:pPr>
            <a:r>
              <a:rPr lang="en-US" sz="7200" dirty="0" smtClean="0">
                <a:latin typeface="Times New Roman" panose="02020603050405020304" pitchFamily="18" charset="0"/>
                <a:cs typeface="Times New Roman" panose="02020603050405020304" pitchFamily="18" charset="0"/>
              </a:rPr>
              <a:t>           Voice</a:t>
            </a:r>
            <a:r>
              <a:rPr lang="en-US" sz="7200" dirty="0">
                <a:latin typeface="Times New Roman" panose="02020603050405020304" pitchFamily="18" charset="0"/>
                <a:cs typeface="Times New Roman" panose="02020603050405020304" pitchFamily="18" charset="0"/>
              </a:rPr>
              <a:t>  recognition is the ability of a machine or program to receive and interpret </a:t>
            </a:r>
            <a:r>
              <a:rPr lang="en-US" sz="7200" dirty="0" smtClean="0">
                <a:latin typeface="Times New Roman" panose="02020603050405020304" pitchFamily="18" charset="0"/>
                <a:cs typeface="Times New Roman" panose="02020603050405020304" pitchFamily="18" charset="0"/>
              </a:rPr>
              <a:t>            dictation </a:t>
            </a:r>
            <a:r>
              <a:rPr lang="en-US" sz="7200" dirty="0">
                <a:latin typeface="Times New Roman" panose="02020603050405020304" pitchFamily="18" charset="0"/>
                <a:cs typeface="Times New Roman" panose="02020603050405020304" pitchFamily="18" charset="0"/>
              </a:rPr>
              <a:t>or </a:t>
            </a:r>
            <a:r>
              <a:rPr lang="en-US" sz="7200" dirty="0" smtClean="0">
                <a:latin typeface="Times New Roman" panose="02020603050405020304" pitchFamily="18" charset="0"/>
                <a:cs typeface="Times New Roman" panose="02020603050405020304" pitchFamily="18" charset="0"/>
              </a:rPr>
              <a:t>to understand </a:t>
            </a:r>
            <a:r>
              <a:rPr lang="en-US" sz="7200" dirty="0">
                <a:latin typeface="Times New Roman" panose="02020603050405020304" pitchFamily="18" charset="0"/>
                <a:cs typeface="Times New Roman" panose="02020603050405020304" pitchFamily="18" charset="0"/>
              </a:rPr>
              <a:t>and carry out spoken commands</a:t>
            </a:r>
            <a:r>
              <a:rPr lang="en-US" sz="7200" dirty="0" smtClean="0">
                <a:latin typeface="Times New Roman" panose="02020603050405020304" pitchFamily="18" charset="0"/>
                <a:cs typeface="Times New Roman" panose="02020603050405020304" pitchFamily="18" charset="0"/>
              </a:rPr>
              <a:t>.</a:t>
            </a:r>
            <a:endParaRPr lang="en-US" sz="7200" dirty="0">
              <a:latin typeface="Times New Roman" panose="02020603050405020304" pitchFamily="18" charset="0"/>
              <a:cs typeface="Times New Roman" panose="02020603050405020304" pitchFamily="18" charset="0"/>
            </a:endParaRPr>
          </a:p>
          <a:p>
            <a:pPr marL="0" indent="0" algn="just">
              <a:buNone/>
            </a:pPr>
            <a:r>
              <a:rPr lang="en-US" sz="7200" b="1" dirty="0" smtClean="0">
                <a:latin typeface="Times New Roman" panose="02020603050405020304" pitchFamily="18" charset="0"/>
                <a:cs typeface="Times New Roman" panose="02020603050405020304" pitchFamily="18" charset="0"/>
              </a:rPr>
              <a:t>Text </a:t>
            </a:r>
            <a:r>
              <a:rPr lang="en-US" sz="7200" b="1" dirty="0">
                <a:latin typeface="Times New Roman" panose="02020603050405020304" pitchFamily="18" charset="0"/>
                <a:cs typeface="Times New Roman" panose="02020603050405020304" pitchFamily="18" charset="0"/>
              </a:rPr>
              <a:t>to speech:</a:t>
            </a:r>
          </a:p>
          <a:p>
            <a:pPr marL="0" indent="0" algn="just">
              <a:buNone/>
            </a:pPr>
            <a:r>
              <a:rPr lang="en-US" sz="7200" dirty="0" smtClean="0">
                <a:latin typeface="Times New Roman" panose="02020603050405020304" pitchFamily="18" charset="0"/>
                <a:cs typeface="Times New Roman" panose="02020603050405020304" pitchFamily="18" charset="0"/>
              </a:rPr>
              <a:t>            There </a:t>
            </a:r>
            <a:r>
              <a:rPr lang="en-US" sz="7200" dirty="0">
                <a:latin typeface="Times New Roman" panose="02020603050405020304" pitchFamily="18" charset="0"/>
                <a:cs typeface="Times New Roman" panose="02020603050405020304" pitchFamily="18" charset="0"/>
              </a:rPr>
              <a:t>are several APIs available to convert text to speech in Python. One of such APIs is the Google Text to Speech API commonly known as the </a:t>
            </a:r>
            <a:r>
              <a:rPr lang="en-US" sz="7200" dirty="0" err="1">
                <a:latin typeface="Times New Roman" panose="02020603050405020304" pitchFamily="18" charset="0"/>
                <a:cs typeface="Times New Roman" panose="02020603050405020304" pitchFamily="18" charset="0"/>
              </a:rPr>
              <a:t>gTTS</a:t>
            </a:r>
            <a:r>
              <a:rPr lang="en-US" sz="7200" dirty="0">
                <a:latin typeface="Times New Roman" panose="02020603050405020304" pitchFamily="18" charset="0"/>
                <a:cs typeface="Times New Roman" panose="02020603050405020304" pitchFamily="18" charset="0"/>
              </a:rPr>
              <a:t> API. </a:t>
            </a:r>
            <a:r>
              <a:rPr lang="en-US" sz="7200" dirty="0" err="1">
                <a:latin typeface="Times New Roman" panose="02020603050405020304" pitchFamily="18" charset="0"/>
                <a:cs typeface="Times New Roman" panose="02020603050405020304" pitchFamily="18" charset="0"/>
              </a:rPr>
              <a:t>gTTS</a:t>
            </a:r>
            <a:r>
              <a:rPr lang="en-US" sz="7200" dirty="0">
                <a:latin typeface="Times New Roman" panose="02020603050405020304" pitchFamily="18" charset="0"/>
                <a:cs typeface="Times New Roman" panose="02020603050405020304" pitchFamily="18" charset="0"/>
              </a:rPr>
              <a:t> is a very easy to use tool which converts the text entered, into audio which can be saved as a mp3 file.</a:t>
            </a:r>
          </a:p>
          <a:p>
            <a:pPr marL="0" indent="0" algn="just">
              <a:buNone/>
            </a:pPr>
            <a:r>
              <a:rPr lang="en-US" sz="7200" b="1" dirty="0" smtClean="0">
                <a:latin typeface="Times New Roman" panose="02020603050405020304" pitchFamily="18" charset="0"/>
                <a:cs typeface="Times New Roman" panose="02020603050405020304" pitchFamily="18" charset="0"/>
              </a:rPr>
              <a:t>Speech </a:t>
            </a:r>
            <a:r>
              <a:rPr lang="en-US" sz="7200" b="1" dirty="0">
                <a:latin typeface="Times New Roman" panose="02020603050405020304" pitchFamily="18" charset="0"/>
                <a:cs typeface="Times New Roman" panose="02020603050405020304" pitchFamily="18" charset="0"/>
              </a:rPr>
              <a:t>to text:</a:t>
            </a:r>
          </a:p>
          <a:p>
            <a:pPr marL="0" indent="0" algn="just">
              <a:buNone/>
            </a:pPr>
            <a:r>
              <a:rPr lang="en-US" sz="7200" dirty="0" smtClean="0">
                <a:latin typeface="Times New Roman" panose="02020603050405020304" pitchFamily="18" charset="0"/>
                <a:cs typeface="Times New Roman" panose="02020603050405020304" pitchFamily="18" charset="0"/>
              </a:rPr>
              <a:t>            This </a:t>
            </a:r>
            <a:r>
              <a:rPr lang="en-US" sz="7200" dirty="0">
                <a:latin typeface="Times New Roman" panose="02020603050405020304" pitchFamily="18" charset="0"/>
                <a:cs typeface="Times New Roman" panose="02020603050405020304" pitchFamily="18" charset="0"/>
              </a:rPr>
              <a:t>is done with the help of Google Speech Recognition. This requires an active internet connection to work. </a:t>
            </a:r>
            <a:r>
              <a:rPr lang="en-US" sz="7200" dirty="0" smtClean="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Google Speech Recognition is one of the easiest to use.</a:t>
            </a:r>
          </a:p>
          <a:p>
            <a:endParaRPr lang="en-IN" dirty="0"/>
          </a:p>
        </p:txBody>
      </p:sp>
    </p:spTree>
    <p:extLst>
      <p:ext uri="{BB962C8B-B14F-4D97-AF65-F5344CB8AC3E}">
        <p14:creationId xmlns:p14="http://schemas.microsoft.com/office/powerpoint/2010/main" val="24447201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itchFamily="18" charset="0"/>
                <a:cs typeface="Times New Roman" pitchFamily="18" charset="0"/>
              </a:rPr>
              <a:t> SENDING EMAIL</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1154954" y="2227385"/>
            <a:ext cx="8825659" cy="3792415"/>
          </a:xfrm>
        </p:spPr>
        <p:txBody>
          <a:bodyPr>
            <a:normAutofit lnSpcReduction="10000"/>
          </a:bodyPr>
          <a:lstStyle/>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U</a:t>
            </a:r>
            <a:r>
              <a:rPr lang="en-US" dirty="0" smtClean="0">
                <a:latin typeface="Times New Roman" pitchFamily="18" charset="0"/>
                <a:cs typeface="Times New Roman" pitchFamily="18" charset="0"/>
              </a:rPr>
              <a:t>ser has to give the input in the form of voice note.</a:t>
            </a:r>
          </a:p>
          <a:p>
            <a:r>
              <a:rPr lang="en-US" dirty="0" smtClean="0">
                <a:latin typeface="Times New Roman" pitchFamily="18" charset="0"/>
                <a:cs typeface="Times New Roman" pitchFamily="18" charset="0"/>
              </a:rPr>
              <a:t>User wants to speak what he wants to do.</a:t>
            </a:r>
          </a:p>
          <a:p>
            <a:r>
              <a:rPr lang="en-US" dirty="0" smtClean="0">
                <a:latin typeface="Times New Roman" pitchFamily="18" charset="0"/>
                <a:cs typeface="Times New Roman" pitchFamily="18" charset="0"/>
              </a:rPr>
              <a:t>For sending the Email the user has to say ”SEND”  and the system will respond the “You have chosen to send an Email”.</a:t>
            </a:r>
          </a:p>
          <a:p>
            <a:r>
              <a:rPr lang="en-US" dirty="0" smtClean="0">
                <a:latin typeface="Times New Roman" pitchFamily="18" charset="0"/>
                <a:cs typeface="Times New Roman" pitchFamily="18" charset="0"/>
              </a:rPr>
              <a:t>At next it will ask to speak the body of the Email.</a:t>
            </a:r>
          </a:p>
          <a:p>
            <a:r>
              <a:rPr lang="en-US" dirty="0" smtClean="0">
                <a:latin typeface="Times New Roman" pitchFamily="18" charset="0"/>
                <a:cs typeface="Times New Roman" pitchFamily="18" charset="0"/>
              </a:rPr>
              <a:t>The user wants to speak the body of the mail what he wants to send and the system will replay what the user have been said and it sends the Email.</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6798395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itchFamily="18" charset="0"/>
                <a:cs typeface="Times New Roman" pitchFamily="18" charset="0"/>
              </a:rPr>
              <a:t>READING EMAIL</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For reading the Email the user wants to choose the read option through voice note.</a:t>
            </a:r>
          </a:p>
          <a:p>
            <a:r>
              <a:rPr lang="en-US" dirty="0" smtClean="0">
                <a:latin typeface="Times New Roman" pitchFamily="18" charset="0"/>
                <a:cs typeface="Times New Roman" pitchFamily="18" charset="0"/>
              </a:rPr>
              <a:t>Next the system respond accordingly and ask the user for the serial number of the Email to be read.</a:t>
            </a:r>
          </a:p>
          <a:p>
            <a:r>
              <a:rPr lang="en-US" dirty="0" smtClean="0">
                <a:latin typeface="Times New Roman" pitchFamily="18" charset="0"/>
                <a:cs typeface="Times New Roman" pitchFamily="18" charset="0"/>
              </a:rPr>
              <a:t>When the user give the input for that it says that from which Mail ID it has been sent and start reading the email along with its subject.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5285731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EXIT EMAIL</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For exiting form the mail the user wants to give the input as “EXIT” on voice note.</a:t>
            </a:r>
          </a:p>
          <a:p>
            <a:r>
              <a:rPr lang="en-US" dirty="0" smtClean="0">
                <a:latin typeface="Times New Roman" panose="02020603050405020304" pitchFamily="18" charset="0"/>
                <a:cs typeface="Times New Roman" panose="02020603050405020304" pitchFamily="18" charset="0"/>
              </a:rPr>
              <a:t>The system replay as that ‘You have chosen to exit”.</a:t>
            </a:r>
          </a:p>
          <a:p>
            <a:r>
              <a:rPr lang="en-US" dirty="0" smtClean="0">
                <a:latin typeface="Times New Roman" panose="02020603050405020304" pitchFamily="18" charset="0"/>
                <a:cs typeface="Times New Roman" panose="02020603050405020304" pitchFamily="18" charset="0"/>
              </a:rPr>
              <a:t>And it will exit the application.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3265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RESULT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245106" y="1512841"/>
            <a:ext cx="8825659" cy="3416300"/>
          </a:xfrm>
        </p:spPr>
        <p:txBody>
          <a:bodyPr/>
          <a:lstStyle/>
          <a:p>
            <a:pPr marL="0" indent="0">
              <a:buNone/>
            </a:pPr>
            <a:r>
              <a:rPr lang="en-US" dirty="0" smtClean="0">
                <a:latin typeface="Times New Roman" pitchFamily="18" charset="0"/>
                <a:cs typeface="Times New Roman" pitchFamily="18" charset="0"/>
              </a:rPr>
              <a:t>At first step the system ask the user what to do ,whether the user wants to SEND the Email or READ the email or to EXIT.</a:t>
            </a:r>
          </a:p>
          <a:p>
            <a:pPr marL="0" indent="0">
              <a:buNone/>
            </a:pPr>
            <a:r>
              <a:rPr lang="en-IN" sz="1600" dirty="0">
                <a:latin typeface="Times New Roman" pitchFamily="18" charset="0"/>
                <a:cs typeface="Times New Roman" pitchFamily="18" charset="0"/>
              </a:rPr>
              <a:t/>
            </a:r>
            <a:br>
              <a:rPr lang="en-IN" sz="1600"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2376" y="2838404"/>
            <a:ext cx="8358389" cy="3857718"/>
          </a:xfrm>
          <a:prstGeom prst="rect">
            <a:avLst/>
          </a:prstGeom>
        </p:spPr>
      </p:pic>
    </p:spTree>
    <p:extLst>
      <p:ext uri="{BB962C8B-B14F-4D97-AF65-F5344CB8AC3E}">
        <p14:creationId xmlns:p14="http://schemas.microsoft.com/office/powerpoint/2010/main" val="13671786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0707" y="401212"/>
            <a:ext cx="8825659" cy="3416300"/>
          </a:xfrm>
        </p:spPr>
        <p:txBody>
          <a:bodyPr/>
          <a:lstStyle/>
          <a:p>
            <a:pPr marL="0" indent="0">
              <a:buNone/>
            </a:pPr>
            <a:r>
              <a:rPr lang="en-US" dirty="0" smtClean="0">
                <a:latin typeface="Times New Roman" pitchFamily="18" charset="0"/>
                <a:cs typeface="Times New Roman" pitchFamily="18" charset="0"/>
              </a:rPr>
              <a:t>When the user choose to SEND the Email the system ask the user to speak the body of the Mail.</a:t>
            </a:r>
          </a:p>
          <a:p>
            <a:pPr marL="0" indent="0">
              <a:buNone/>
            </a:pPr>
            <a:endParaRPr lang="en-IN" dirty="0">
              <a:latin typeface="Times New Roman" pitchFamily="18" charset="0"/>
              <a:cs typeface="Times New Roman"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7903" y="2109362"/>
            <a:ext cx="8371268" cy="3863662"/>
          </a:xfrm>
          <a:prstGeom prst="rect">
            <a:avLst/>
          </a:prstGeom>
        </p:spPr>
      </p:pic>
    </p:spTree>
    <p:extLst>
      <p:ext uri="{BB962C8B-B14F-4D97-AF65-F5344CB8AC3E}">
        <p14:creationId xmlns:p14="http://schemas.microsoft.com/office/powerpoint/2010/main" val="3413446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154952" y="581517"/>
            <a:ext cx="8825659" cy="3416300"/>
          </a:xfrm>
        </p:spPr>
        <p:txBody>
          <a:bodyPr/>
          <a:lstStyle/>
          <a:p>
            <a:pPr marL="0" indent="0">
              <a:buNone/>
            </a:pPr>
            <a:r>
              <a:rPr lang="en-US" dirty="0" smtClean="0">
                <a:latin typeface="Times New Roman" panose="02020603050405020304" pitchFamily="18" charset="0"/>
                <a:cs typeface="Times New Roman" panose="02020603050405020304" pitchFamily="18" charset="0"/>
              </a:rPr>
              <a:t>After that the system conforms the body of the mail what the user have said and it sends the Email.</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908" y="2058030"/>
            <a:ext cx="8405745" cy="3879574"/>
          </a:xfrm>
          <a:prstGeom prst="rect">
            <a:avLst/>
          </a:prstGeom>
        </p:spPr>
      </p:pic>
    </p:spTree>
    <p:extLst>
      <p:ext uri="{BB962C8B-B14F-4D97-AF65-F5344CB8AC3E}">
        <p14:creationId xmlns:p14="http://schemas.microsoft.com/office/powerpoint/2010/main" val="426344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SCOPE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For people who can see, e-mailing is not a big deal, but for people who are not blessed with gift of vision it postures a key concern because of its intersection with many vocational responsibilities. </a:t>
            </a:r>
          </a:p>
          <a:p>
            <a:r>
              <a:rPr lang="en-US" dirty="0">
                <a:latin typeface="Times New Roman" pitchFamily="18" charset="0"/>
                <a:cs typeface="Times New Roman" pitchFamily="18" charset="0"/>
              </a:rPr>
              <a:t>As a future scope voice could be extended to image attachments and other options such as indentation, fonts etc., that are available with normal E-Mail.</a:t>
            </a:r>
          </a:p>
          <a:p>
            <a:pPr marL="0" indent="0">
              <a:buNone/>
            </a:pPr>
            <a:endParaRPr lang="en-US" dirty="0"/>
          </a:p>
        </p:txBody>
      </p:sp>
    </p:spTree>
    <p:extLst>
      <p:ext uri="{BB962C8B-B14F-4D97-AF65-F5344CB8AC3E}">
        <p14:creationId xmlns:p14="http://schemas.microsoft.com/office/powerpoint/2010/main" val="11438177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5354" y="697427"/>
            <a:ext cx="8825659" cy="3416300"/>
          </a:xfrm>
        </p:spPr>
        <p:txBody>
          <a:bodyPr/>
          <a:lstStyle/>
          <a:p>
            <a:pPr marL="0" indent="0">
              <a:buNone/>
            </a:pPr>
            <a:r>
              <a:rPr lang="en-US" dirty="0" smtClean="0">
                <a:latin typeface="Times New Roman" pitchFamily="18" charset="0"/>
                <a:cs typeface="Times New Roman" pitchFamily="18" charset="0"/>
              </a:rPr>
              <a:t>At next the system ask again what to do , if we choose to READ the Email it ask the serial number and it reads the body of the mail and from which mail id it has been send.</a:t>
            </a:r>
            <a:endParaRPr lang="en-IN"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9858" y="2405577"/>
            <a:ext cx="7864833" cy="3629923"/>
          </a:xfrm>
          <a:prstGeom prst="rect">
            <a:avLst/>
          </a:prstGeom>
        </p:spPr>
      </p:pic>
    </p:spTree>
    <p:extLst>
      <p:ext uri="{BB962C8B-B14F-4D97-AF65-F5344CB8AC3E}">
        <p14:creationId xmlns:p14="http://schemas.microsoft.com/office/powerpoint/2010/main" val="2021149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0003" y="656823"/>
            <a:ext cx="8847272" cy="3418266"/>
          </a:xfrm>
        </p:spPr>
        <p:txBody>
          <a:bodyPr/>
          <a:lstStyle/>
          <a:p>
            <a:pPr marL="0" indent="0">
              <a:buNone/>
            </a:pPr>
            <a:r>
              <a:rPr lang="en-US" dirty="0" err="1" smtClean="0">
                <a:latin typeface="Times New Roman" pitchFamily="18" charset="0"/>
                <a:cs typeface="Times New Roman" pitchFamily="18" charset="0"/>
              </a:rPr>
              <a:t>Atlast</a:t>
            </a:r>
            <a:r>
              <a:rPr lang="en-US" dirty="0" smtClean="0">
                <a:latin typeface="Times New Roman" pitchFamily="18" charset="0"/>
                <a:cs typeface="Times New Roman" pitchFamily="18" charset="0"/>
              </a:rPr>
              <a:t> if the user chooses to EXIT it will exit the application.</a:t>
            </a:r>
          </a:p>
          <a:p>
            <a:pPr marL="0" indent="0">
              <a:buNone/>
            </a:pPr>
            <a:endParaRPr lang="en-IN"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8187" y="2101804"/>
            <a:ext cx="8550903" cy="3946570"/>
          </a:xfrm>
          <a:prstGeom prst="rect">
            <a:avLst/>
          </a:prstGeom>
        </p:spPr>
      </p:pic>
    </p:spTree>
    <p:extLst>
      <p:ext uri="{BB962C8B-B14F-4D97-AF65-F5344CB8AC3E}">
        <p14:creationId xmlns:p14="http://schemas.microsoft.com/office/powerpoint/2010/main" val="3610280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CONCLUSION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dirty="0">
                <a:latin typeface="Times New Roman" pitchFamily="18" charset="0"/>
                <a:cs typeface="Times New Roman" pitchFamily="18" charset="0"/>
              </a:rPr>
              <a:t>The main objective of the project is to establish email communication based on voice commands for blind people because of their inability to use internet and its functions.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We </a:t>
            </a:r>
            <a:r>
              <a:rPr lang="en-US" dirty="0">
                <a:latin typeface="Times New Roman" pitchFamily="18" charset="0"/>
                <a:cs typeface="Times New Roman" pitchFamily="18" charset="0"/>
              </a:rPr>
              <a:t>achieved in receiving unseen mails giving senders mail id, subject, message in the form of voice as output.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We </a:t>
            </a:r>
            <a:r>
              <a:rPr lang="en-US" dirty="0">
                <a:latin typeface="Times New Roman" pitchFamily="18" charset="0"/>
                <a:cs typeface="Times New Roman" pitchFamily="18" charset="0"/>
              </a:rPr>
              <a:t>achieved building </a:t>
            </a:r>
            <a:r>
              <a:rPr lang="en-US" dirty="0" smtClean="0">
                <a:latin typeface="Times New Roman" pitchFamily="18" charset="0"/>
                <a:cs typeface="Times New Roman" pitchFamily="18" charset="0"/>
              </a:rPr>
              <a:t>text to speech</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speech to text </a:t>
            </a:r>
            <a:r>
              <a:rPr lang="en-US" dirty="0">
                <a:latin typeface="Times New Roman" pitchFamily="18" charset="0"/>
                <a:cs typeface="Times New Roman" pitchFamily="18" charset="0"/>
              </a:rPr>
              <a:t>modules and also implemented a </a:t>
            </a:r>
            <a:r>
              <a:rPr lang="en-US" dirty="0" err="1" smtClean="0">
                <a:latin typeface="Times New Roman" pitchFamily="18" charset="0"/>
                <a:cs typeface="Times New Roman" pitchFamily="18" charset="0"/>
              </a:rPr>
              <a:t>chatbot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from effective communication between the user and the system, it can not only establish email communication but can also answer the questions asked by the user.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We </a:t>
            </a:r>
            <a:r>
              <a:rPr lang="en-US" dirty="0">
                <a:latin typeface="Times New Roman" pitchFamily="18" charset="0"/>
                <a:cs typeface="Times New Roman" pitchFamily="18" charset="0"/>
              </a:rPr>
              <a:t>created a registration module for ease of access to user and also providing security and privacy up to some extent</a:t>
            </a:r>
          </a:p>
        </p:txBody>
      </p:sp>
    </p:spTree>
    <p:extLst>
      <p:ext uri="{BB962C8B-B14F-4D97-AF65-F5344CB8AC3E}">
        <p14:creationId xmlns:p14="http://schemas.microsoft.com/office/powerpoint/2010/main" val="14292264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FUTURE ENHANCEMENT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application can be easily used by the users of any age group. </a:t>
            </a: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system has implemented Google Speech-to-Text and Text-to-Speech APIs. This makes the system convenient for use by visually impaired people. </a:t>
            </a: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people having typing problems can also take advantage of this system. </a:t>
            </a:r>
          </a:p>
        </p:txBody>
      </p:sp>
    </p:spTree>
    <p:extLst>
      <p:ext uri="{BB962C8B-B14F-4D97-AF65-F5344CB8AC3E}">
        <p14:creationId xmlns:p14="http://schemas.microsoft.com/office/powerpoint/2010/main" val="7038907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REFERENCE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US" dirty="0">
                <a:latin typeface="Times New Roman" pitchFamily="18" charset="0"/>
                <a:cs typeface="Times New Roman" pitchFamily="18" charset="0"/>
              </a:rPr>
              <a:t>[1] </a:t>
            </a:r>
            <a:r>
              <a:rPr lang="en-US" dirty="0" err="1">
                <a:latin typeface="Times New Roman" pitchFamily="18" charset="0"/>
                <a:cs typeface="Times New Roman" pitchFamily="18" charset="0"/>
              </a:rPr>
              <a:t>Parkhi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Bhardwaj</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Gunjan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Sethi</a:t>
            </a:r>
            <a:r>
              <a:rPr lang="en-US" dirty="0">
                <a:latin typeface="Times New Roman" pitchFamily="18" charset="0"/>
                <a:cs typeface="Times New Roman" pitchFamily="18" charset="0"/>
              </a:rPr>
              <a:t> “Voice Based E-mail System for Visually Impaired: A Review” published in International Research Journal of Engineering and Technology (IRJET) on December 12th, 2020</a:t>
            </a:r>
            <a:r>
              <a:rPr lang="en-US" dirty="0" smtClean="0">
                <a:latin typeface="Times New Roman" pitchFamily="18" charset="0"/>
                <a:cs typeface="Times New Roman" pitchFamily="18" charset="0"/>
              </a:rPr>
              <a:t>.</a:t>
            </a:r>
          </a:p>
          <a:p>
            <a:pPr marL="0" indent="0">
              <a:buNone/>
            </a:pPr>
            <a:r>
              <a:rPr lang="en-IN" dirty="0">
                <a:latin typeface="Times New Roman" pitchFamily="18" charset="0"/>
                <a:cs typeface="Times New Roman" pitchFamily="18" charset="0"/>
              </a:rPr>
              <a:t>[2] John </a:t>
            </a:r>
            <a:r>
              <a:rPr lang="en-IN" dirty="0" err="1">
                <a:latin typeface="Times New Roman" pitchFamily="18" charset="0"/>
                <a:cs typeface="Times New Roman" pitchFamily="18" charset="0"/>
              </a:rPr>
              <a:t>Klensin</a:t>
            </a:r>
            <a:r>
              <a:rPr lang="en-IN" dirty="0">
                <a:latin typeface="Times New Roman" pitchFamily="18" charset="0"/>
                <a:cs typeface="Times New Roman" pitchFamily="18" charset="0"/>
              </a:rPr>
              <a:t>; Ned Freed; Marshall T. Rose; </a:t>
            </a:r>
            <a:r>
              <a:rPr lang="en-IN" dirty="0" err="1">
                <a:latin typeface="Times New Roman" pitchFamily="18" charset="0"/>
                <a:cs typeface="Times New Roman" pitchFamily="18" charset="0"/>
              </a:rPr>
              <a:t>Einar</a:t>
            </a:r>
            <a:r>
              <a:rPr lang="en-IN" dirty="0">
                <a:latin typeface="Times New Roman" pitchFamily="18" charset="0"/>
                <a:cs typeface="Times New Roman" pitchFamily="18" charset="0"/>
              </a:rPr>
              <a:t> A. </a:t>
            </a:r>
            <a:r>
              <a:rPr lang="en-IN" dirty="0" err="1">
                <a:latin typeface="Times New Roman" pitchFamily="18" charset="0"/>
                <a:cs typeface="Times New Roman" pitchFamily="18" charset="0"/>
              </a:rPr>
              <a:t>Stefferud</a:t>
            </a:r>
            <a:r>
              <a:rPr lang="en-IN" dirty="0">
                <a:latin typeface="Times New Roman" pitchFamily="18" charset="0"/>
                <a:cs typeface="Times New Roman" pitchFamily="18" charset="0"/>
              </a:rPr>
              <a:t>; Dave Crocker (November 1995). SMTP Service Extensions. IETF. doi:10.17487/RFC1869. RFC 1869. </a:t>
            </a:r>
            <a:endParaRPr lang="en-IN" dirty="0" smtClean="0">
              <a:latin typeface="Times New Roman" pitchFamily="18" charset="0"/>
              <a:cs typeface="Times New Roman" pitchFamily="18" charset="0"/>
            </a:endParaRPr>
          </a:p>
          <a:p>
            <a:pPr marL="0" indent="0">
              <a:buNone/>
            </a:pPr>
            <a:r>
              <a:rPr lang="en-IN" dirty="0" smtClean="0">
                <a:latin typeface="Times New Roman" pitchFamily="18" charset="0"/>
                <a:cs typeface="Times New Roman" pitchFamily="18" charset="0"/>
              </a:rPr>
              <a:t>[</a:t>
            </a:r>
            <a:r>
              <a:rPr lang="en-IN" dirty="0">
                <a:latin typeface="Times New Roman" pitchFamily="18" charset="0"/>
                <a:cs typeface="Times New Roman" pitchFamily="18" charset="0"/>
              </a:rPr>
              <a:t>3] K. </a:t>
            </a:r>
            <a:r>
              <a:rPr lang="en-IN" dirty="0" err="1">
                <a:latin typeface="Times New Roman" pitchFamily="18" charset="0"/>
                <a:cs typeface="Times New Roman" pitchFamily="18" charset="0"/>
              </a:rPr>
              <a:t>Jayachandran</a:t>
            </a:r>
            <a:r>
              <a:rPr lang="en-IN" dirty="0">
                <a:latin typeface="Times New Roman" pitchFamily="18" charset="0"/>
                <a:cs typeface="Times New Roman" pitchFamily="18" charset="0"/>
              </a:rPr>
              <a:t>, P. </a:t>
            </a:r>
            <a:r>
              <a:rPr lang="en-IN" dirty="0" err="1">
                <a:latin typeface="Times New Roman" pitchFamily="18" charset="0"/>
                <a:cs typeface="Times New Roman" pitchFamily="18" charset="0"/>
              </a:rPr>
              <a:t>Anbunami</a:t>
            </a:r>
            <a:r>
              <a:rPr lang="en-IN" dirty="0">
                <a:latin typeface="Times New Roman" pitchFamily="18" charset="0"/>
                <a:cs typeface="Times New Roman" pitchFamily="18" charset="0"/>
              </a:rPr>
              <a:t>: “Voice Based Email for Blind People” published in International Journal of Engineering and Technology in 2018.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73581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a:latin typeface="Times New Roman" pitchFamily="18" charset="0"/>
                <a:cs typeface="Times New Roman" pitchFamily="18" charset="0"/>
              </a:rPr>
              <a:t>[4] Carmel Mary Belinda, </a:t>
            </a:r>
            <a:r>
              <a:rPr lang="en-IN" dirty="0" err="1">
                <a:latin typeface="Times New Roman" pitchFamily="18" charset="0"/>
                <a:cs typeface="Times New Roman" pitchFamily="18" charset="0"/>
              </a:rPr>
              <a:t>Rupavathy.N</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Mahalakshmi</a:t>
            </a:r>
            <a:r>
              <a:rPr lang="en-IN" dirty="0">
                <a:latin typeface="Times New Roman" pitchFamily="18" charset="0"/>
                <a:cs typeface="Times New Roman" pitchFamily="18" charset="0"/>
              </a:rPr>
              <a:t> N R: “Voice based e-mail System for Visually Impaired” published in International Journal of Engineering and Technology in 2018. </a:t>
            </a:r>
            <a:endParaRPr lang="en-IN" dirty="0" smtClean="0">
              <a:latin typeface="Times New Roman" pitchFamily="18" charset="0"/>
              <a:cs typeface="Times New Roman" pitchFamily="18" charset="0"/>
            </a:endParaRPr>
          </a:p>
          <a:p>
            <a:pPr marL="0" indent="0">
              <a:buNone/>
            </a:pPr>
            <a:r>
              <a:rPr lang="en-IN" dirty="0" smtClean="0">
                <a:latin typeface="Times New Roman" pitchFamily="18" charset="0"/>
                <a:cs typeface="Times New Roman" pitchFamily="18" charset="0"/>
              </a:rPr>
              <a:t>[</a:t>
            </a:r>
            <a:r>
              <a:rPr lang="en-IN" dirty="0">
                <a:latin typeface="Times New Roman" pitchFamily="18" charset="0"/>
                <a:cs typeface="Times New Roman" pitchFamily="18" charset="0"/>
              </a:rPr>
              <a:t>5] </a:t>
            </a:r>
            <a:r>
              <a:rPr lang="en-IN" dirty="0" err="1">
                <a:latin typeface="Times New Roman" pitchFamily="18" charset="0"/>
                <a:cs typeface="Times New Roman" pitchFamily="18" charset="0"/>
              </a:rPr>
              <a:t>Mamatha</a:t>
            </a:r>
            <a:r>
              <a:rPr lang="en-IN" dirty="0">
                <a:latin typeface="Times New Roman" pitchFamily="18" charset="0"/>
                <a:cs typeface="Times New Roman" pitchFamily="18" charset="0"/>
              </a:rPr>
              <a:t>, A., Jade, V., </a:t>
            </a:r>
            <a:r>
              <a:rPr lang="en-IN" dirty="0" err="1">
                <a:latin typeface="Times New Roman" pitchFamily="18" charset="0"/>
                <a:cs typeface="Times New Roman" pitchFamily="18" charset="0"/>
              </a:rPr>
              <a:t>Saravana</a:t>
            </a:r>
            <a:r>
              <a:rPr lang="en-IN" dirty="0">
                <a:latin typeface="Times New Roman" pitchFamily="18" charset="0"/>
                <a:cs typeface="Times New Roman" pitchFamily="18" charset="0"/>
              </a:rPr>
              <a:t>, J., </a:t>
            </a:r>
            <a:r>
              <a:rPr lang="en-IN" dirty="0" err="1">
                <a:latin typeface="Times New Roman" pitchFamily="18" charset="0"/>
                <a:cs typeface="Times New Roman" pitchFamily="18" charset="0"/>
              </a:rPr>
              <a:t>Purshotham</a:t>
            </a:r>
            <a:r>
              <a:rPr lang="en-IN" dirty="0">
                <a:latin typeface="Times New Roman" pitchFamily="18" charset="0"/>
                <a:cs typeface="Times New Roman" pitchFamily="18" charset="0"/>
              </a:rPr>
              <a:t>, A., &amp; </a:t>
            </a:r>
            <a:r>
              <a:rPr lang="en-IN" dirty="0" err="1">
                <a:latin typeface="Times New Roman" pitchFamily="18" charset="0"/>
                <a:cs typeface="Times New Roman" pitchFamily="18" charset="0"/>
              </a:rPr>
              <a:t>Suhas</a:t>
            </a:r>
            <a:r>
              <a:rPr lang="en-IN" dirty="0">
                <a:latin typeface="Times New Roman" pitchFamily="18" charset="0"/>
                <a:cs typeface="Times New Roman" pitchFamily="18" charset="0"/>
              </a:rPr>
              <a:t>, A. V. (2020): “Voice Based E-mail System for Visually Impaired” published in International Journal of Research in Engineering, Science and Management. </a:t>
            </a:r>
            <a:endParaRPr lang="en-IN" dirty="0" smtClean="0">
              <a:latin typeface="Times New Roman" pitchFamily="18" charset="0"/>
              <a:cs typeface="Times New Roman" pitchFamily="18" charset="0"/>
            </a:endParaRPr>
          </a:p>
          <a:p>
            <a:pPr marL="0" indent="0">
              <a:buNone/>
            </a:pPr>
            <a:r>
              <a:rPr lang="en-IN" dirty="0" smtClean="0">
                <a:latin typeface="Times New Roman" pitchFamily="18" charset="0"/>
                <a:cs typeface="Times New Roman" pitchFamily="18" charset="0"/>
              </a:rPr>
              <a:t>[</a:t>
            </a:r>
            <a:r>
              <a:rPr lang="en-IN" dirty="0">
                <a:latin typeface="Times New Roman" pitchFamily="18" charset="0"/>
                <a:cs typeface="Times New Roman" pitchFamily="18" charset="0"/>
              </a:rPr>
              <a:t>6] </a:t>
            </a:r>
            <a:r>
              <a:rPr lang="en-IN" dirty="0" err="1">
                <a:latin typeface="Times New Roman" pitchFamily="18" charset="0"/>
                <a:cs typeface="Times New Roman" pitchFamily="18" charset="0"/>
              </a:rPr>
              <a:t>Belekar</a:t>
            </a:r>
            <a:r>
              <a:rPr lang="en-IN" dirty="0">
                <a:latin typeface="Times New Roman" pitchFamily="18" charset="0"/>
                <a:cs typeface="Times New Roman" pitchFamily="18" charset="0"/>
              </a:rPr>
              <a:t> A, </a:t>
            </a:r>
            <a:r>
              <a:rPr lang="en-IN" dirty="0" err="1">
                <a:latin typeface="Times New Roman" pitchFamily="18" charset="0"/>
                <a:cs typeface="Times New Roman" pitchFamily="18" charset="0"/>
              </a:rPr>
              <a:t>Sunka</a:t>
            </a:r>
            <a:r>
              <a:rPr lang="en-IN" dirty="0">
                <a:latin typeface="Times New Roman" pitchFamily="18" charset="0"/>
                <a:cs typeface="Times New Roman" pitchFamily="18" charset="0"/>
              </a:rPr>
              <a:t> S, </a:t>
            </a:r>
            <a:r>
              <a:rPr lang="en-IN" dirty="0" err="1">
                <a:latin typeface="Times New Roman" pitchFamily="18" charset="0"/>
                <a:cs typeface="Times New Roman" pitchFamily="18" charset="0"/>
              </a:rPr>
              <a:t>Bhawar</a:t>
            </a:r>
            <a:r>
              <a:rPr lang="en-IN" dirty="0">
                <a:latin typeface="Times New Roman" pitchFamily="18" charset="0"/>
                <a:cs typeface="Times New Roman" pitchFamily="18" charset="0"/>
              </a:rPr>
              <a:t> N, &amp; </a:t>
            </a:r>
            <a:r>
              <a:rPr lang="en-IN" dirty="0" err="1">
                <a:latin typeface="Times New Roman" pitchFamily="18" charset="0"/>
                <a:cs typeface="Times New Roman" pitchFamily="18" charset="0"/>
              </a:rPr>
              <a:t>Bagade</a:t>
            </a:r>
            <a:r>
              <a:rPr lang="en-IN" dirty="0">
                <a:latin typeface="Times New Roman" pitchFamily="18" charset="0"/>
                <a:cs typeface="Times New Roman" pitchFamily="18" charset="0"/>
              </a:rPr>
              <a:t> S: “Voice Based E-mail for The Visually Impaired” published in International Journal of Computer Applications</a:t>
            </a:r>
            <a:endParaRPr lang="en-US" dirty="0">
              <a:latin typeface="Times New Roman" pitchFamily="18" charset="0"/>
              <a:cs typeface="Times New Roman" pitchFamily="18" charset="0"/>
            </a:endParaRPr>
          </a:p>
          <a:p>
            <a:pPr marL="0" indent="0">
              <a:buNone/>
            </a:pPr>
            <a:endParaRPr lang="en-IN" dirty="0"/>
          </a:p>
        </p:txBody>
      </p:sp>
    </p:spTree>
    <p:extLst>
      <p:ext uri="{BB962C8B-B14F-4D97-AF65-F5344CB8AC3E}">
        <p14:creationId xmlns:p14="http://schemas.microsoft.com/office/powerpoint/2010/main" val="2457626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2621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OBJECTIVE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Font typeface="Wingdings" pitchFamily="2" charset="2"/>
              <a:buChar char="v"/>
            </a:pPr>
            <a:r>
              <a:rPr lang="en-IN" dirty="0">
                <a:latin typeface="Times New Roman" pitchFamily="18" charset="0"/>
                <a:cs typeface="Times New Roman" pitchFamily="18" charset="0"/>
              </a:rPr>
              <a:t>This project aims at developing an email system that will help even a naive, visually impaired person to use the services for communication without previous training.</a:t>
            </a:r>
          </a:p>
          <a:p>
            <a:pPr marL="137160" indent="0" algn="just">
              <a:buNone/>
            </a:pPr>
            <a:endParaRPr lang="en-IN" dirty="0">
              <a:latin typeface="Times New Roman" pitchFamily="18" charset="0"/>
              <a:cs typeface="Times New Roman" pitchFamily="18" charset="0"/>
            </a:endParaRPr>
          </a:p>
          <a:p>
            <a:pPr algn="just">
              <a:buFont typeface="Wingdings" pitchFamily="2" charset="2"/>
              <a:buChar char="v"/>
            </a:pPr>
            <a:r>
              <a:rPr lang="en-IN" dirty="0">
                <a:latin typeface="Times New Roman" pitchFamily="18" charset="0"/>
                <a:cs typeface="Times New Roman" pitchFamily="18" charset="0"/>
              </a:rPr>
              <a:t>The system does not require the use of </a:t>
            </a:r>
            <a:r>
              <a:rPr lang="en-IN" dirty="0" smtClean="0">
                <a:latin typeface="Times New Roman" pitchFamily="18" charset="0"/>
                <a:cs typeface="Times New Roman" pitchFamily="18" charset="0"/>
              </a:rPr>
              <a:t>keyboard and mouse.</a:t>
            </a:r>
            <a:endParaRPr lang="en-IN" dirty="0">
              <a:latin typeface="Times New Roman" pitchFamily="18" charset="0"/>
              <a:cs typeface="Times New Roman" pitchFamily="18" charset="0"/>
            </a:endParaRPr>
          </a:p>
          <a:p>
            <a:pPr marL="137160" indent="0" algn="just">
              <a:buNone/>
            </a:pPr>
            <a:endParaRPr lang="en-IN" dirty="0">
              <a:latin typeface="Times New Roman" pitchFamily="18" charset="0"/>
              <a:cs typeface="Times New Roman" pitchFamily="18" charset="0"/>
            </a:endParaRPr>
          </a:p>
          <a:p>
            <a:pPr algn="just">
              <a:buFont typeface="Wingdings" pitchFamily="2" charset="2"/>
              <a:buChar char="v"/>
            </a:pPr>
            <a:r>
              <a:rPr lang="en-IN" dirty="0">
                <a:latin typeface="Times New Roman" pitchFamily="18" charset="0"/>
                <a:cs typeface="Times New Roman" pitchFamily="18" charset="0"/>
              </a:rPr>
              <a:t>Instead it will work </a:t>
            </a:r>
            <a:r>
              <a:rPr lang="en-IN" dirty="0" smtClean="0">
                <a:latin typeface="Times New Roman" pitchFamily="18" charset="0"/>
                <a:cs typeface="Times New Roman" pitchFamily="18" charset="0"/>
              </a:rPr>
              <a:t>only on speech </a:t>
            </a:r>
            <a:r>
              <a:rPr lang="en-IN" dirty="0">
                <a:latin typeface="Times New Roman" pitchFamily="18" charset="0"/>
                <a:cs typeface="Times New Roman" pitchFamily="18" charset="0"/>
              </a:rPr>
              <a:t>conversion to text.</a:t>
            </a: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1434154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ABSTRACT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154954" y="2137893"/>
            <a:ext cx="8825659" cy="3881907"/>
          </a:xfrm>
        </p:spPr>
        <p:txBody>
          <a:bodyPr>
            <a:normAutofit fontScale="77500" lnSpcReduction="20000"/>
          </a:bodyPr>
          <a:lstStyle/>
          <a:p>
            <a:pPr algn="just">
              <a:buFont typeface="Wingdings" pitchFamily="2" charset="2"/>
              <a:buChar char="v"/>
            </a:pPr>
            <a:r>
              <a:rPr lang="en-US" dirty="0">
                <a:latin typeface="Times New Roman" pitchFamily="18" charset="0"/>
                <a:cs typeface="Times New Roman" pitchFamily="18" charset="0"/>
              </a:rPr>
              <a:t>Now-a-days internet has become one of the basic aids for day-to-day living. Every human being is widely accessing the knowledge, information and also using for communication through internet. </a:t>
            </a:r>
            <a:endParaRPr lang="en-US" dirty="0" smtClean="0">
              <a:latin typeface="Times New Roman" pitchFamily="18" charset="0"/>
              <a:cs typeface="Times New Roman" pitchFamily="18" charset="0"/>
            </a:endParaRPr>
          </a:p>
          <a:p>
            <a:pPr algn="just">
              <a:buFont typeface="Wingdings" pitchFamily="2" charset="2"/>
              <a:buChar char="v"/>
            </a:pPr>
            <a:r>
              <a:rPr lang="en-US" dirty="0" smtClean="0">
                <a:latin typeface="Times New Roman" pitchFamily="18" charset="0"/>
                <a:cs typeface="Times New Roman" pitchFamily="18" charset="0"/>
              </a:rPr>
              <a:t>However</a:t>
            </a:r>
            <a:r>
              <a:rPr lang="en-US" dirty="0">
                <a:latin typeface="Times New Roman" pitchFamily="18" charset="0"/>
                <a:cs typeface="Times New Roman" pitchFamily="18" charset="0"/>
              </a:rPr>
              <a:t>, blind people face difficulties in accessing these net-based information, also in using any service provided through internet. The advancement in computer based accessible systems has opened up many possibilities for the visually impaired across the worlds in a wide way. </a:t>
            </a:r>
            <a:endParaRPr lang="en-US" dirty="0" smtClean="0">
              <a:latin typeface="Times New Roman" pitchFamily="18" charset="0"/>
              <a:cs typeface="Times New Roman" pitchFamily="18" charset="0"/>
            </a:endParaRPr>
          </a:p>
          <a:p>
            <a:pPr algn="just">
              <a:buFont typeface="Wingdings" pitchFamily="2" charset="2"/>
              <a:buChar char="v"/>
            </a:pPr>
            <a:r>
              <a:rPr lang="en-US" dirty="0" smtClean="0">
                <a:latin typeface="Times New Roman" pitchFamily="18" charset="0"/>
                <a:cs typeface="Times New Roman" pitchFamily="18" charset="0"/>
              </a:rPr>
              <a:t>Audio </a:t>
            </a:r>
            <a:r>
              <a:rPr lang="en-US" dirty="0">
                <a:latin typeface="Times New Roman" pitchFamily="18" charset="0"/>
                <a:cs typeface="Times New Roman" pitchFamily="18" charset="0"/>
              </a:rPr>
              <a:t>based virtual environment like, the screen readers and many voice-based search engines have helped Blind people to access internet applications immensely. We describe the Voice-based mail system architecture that can be used by a Blind person to access e-Mails easily and efficiently. The contribution made by this research has enabled the Blind people to send and receive voice-based e-Mail messages with the help of a computer</a:t>
            </a:r>
          </a:p>
        </p:txBody>
      </p:sp>
    </p:spTree>
    <p:extLst>
      <p:ext uri="{BB962C8B-B14F-4D97-AF65-F5344CB8AC3E}">
        <p14:creationId xmlns:p14="http://schemas.microsoft.com/office/powerpoint/2010/main" val="9265054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1672" y="3013656"/>
            <a:ext cx="10336369" cy="4000434"/>
          </a:xfrm>
        </p:spPr>
        <p:txBody>
          <a:bodyPr>
            <a:normAutofit/>
          </a:bodyPr>
          <a:lstStyle/>
          <a:p>
            <a:pPr marL="0" indent="0" algn="ctr">
              <a:buNone/>
            </a:pPr>
            <a:r>
              <a:rPr lang="en-US" sz="4800" b="1" dirty="0">
                <a:latin typeface="Times New Roman" pitchFamily="18" charset="0"/>
                <a:cs typeface="Times New Roman" pitchFamily="18" charset="0"/>
              </a:rPr>
              <a:t>DOMAIN INTRODUCTION</a:t>
            </a:r>
            <a:endParaRPr lang="en-US" sz="4800" b="1" dirty="0"/>
          </a:p>
        </p:txBody>
      </p:sp>
    </p:spTree>
    <p:extLst>
      <p:ext uri="{BB962C8B-B14F-4D97-AF65-F5344CB8AC3E}">
        <p14:creationId xmlns:p14="http://schemas.microsoft.com/office/powerpoint/2010/main" val="943463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itchFamily="18" charset="0"/>
                <a:ea typeface="Tahoma" pitchFamily="34" charset="0"/>
                <a:cs typeface="Times New Roman" pitchFamily="18" charset="0"/>
              </a:rPr>
              <a:t>PYTHON</a:t>
            </a:r>
            <a:endParaRPr lang="en-IN" b="1" dirty="0">
              <a:latin typeface="Times New Roman" pitchFamily="18" charset="0"/>
              <a:ea typeface="Tahoma" pitchFamily="34" charset="0"/>
              <a:cs typeface="Times New Roman" pitchFamily="18" charset="0"/>
            </a:endParaRPr>
          </a:p>
        </p:txBody>
      </p:sp>
      <p:sp>
        <p:nvSpPr>
          <p:cNvPr id="3" name="Content Placeholder 2"/>
          <p:cNvSpPr>
            <a:spLocks noGrp="1"/>
          </p:cNvSpPr>
          <p:nvPr>
            <p:ph idx="1"/>
          </p:nvPr>
        </p:nvSpPr>
        <p:spPr/>
        <p:txBody>
          <a:bodyPr/>
          <a:lstStyle/>
          <a:p>
            <a:r>
              <a:rPr lang="en-IN" dirty="0" smtClean="0">
                <a:latin typeface="Times New Roman" pitchFamily="18" charset="0"/>
                <a:cs typeface="Times New Roman" pitchFamily="18" charset="0"/>
              </a:rPr>
              <a:t>Python is a widely used general-purpose, high level programming language.</a:t>
            </a:r>
          </a:p>
          <a:p>
            <a:r>
              <a:rPr lang="en-IN" dirty="0" smtClean="0">
                <a:latin typeface="Times New Roman" pitchFamily="18" charset="0"/>
                <a:cs typeface="Times New Roman" pitchFamily="18" charset="0"/>
              </a:rPr>
              <a:t>It was created by Guido van </a:t>
            </a:r>
            <a:r>
              <a:rPr lang="en-IN" dirty="0" err="1" smtClean="0">
                <a:latin typeface="Times New Roman" pitchFamily="18" charset="0"/>
                <a:cs typeface="Times New Roman" pitchFamily="18" charset="0"/>
              </a:rPr>
              <a:t>Rossum</a:t>
            </a:r>
            <a:r>
              <a:rPr lang="en-IN" dirty="0" smtClean="0">
                <a:latin typeface="Times New Roman" pitchFamily="18" charset="0"/>
                <a:cs typeface="Times New Roman" pitchFamily="18" charset="0"/>
              </a:rPr>
              <a:t> in1991 and further developed by the Python Software Foundation.</a:t>
            </a:r>
          </a:p>
          <a:p>
            <a:r>
              <a:rPr lang="en-IN" dirty="0" smtClean="0">
                <a:latin typeface="Times New Roman" pitchFamily="18" charset="0"/>
                <a:cs typeface="Times New Roman" pitchFamily="18" charset="0"/>
              </a:rPr>
              <a:t>It was designed with an emphasis on code readability, and its syntax allows programmers to express their concepts in fewer lines of code.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9296843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itchFamily="18" charset="0"/>
                <a:cs typeface="Times New Roman" pitchFamily="18" charset="0"/>
              </a:rPr>
              <a:t>SYSTEM REQUIREMENTS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Software Requirements: </a:t>
            </a:r>
          </a:p>
          <a:p>
            <a:pPr marL="0" indent="0">
              <a:buNone/>
            </a:pPr>
            <a:r>
              <a:rPr lang="en-IN" dirty="0">
                <a:latin typeface="Times New Roman" pitchFamily="18" charset="0"/>
                <a:cs typeface="Times New Roman" pitchFamily="18" charset="0"/>
              </a:rPr>
              <a:t>		Python </a:t>
            </a:r>
            <a:r>
              <a:rPr lang="en-IN" dirty="0" smtClean="0">
                <a:latin typeface="Times New Roman" pitchFamily="18" charset="0"/>
                <a:cs typeface="Times New Roman" pitchFamily="18" charset="0"/>
              </a:rPr>
              <a:t>IDLE</a:t>
            </a:r>
            <a:endParaRPr lang="en-IN" dirty="0">
              <a:latin typeface="Times New Roman" pitchFamily="18" charset="0"/>
              <a:cs typeface="Times New Roman" pitchFamily="18" charset="0"/>
            </a:endParaRPr>
          </a:p>
          <a:p>
            <a:pPr marL="0" indent="0">
              <a:buNone/>
            </a:pPr>
            <a:r>
              <a:rPr lang="en-IN" dirty="0">
                <a:latin typeface="Times New Roman" pitchFamily="18" charset="0"/>
                <a:cs typeface="Times New Roman" pitchFamily="18" charset="0"/>
              </a:rPr>
              <a:t>		Google Speech-to-text and text-to-speech Converters. </a:t>
            </a:r>
          </a:p>
          <a:p>
            <a:r>
              <a:rPr lang="en-IN" dirty="0">
                <a:latin typeface="Times New Roman" pitchFamily="18" charset="0"/>
                <a:cs typeface="Times New Roman" pitchFamily="18" charset="0"/>
              </a:rPr>
              <a:t>Hardware Requirements: </a:t>
            </a:r>
          </a:p>
          <a:p>
            <a:pPr marL="0" indent="0">
              <a:buNone/>
            </a:pPr>
            <a:r>
              <a:rPr lang="en-IN" dirty="0">
                <a:latin typeface="Times New Roman" pitchFamily="18" charset="0"/>
                <a:cs typeface="Times New Roman" pitchFamily="18" charset="0"/>
              </a:rPr>
              <a:t> 		Windows Desktop</a:t>
            </a:r>
            <a:endParaRPr lang="en-US" dirty="0">
              <a:latin typeface="Times New Roman" pitchFamily="18" charset="0"/>
              <a:cs typeface="Times New Roman" pitchFamily="18" charset="0"/>
            </a:endParaRPr>
          </a:p>
          <a:p>
            <a:pPr marL="0" indent="0">
              <a:buNone/>
            </a:pPr>
            <a:endParaRPr lang="en-IN" dirty="0"/>
          </a:p>
        </p:txBody>
      </p:sp>
    </p:spTree>
    <p:extLst>
      <p:ext uri="{BB962C8B-B14F-4D97-AF65-F5344CB8AC3E}">
        <p14:creationId xmlns:p14="http://schemas.microsoft.com/office/powerpoint/2010/main" val="42130663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EXCITING SYSTEM </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Simple e-mail systems are available in which only voice recognition &amp; text-to-speech systems are accessible by remembering the keyboard shortcuts to access.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existing voice-based e-mail system has made use of IVR, Speech to text converter, Mouse click event and Screen reader.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There </a:t>
            </a:r>
            <a:r>
              <a:rPr lang="en-US" dirty="0">
                <a:latin typeface="Times New Roman" pitchFamily="18" charset="0"/>
                <a:cs typeface="Times New Roman" pitchFamily="18" charset="0"/>
              </a:rPr>
              <a:t>will be a small icon of </a:t>
            </a:r>
            <a:r>
              <a:rPr lang="en-US" dirty="0" err="1">
                <a:latin typeface="Times New Roman" pitchFamily="18" charset="0"/>
                <a:cs typeface="Times New Roman" pitchFamily="18" charset="0"/>
              </a:rPr>
              <a:t>mic</a:t>
            </a:r>
            <a:r>
              <a:rPr lang="en-US" dirty="0">
                <a:latin typeface="Times New Roman" pitchFamily="18" charset="0"/>
                <a:cs typeface="Times New Roman" pitchFamily="18" charset="0"/>
              </a:rPr>
              <a:t> on who’s clicking the user had to speak and his/her speech will be converted to text format, which the blind people would see and read also, as in references</a:t>
            </a:r>
          </a:p>
        </p:txBody>
      </p:sp>
    </p:spTree>
    <p:extLst>
      <p:ext uri="{BB962C8B-B14F-4D97-AF65-F5344CB8AC3E}">
        <p14:creationId xmlns:p14="http://schemas.microsoft.com/office/powerpoint/2010/main" val="19696027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DISADVANTAGE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User have to use mouse connected to the computer and should perform mouse click events to send and receive emails. </a:t>
            </a:r>
          </a:p>
          <a:p>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existing system, they have chosen Web UI as the interface for system which is not easy for the impaired people to use</a:t>
            </a:r>
          </a:p>
        </p:txBody>
      </p:sp>
    </p:spTree>
    <p:extLst>
      <p:ext uri="{BB962C8B-B14F-4D97-AF65-F5344CB8AC3E}">
        <p14:creationId xmlns:p14="http://schemas.microsoft.com/office/powerpoint/2010/main" val="1525047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434</TotalTime>
  <Words>1403</Words>
  <Application>Microsoft Office PowerPoint</Application>
  <PresentationFormat>Widescreen</PresentationFormat>
  <Paragraphs>102</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Algerian</vt:lpstr>
      <vt:lpstr>Arial</vt:lpstr>
      <vt:lpstr>Calibri</vt:lpstr>
      <vt:lpstr>Calibri Light</vt:lpstr>
      <vt:lpstr>Tahoma</vt:lpstr>
      <vt:lpstr>Times New Roman</vt:lpstr>
      <vt:lpstr>Wingdings</vt:lpstr>
      <vt:lpstr>Office Theme</vt:lpstr>
      <vt:lpstr>visually challenge blind people access mail generation using machine learning technique</vt:lpstr>
      <vt:lpstr>SCOPE</vt:lpstr>
      <vt:lpstr>OBJECTIVE</vt:lpstr>
      <vt:lpstr>ABSTRACT</vt:lpstr>
      <vt:lpstr>PowerPoint Presentation</vt:lpstr>
      <vt:lpstr>PYTHON</vt:lpstr>
      <vt:lpstr>SYSTEM REQUIREMENTS</vt:lpstr>
      <vt:lpstr>EXCITING SYSTEM </vt:lpstr>
      <vt:lpstr>DISADVANTAGE</vt:lpstr>
      <vt:lpstr>PROPOSED SYSTEM</vt:lpstr>
      <vt:lpstr>ADVANTAGES</vt:lpstr>
      <vt:lpstr>SYSTEM ARCHITECTURE</vt:lpstr>
      <vt:lpstr>MODULES</vt:lpstr>
      <vt:lpstr> SENDING EMAIL</vt:lpstr>
      <vt:lpstr>READING EMAIL</vt:lpstr>
      <vt:lpstr>EXIT EMAIL</vt:lpstr>
      <vt:lpstr>RESULT</vt:lpstr>
      <vt:lpstr>PowerPoint Presentation</vt:lpstr>
      <vt:lpstr>PowerPoint Presentation</vt:lpstr>
      <vt:lpstr>PowerPoint Presentation</vt:lpstr>
      <vt:lpstr>PowerPoint Presentation</vt:lpstr>
      <vt:lpstr>CONCLUSION</vt:lpstr>
      <vt:lpstr>FUTURE ENHANCEMENT</vt:lpstr>
      <vt:lpstr>REFERENCE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19CS045</dc:creator>
  <cp:lastModifiedBy>BASSKAR</cp:lastModifiedBy>
  <cp:revision>48</cp:revision>
  <dcterms:created xsi:type="dcterms:W3CDTF">2022-05-06T06:18:56Z</dcterms:created>
  <dcterms:modified xsi:type="dcterms:W3CDTF">2022-11-01T06:38:30Z</dcterms:modified>
</cp:coreProperties>
</file>