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8" r:id="rId1"/>
  </p:sldMasterIdLst>
  <p:notesMasterIdLst>
    <p:notesMasterId r:id="rId15"/>
  </p:notesMasterIdLst>
  <p:sldIdLst>
    <p:sldId id="259" r:id="rId2"/>
    <p:sldId id="262" r:id="rId3"/>
    <p:sldId id="265" r:id="rId4"/>
    <p:sldId id="329" r:id="rId5"/>
    <p:sldId id="323" r:id="rId6"/>
    <p:sldId id="268" r:id="rId7"/>
    <p:sldId id="322" r:id="rId8"/>
    <p:sldId id="326" r:id="rId9"/>
    <p:sldId id="311" r:id="rId10"/>
    <p:sldId id="327" r:id="rId11"/>
    <p:sldId id="330" r:id="rId12"/>
    <p:sldId id="331" r:id="rId13"/>
    <p:sldId id="328" r:id="rId14"/>
  </p:sldIdLst>
  <p:sldSz cx="9144000" cy="6858000" type="screen4x3"/>
  <p:notesSz cx="6858000" cy="9144000"/>
  <p:custDataLst>
    <p:tags r:id="rId1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0000FF"/>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0"/>
  </p:normalViewPr>
  <p:slideViewPr>
    <p:cSldViewPr>
      <p:cViewPr varScale="1">
        <p:scale>
          <a:sx n="86" d="100"/>
          <a:sy n="86" d="100"/>
        </p:scale>
        <p:origin x="1430" y="53"/>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9A3AF8-A1C6-4E80-92B1-F1AE7A76FF8D}" type="datetimeFigureOut">
              <a:rPr lang="en-IN" smtClean="0"/>
              <a:t>18-10-2022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28828A-CC91-4771-81D2-974C67D1FDEB}" type="slidenum">
              <a:rPr lang="en-IN" smtClean="0"/>
              <a:t>‹#›</a:t>
            </a:fld>
            <a:endParaRPr lang="en-IN"/>
          </a:p>
        </p:txBody>
      </p:sp>
    </p:spTree>
    <p:extLst>
      <p:ext uri="{BB962C8B-B14F-4D97-AF65-F5344CB8AC3E}">
        <p14:creationId xmlns:p14="http://schemas.microsoft.com/office/powerpoint/2010/main" val="331992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128828A-CC91-4771-81D2-974C67D1FDEB}" type="slidenum">
              <a:rPr lang="en-IN" smtClean="0"/>
              <a:t>8</a:t>
            </a:fld>
            <a:endParaRPr lang="en-IN"/>
          </a:p>
        </p:txBody>
      </p:sp>
    </p:spTree>
    <p:extLst>
      <p:ext uri="{BB962C8B-B14F-4D97-AF65-F5344CB8AC3E}">
        <p14:creationId xmlns:p14="http://schemas.microsoft.com/office/powerpoint/2010/main" val="2649805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128828A-CC91-4771-81D2-974C67D1FDEB}" type="slidenum">
              <a:rPr lang="en-IN" smtClean="0"/>
              <a:t>9</a:t>
            </a:fld>
            <a:endParaRPr lang="en-IN"/>
          </a:p>
        </p:txBody>
      </p:sp>
    </p:spTree>
    <p:extLst>
      <p:ext uri="{BB962C8B-B14F-4D97-AF65-F5344CB8AC3E}">
        <p14:creationId xmlns:p14="http://schemas.microsoft.com/office/powerpoint/2010/main" val="556789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128828A-CC91-4771-81D2-974C67D1FDEB}" type="slidenum">
              <a:rPr lang="en-IN" smtClean="0"/>
              <a:t>10</a:t>
            </a:fld>
            <a:endParaRPr lang="en-IN"/>
          </a:p>
        </p:txBody>
      </p:sp>
    </p:spTree>
    <p:extLst>
      <p:ext uri="{BB962C8B-B14F-4D97-AF65-F5344CB8AC3E}">
        <p14:creationId xmlns:p14="http://schemas.microsoft.com/office/powerpoint/2010/main" val="539147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128828A-CC91-4771-81D2-974C67D1FDEB}" type="slidenum">
              <a:rPr lang="en-IN" smtClean="0"/>
              <a:t>13</a:t>
            </a:fld>
            <a:endParaRPr lang="en-IN"/>
          </a:p>
        </p:txBody>
      </p:sp>
    </p:spTree>
    <p:extLst>
      <p:ext uri="{BB962C8B-B14F-4D97-AF65-F5344CB8AC3E}">
        <p14:creationId xmlns:p14="http://schemas.microsoft.com/office/powerpoint/2010/main" val="3577237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63183D0D-DF78-4A86-93C3-F9747DEB223D}" type="slidenum">
              <a:rPr lang="en-US" altLang="en-US" smtClean="0"/>
              <a:t>‹#›</a:t>
            </a:fld>
            <a:endParaRPr lang="en-US" altLang="en-US"/>
          </a:p>
        </p:txBody>
      </p:sp>
    </p:spTree>
    <p:extLst>
      <p:ext uri="{BB962C8B-B14F-4D97-AF65-F5344CB8AC3E}">
        <p14:creationId xmlns:p14="http://schemas.microsoft.com/office/powerpoint/2010/main" val="4164268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7B25D085-8FB8-49E5-9652-15246D909D9C}" type="slidenum">
              <a:rPr lang="en-US" altLang="en-US" smtClean="0"/>
              <a:t>‹#›</a:t>
            </a:fld>
            <a:endParaRPr lang="en-US" altLang="en-US"/>
          </a:p>
        </p:txBody>
      </p:sp>
    </p:spTree>
    <p:extLst>
      <p:ext uri="{BB962C8B-B14F-4D97-AF65-F5344CB8AC3E}">
        <p14:creationId xmlns:p14="http://schemas.microsoft.com/office/powerpoint/2010/main" val="215657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7B25D085-8FB8-49E5-9652-15246D909D9C}" type="slidenum">
              <a:rPr lang="en-US" altLang="en-US" smtClean="0"/>
              <a:t>‹#›</a:t>
            </a:fld>
            <a:endParaRPr lang="en-US" alt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596639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7B25D085-8FB8-49E5-9652-15246D909D9C}" type="slidenum">
              <a:rPr lang="en-US" altLang="en-US" smtClean="0"/>
              <a:t>‹#›</a:t>
            </a:fld>
            <a:endParaRPr lang="en-US" altLang="en-US"/>
          </a:p>
        </p:txBody>
      </p:sp>
    </p:spTree>
    <p:extLst>
      <p:ext uri="{BB962C8B-B14F-4D97-AF65-F5344CB8AC3E}">
        <p14:creationId xmlns:p14="http://schemas.microsoft.com/office/powerpoint/2010/main" val="38698685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7B25D085-8FB8-49E5-9652-15246D909D9C}" type="slidenum">
              <a:rPr lang="en-US" altLang="en-US" smtClean="0"/>
              <a:t>‹#›</a:t>
            </a:fld>
            <a:endParaRPr lang="en-US" alt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291473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7B25D085-8FB8-49E5-9652-15246D909D9C}" type="slidenum">
              <a:rPr lang="en-US" altLang="en-US" smtClean="0"/>
              <a:t>‹#›</a:t>
            </a:fld>
            <a:endParaRPr lang="en-US" altLang="en-US"/>
          </a:p>
        </p:txBody>
      </p:sp>
    </p:spTree>
    <p:extLst>
      <p:ext uri="{BB962C8B-B14F-4D97-AF65-F5344CB8AC3E}">
        <p14:creationId xmlns:p14="http://schemas.microsoft.com/office/powerpoint/2010/main" val="15803722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F8B1D467-F82D-4AD8-9D1D-B9B0C2A36B94}" type="slidenum">
              <a:rPr lang="en-US" altLang="en-US" smtClean="0"/>
              <a:t>‹#›</a:t>
            </a:fld>
            <a:endParaRPr lang="en-US" altLang="en-US"/>
          </a:p>
        </p:txBody>
      </p:sp>
    </p:spTree>
    <p:extLst>
      <p:ext uri="{BB962C8B-B14F-4D97-AF65-F5344CB8AC3E}">
        <p14:creationId xmlns:p14="http://schemas.microsoft.com/office/powerpoint/2010/main" val="922305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93ADF9EC-E650-417D-91A6-C37A3AC00B9A}" type="slidenum">
              <a:rPr lang="en-US" altLang="en-US" smtClean="0"/>
              <a:t>‹#›</a:t>
            </a:fld>
            <a:endParaRPr lang="en-US" altLang="en-US"/>
          </a:p>
        </p:txBody>
      </p:sp>
    </p:spTree>
    <p:extLst>
      <p:ext uri="{BB962C8B-B14F-4D97-AF65-F5344CB8AC3E}">
        <p14:creationId xmlns:p14="http://schemas.microsoft.com/office/powerpoint/2010/main" val="1673531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BAC01B02-8C23-45A1-AAC7-ABE0281714D4}" type="slidenum">
              <a:rPr lang="en-US" altLang="en-US" smtClean="0"/>
              <a:t>‹#›</a:t>
            </a:fld>
            <a:endParaRPr lang="en-US" altLang="en-US"/>
          </a:p>
        </p:txBody>
      </p:sp>
    </p:spTree>
    <p:extLst>
      <p:ext uri="{BB962C8B-B14F-4D97-AF65-F5344CB8AC3E}">
        <p14:creationId xmlns:p14="http://schemas.microsoft.com/office/powerpoint/2010/main" val="4152509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98AFCA3E-4617-4A0F-947E-A209CF079188}" type="slidenum">
              <a:rPr lang="en-US" altLang="en-US" smtClean="0"/>
              <a:t>‹#›</a:t>
            </a:fld>
            <a:endParaRPr lang="en-US" altLang="en-US"/>
          </a:p>
        </p:txBody>
      </p:sp>
    </p:spTree>
    <p:extLst>
      <p:ext uri="{BB962C8B-B14F-4D97-AF65-F5344CB8AC3E}">
        <p14:creationId xmlns:p14="http://schemas.microsoft.com/office/powerpoint/2010/main" val="449642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00F52EF0-A007-470A-AEA2-9A676AD249C5}" type="slidenum">
              <a:rPr lang="en-US" altLang="en-US" smtClean="0"/>
              <a:t>‹#›</a:t>
            </a:fld>
            <a:endParaRPr lang="en-US" altLang="en-US"/>
          </a:p>
        </p:txBody>
      </p:sp>
    </p:spTree>
    <p:extLst>
      <p:ext uri="{BB962C8B-B14F-4D97-AF65-F5344CB8AC3E}">
        <p14:creationId xmlns:p14="http://schemas.microsoft.com/office/powerpoint/2010/main" val="2565541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E239B55C-DB0E-4886-A6AD-21873F356092}" type="slidenum">
              <a:rPr lang="en-US" altLang="en-US" smtClean="0"/>
              <a:t>‹#›</a:t>
            </a:fld>
            <a:endParaRPr lang="en-US" altLang="en-US"/>
          </a:p>
        </p:txBody>
      </p:sp>
    </p:spTree>
    <p:extLst>
      <p:ext uri="{BB962C8B-B14F-4D97-AF65-F5344CB8AC3E}">
        <p14:creationId xmlns:p14="http://schemas.microsoft.com/office/powerpoint/2010/main" val="785786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3322CB04-9AB6-4EDD-8A22-9A85B4C5C1EF}" type="slidenum">
              <a:rPr lang="en-US" altLang="en-US" smtClean="0"/>
              <a:t>‹#›</a:t>
            </a:fld>
            <a:endParaRPr lang="en-US" altLang="en-US"/>
          </a:p>
        </p:txBody>
      </p:sp>
    </p:spTree>
    <p:extLst>
      <p:ext uri="{BB962C8B-B14F-4D97-AF65-F5344CB8AC3E}">
        <p14:creationId xmlns:p14="http://schemas.microsoft.com/office/powerpoint/2010/main" val="4172220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endParaRPr lang="en-US" altLang="en-US"/>
          </a:p>
        </p:txBody>
      </p:sp>
      <p:sp>
        <p:nvSpPr>
          <p:cNvPr id="4" name="Slide Number Placeholder 3"/>
          <p:cNvSpPr>
            <a:spLocks noGrp="1"/>
          </p:cNvSpPr>
          <p:nvPr>
            <p:ph type="sldNum" sz="quarter" idx="12"/>
          </p:nvPr>
        </p:nvSpPr>
        <p:spPr/>
        <p:txBody>
          <a:bodyPr/>
          <a:lstStyle/>
          <a:p>
            <a:fld id="{871FC81D-0686-4A91-84DE-69A23B4E3CE7}" type="slidenum">
              <a:rPr lang="en-US" altLang="en-US" smtClean="0"/>
              <a:t>‹#›</a:t>
            </a:fld>
            <a:endParaRPr lang="en-US" altLang="en-US"/>
          </a:p>
        </p:txBody>
      </p:sp>
    </p:spTree>
    <p:extLst>
      <p:ext uri="{BB962C8B-B14F-4D97-AF65-F5344CB8AC3E}">
        <p14:creationId xmlns:p14="http://schemas.microsoft.com/office/powerpoint/2010/main" val="3709231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D783426F-BF78-47E3-8E00-41C4FEE4A386}" type="slidenum">
              <a:rPr lang="en-US" altLang="en-US" smtClean="0"/>
              <a:t>‹#›</a:t>
            </a:fld>
            <a:endParaRPr lang="en-US" altLang="en-US"/>
          </a:p>
        </p:txBody>
      </p:sp>
    </p:spTree>
    <p:extLst>
      <p:ext uri="{BB962C8B-B14F-4D97-AF65-F5344CB8AC3E}">
        <p14:creationId xmlns:p14="http://schemas.microsoft.com/office/powerpoint/2010/main" val="1560125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5682D045-3EE0-473D-8DB4-EF86BF3E7D4D}" type="slidenum">
              <a:rPr lang="en-US" altLang="en-US" smtClean="0"/>
              <a:t>‹#›</a:t>
            </a:fld>
            <a:endParaRPr lang="en-US" altLang="en-US"/>
          </a:p>
        </p:txBody>
      </p:sp>
    </p:spTree>
    <p:extLst>
      <p:ext uri="{BB962C8B-B14F-4D97-AF65-F5344CB8AC3E}">
        <p14:creationId xmlns:p14="http://schemas.microsoft.com/office/powerpoint/2010/main" val="2770442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lt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lt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7B25D085-8FB8-49E5-9652-15246D909D9C}" type="slidenum">
              <a:rPr lang="en-US" altLang="en-US" smtClean="0"/>
              <a:t>‹#›</a:t>
            </a:fld>
            <a:endParaRPr lang="en-US" altLang="en-US"/>
          </a:p>
        </p:txBody>
      </p:sp>
    </p:spTree>
    <p:extLst>
      <p:ext uri="{BB962C8B-B14F-4D97-AF65-F5344CB8AC3E}">
        <p14:creationId xmlns:p14="http://schemas.microsoft.com/office/powerpoint/2010/main" val="3132480851"/>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 name="Rectangle 10">
            <a:extLst>
              <a:ext uri="{FF2B5EF4-FFF2-40B4-BE49-F238E27FC236}">
                <a16:creationId xmlns:a16="http://schemas.microsoft.com/office/drawing/2014/main" id="{D632D7FD-0250-B514-5171-7BE273263439}"/>
              </a:ext>
            </a:extLst>
          </p:cNvPr>
          <p:cNvSpPr>
            <a:spLocks noGrp="1" noChangeArrowheads="1"/>
          </p:cNvSpPr>
          <p:nvPr>
            <p:ph type="ctrTitle"/>
          </p:nvPr>
        </p:nvSpPr>
        <p:spPr>
          <a:xfrm>
            <a:off x="1187624" y="692696"/>
            <a:ext cx="5904656" cy="1470025"/>
          </a:xfrm>
          <a:noFill/>
        </p:spPr>
        <p:txBody>
          <a:bodyPr anchor="ctr"/>
          <a:lstStyle/>
          <a:p>
            <a:pPr algn="ctr"/>
            <a:r>
              <a:rPr lang="en-IN" sz="3200" b="1" dirty="0">
                <a:solidFill>
                  <a:schemeClr val="accent2">
                    <a:lumMod val="75000"/>
                  </a:schemeClr>
                </a:solidFill>
                <a:latin typeface="Algerian" panose="04020705040A02060702" pitchFamily="82" charset="0"/>
              </a:rPr>
              <a:t>A Novel Method for Handwritten Digit Recognition</a:t>
            </a:r>
            <a:br>
              <a:rPr lang="en-IN" sz="3200" b="1" dirty="0">
                <a:solidFill>
                  <a:schemeClr val="tx1"/>
                </a:solidFill>
              </a:rPr>
            </a:br>
            <a:endParaRPr lang="en-US" altLang="en-US" sz="3200" dirty="0">
              <a:solidFill>
                <a:schemeClr val="tx1"/>
              </a:solidFill>
            </a:endParaRPr>
          </a:p>
        </p:txBody>
      </p:sp>
      <p:sp>
        <p:nvSpPr>
          <p:cNvPr id="2051" name="Rectangle 3">
            <a:extLst>
              <a:ext uri="{FF2B5EF4-FFF2-40B4-BE49-F238E27FC236}">
                <a16:creationId xmlns:a16="http://schemas.microsoft.com/office/drawing/2014/main" id="{BD1E0755-B478-DF69-BEF6-F5AA12B9B232}"/>
              </a:ext>
            </a:extLst>
          </p:cNvPr>
          <p:cNvSpPr>
            <a:spLocks noGrp="1" noChangeArrowheads="1"/>
          </p:cNvSpPr>
          <p:nvPr>
            <p:ph type="subTitle" idx="1"/>
          </p:nvPr>
        </p:nvSpPr>
        <p:spPr>
          <a:xfrm>
            <a:off x="939552" y="3356992"/>
            <a:ext cx="6400800" cy="2061592"/>
          </a:xfrm>
        </p:spPr>
        <p:txBody>
          <a:bodyPr>
            <a:normAutofit lnSpcReduction="10000"/>
          </a:bodyPr>
          <a:lstStyle/>
          <a:p>
            <a:pPr algn="r">
              <a:lnSpc>
                <a:spcPct val="80000"/>
              </a:lnSpc>
            </a:pPr>
            <a:endParaRPr lang="en-US" altLang="en-US" sz="2000" b="1" dirty="0">
              <a:solidFill>
                <a:schemeClr val="accent2">
                  <a:lumMod val="75000"/>
                </a:schemeClr>
              </a:solidFill>
              <a:latin typeface="Times New Roman" panose="02020603050405020304" pitchFamily="18" charset="0"/>
              <a:ea typeface="Cascadia Code SemiBold" panose="020B0609020000020004" pitchFamily="49" charset="0"/>
              <a:cs typeface="Times New Roman" panose="02020603050405020304" pitchFamily="18" charset="0"/>
            </a:endParaRPr>
          </a:p>
          <a:p>
            <a:pPr algn="r">
              <a:lnSpc>
                <a:spcPct val="80000"/>
              </a:lnSpc>
            </a:pPr>
            <a:r>
              <a:rPr lang="en-US" altLang="en-US" sz="2000" b="1" dirty="0">
                <a:solidFill>
                  <a:srgbClr val="002060"/>
                </a:solidFill>
                <a:latin typeface="Times New Roman" panose="02020603050405020304" pitchFamily="18" charset="0"/>
                <a:ea typeface="Cascadia Code SemiBold" panose="020B0609020000020004" pitchFamily="49" charset="0"/>
                <a:cs typeface="Times New Roman" panose="02020603050405020304" pitchFamily="18" charset="0"/>
              </a:rPr>
              <a:t>Team Members:</a:t>
            </a:r>
          </a:p>
          <a:p>
            <a:pPr algn="r">
              <a:lnSpc>
                <a:spcPct val="80000"/>
              </a:lnSpc>
            </a:pPr>
            <a:r>
              <a:rPr lang="en-US" altLang="en-US" sz="2000" b="1" dirty="0" err="1">
                <a:solidFill>
                  <a:schemeClr val="accent2">
                    <a:lumMod val="75000"/>
                  </a:schemeClr>
                </a:solidFill>
                <a:latin typeface="Times New Roman" panose="02020603050405020304" pitchFamily="18" charset="0"/>
                <a:ea typeface="Cascadia Code SemiBold" panose="020B0609020000020004" pitchFamily="49" charset="0"/>
                <a:cs typeface="Times New Roman" panose="02020603050405020304" pitchFamily="18" charset="0"/>
              </a:rPr>
              <a:t>Harieesh</a:t>
            </a:r>
            <a:r>
              <a:rPr lang="en-US" altLang="en-US" sz="2000" b="1" dirty="0">
                <a:solidFill>
                  <a:schemeClr val="accent2">
                    <a:lumMod val="75000"/>
                  </a:schemeClr>
                </a:solidFill>
                <a:latin typeface="Times New Roman" panose="02020603050405020304" pitchFamily="18" charset="0"/>
                <a:ea typeface="Cascadia Code SemiBold" panose="020B0609020000020004" pitchFamily="49" charset="0"/>
                <a:cs typeface="Times New Roman" panose="02020603050405020304" pitchFamily="18" charset="0"/>
              </a:rPr>
              <a:t> </a:t>
            </a:r>
            <a:r>
              <a:rPr lang="en-US" altLang="en-US" sz="2000" b="1">
                <a:solidFill>
                  <a:schemeClr val="accent2">
                    <a:lumMod val="75000"/>
                  </a:schemeClr>
                </a:solidFill>
                <a:latin typeface="Times New Roman" panose="02020603050405020304" pitchFamily="18" charset="0"/>
                <a:ea typeface="Cascadia Code SemiBold" panose="020B0609020000020004" pitchFamily="49" charset="0"/>
                <a:cs typeface="Times New Roman" panose="02020603050405020304" pitchFamily="18" charset="0"/>
              </a:rPr>
              <a:t>Rakhavandaran</a:t>
            </a:r>
            <a:r>
              <a:rPr lang="en-US" altLang="en-US" sz="2000" b="1" dirty="0">
                <a:solidFill>
                  <a:schemeClr val="accent2">
                    <a:lumMod val="75000"/>
                  </a:schemeClr>
                </a:solidFill>
                <a:latin typeface="Times New Roman" panose="02020603050405020304" pitchFamily="18" charset="0"/>
                <a:ea typeface="Cascadia Code SemiBold" panose="020B0609020000020004" pitchFamily="49" charset="0"/>
                <a:cs typeface="Times New Roman" panose="02020603050405020304" pitchFamily="18" charset="0"/>
              </a:rPr>
              <a:t> .N.A</a:t>
            </a:r>
          </a:p>
          <a:p>
            <a:pPr algn="r">
              <a:lnSpc>
                <a:spcPct val="80000"/>
              </a:lnSpc>
            </a:pPr>
            <a:r>
              <a:rPr lang="en-US" altLang="en-US" sz="2000" b="1" dirty="0" err="1">
                <a:solidFill>
                  <a:schemeClr val="accent2">
                    <a:lumMod val="75000"/>
                  </a:schemeClr>
                </a:solidFill>
                <a:latin typeface="Times New Roman" panose="02020603050405020304" pitchFamily="18" charset="0"/>
                <a:ea typeface="Cascadia Code SemiBold" panose="020B0609020000020004" pitchFamily="49" charset="0"/>
                <a:cs typeface="Times New Roman" panose="02020603050405020304" pitchFamily="18" charset="0"/>
              </a:rPr>
              <a:t>Praneshver.P</a:t>
            </a:r>
            <a:endParaRPr lang="en-US" altLang="en-US" sz="2000" b="1" dirty="0">
              <a:solidFill>
                <a:schemeClr val="accent2">
                  <a:lumMod val="75000"/>
                </a:schemeClr>
              </a:solidFill>
              <a:latin typeface="Times New Roman" panose="02020603050405020304" pitchFamily="18" charset="0"/>
              <a:ea typeface="Cascadia Code SemiBold" panose="020B0609020000020004" pitchFamily="49" charset="0"/>
              <a:cs typeface="Times New Roman" panose="02020603050405020304" pitchFamily="18" charset="0"/>
            </a:endParaRPr>
          </a:p>
          <a:p>
            <a:pPr algn="r">
              <a:lnSpc>
                <a:spcPct val="80000"/>
              </a:lnSpc>
            </a:pPr>
            <a:r>
              <a:rPr lang="en-US" altLang="en-US" sz="2000" b="1" dirty="0">
                <a:solidFill>
                  <a:schemeClr val="accent2">
                    <a:lumMod val="75000"/>
                  </a:schemeClr>
                </a:solidFill>
                <a:latin typeface="Times New Roman" panose="02020603050405020304" pitchFamily="18" charset="0"/>
                <a:ea typeface="Cascadia Code SemiBold" panose="020B0609020000020004" pitchFamily="49" charset="0"/>
                <a:cs typeface="Times New Roman" panose="02020603050405020304" pitchFamily="18" charset="0"/>
              </a:rPr>
              <a:t>Sathish </a:t>
            </a:r>
            <a:r>
              <a:rPr lang="en-US" altLang="en-US" sz="2000" b="1" dirty="0" err="1">
                <a:solidFill>
                  <a:schemeClr val="accent2">
                    <a:lumMod val="75000"/>
                  </a:schemeClr>
                </a:solidFill>
                <a:latin typeface="Times New Roman" panose="02020603050405020304" pitchFamily="18" charset="0"/>
                <a:ea typeface="Cascadia Code SemiBold" panose="020B0609020000020004" pitchFamily="49" charset="0"/>
                <a:cs typeface="Times New Roman" panose="02020603050405020304" pitchFamily="18" charset="0"/>
              </a:rPr>
              <a:t>kumar.S</a:t>
            </a:r>
            <a:endParaRPr lang="en-US" altLang="en-US" sz="2000" b="1" dirty="0">
              <a:solidFill>
                <a:schemeClr val="accent2">
                  <a:lumMod val="75000"/>
                </a:schemeClr>
              </a:solidFill>
              <a:latin typeface="Times New Roman" panose="02020603050405020304" pitchFamily="18" charset="0"/>
              <a:ea typeface="Cascadia Code SemiBold" panose="020B0609020000020004" pitchFamily="49" charset="0"/>
              <a:cs typeface="Times New Roman" panose="02020603050405020304" pitchFamily="18" charset="0"/>
            </a:endParaRPr>
          </a:p>
          <a:p>
            <a:pPr algn="r">
              <a:lnSpc>
                <a:spcPct val="80000"/>
              </a:lnSpc>
            </a:pPr>
            <a:r>
              <a:rPr lang="en-US" altLang="en-US" sz="2000" b="1" dirty="0" err="1">
                <a:solidFill>
                  <a:schemeClr val="accent2">
                    <a:lumMod val="75000"/>
                  </a:schemeClr>
                </a:solidFill>
                <a:latin typeface="Times New Roman" panose="02020603050405020304" pitchFamily="18" charset="0"/>
                <a:ea typeface="Cascadia Code SemiBold" panose="020B0609020000020004" pitchFamily="49" charset="0"/>
                <a:cs typeface="Times New Roman" panose="02020603050405020304" pitchFamily="18" charset="0"/>
              </a:rPr>
              <a:t>Vengateshkumar.M</a:t>
            </a:r>
            <a:endParaRPr lang="en-US" altLang="en-US" sz="2000" b="1" dirty="0">
              <a:solidFill>
                <a:schemeClr val="accent2">
                  <a:lumMod val="75000"/>
                </a:schemeClr>
              </a:solidFill>
              <a:latin typeface="Times New Roman" panose="02020603050405020304" pitchFamily="18" charset="0"/>
              <a:ea typeface="Cascadia Code SemiBold" panose="020B0609020000020004" pitchFamily="49" charset="0"/>
              <a:cs typeface="Times New Roman" panose="02020603050405020304" pitchFamily="18" charset="0"/>
            </a:endParaRPr>
          </a:p>
        </p:txBody>
      </p:sp>
      <p:sp>
        <p:nvSpPr>
          <p:cNvPr id="2052" name="Rectangle 4">
            <a:extLst>
              <a:ext uri="{FF2B5EF4-FFF2-40B4-BE49-F238E27FC236}">
                <a16:creationId xmlns:a16="http://schemas.microsoft.com/office/drawing/2014/main" id="{59D4F73C-DD73-EF5D-BB22-99A3CCA28505}"/>
              </a:ext>
            </a:extLst>
          </p:cNvPr>
          <p:cNvSpPr>
            <a:spLocks noChangeArrowheads="1"/>
          </p:cNvSpPr>
          <p:nvPr/>
        </p:nvSpPr>
        <p:spPr bwMode="auto">
          <a:xfrm>
            <a:off x="0" y="6237312"/>
            <a:ext cx="9144000" cy="685800"/>
          </a:xfrm>
          <a:prstGeom prst="rect">
            <a:avLst/>
          </a:prstGeom>
          <a:solidFill>
            <a:schemeClr val="accent2">
              <a:lumMod val="60000"/>
              <a:lumOff val="40000"/>
            </a:schemeClr>
          </a:solidFill>
          <a:ln w="9525">
            <a:solidFill>
              <a:srgbClr val="0099FF"/>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altLang="en-US" dirty="0">
                <a:solidFill>
                  <a:srgbClr val="002060"/>
                </a:solidFill>
                <a:latin typeface="Times New Roman" panose="02020603050405020304" pitchFamily="18" charset="0"/>
                <a:cs typeface="Times New Roman" panose="02020603050405020304" pitchFamily="18" charset="0"/>
              </a:rPr>
              <a:t>Department of Computer Science and Engineering	                                     	                   </a:t>
            </a:r>
          </a:p>
          <a:p>
            <a:r>
              <a:rPr lang="en-GB" altLang="en-US" dirty="0" err="1">
                <a:solidFill>
                  <a:srgbClr val="002060"/>
                </a:solidFill>
                <a:latin typeface="Times New Roman" panose="02020603050405020304" pitchFamily="18" charset="0"/>
                <a:cs typeface="Times New Roman" panose="02020603050405020304" pitchFamily="18" charset="0"/>
              </a:rPr>
              <a:t>Velammal</a:t>
            </a:r>
            <a:r>
              <a:rPr lang="en-GB" altLang="en-US" dirty="0">
                <a:solidFill>
                  <a:srgbClr val="002060"/>
                </a:solidFill>
                <a:latin typeface="Times New Roman" panose="02020603050405020304" pitchFamily="18" charset="0"/>
                <a:cs typeface="Times New Roman" panose="02020603050405020304" pitchFamily="18" charset="0"/>
              </a:rPr>
              <a:t> Institute of Technology </a:t>
            </a:r>
            <a:r>
              <a:rPr lang="en-US" altLang="en-US" dirty="0">
                <a:solidFill>
                  <a:srgbClr val="002060"/>
                </a:solidFill>
                <a:latin typeface="Times New Roman" panose="02020603050405020304" pitchFamily="18" charset="0"/>
                <a:cs typeface="Times New Roman" panose="02020603050405020304" pitchFamily="18" charset="0"/>
              </a:rPr>
              <a:t>                                                                   </a:t>
            </a:r>
            <a:r>
              <a:rPr lang="en-US" altLang="en-US" sz="1600" dirty="0">
                <a:solidFill>
                  <a:srgbClr val="002060"/>
                </a:solidFill>
                <a:latin typeface="Times New Roman" panose="02020603050405020304" pitchFamily="18" charset="0"/>
                <a:cs typeface="Times New Roman" panose="02020603050405020304" pitchFamily="18" charset="0"/>
              </a:rPr>
              <a:t>		</a:t>
            </a:r>
          </a:p>
        </p:txBody>
      </p:sp>
      <p:sp>
        <p:nvSpPr>
          <p:cNvPr id="2053" name="Rectangle 5">
            <a:extLst>
              <a:ext uri="{FF2B5EF4-FFF2-40B4-BE49-F238E27FC236}">
                <a16:creationId xmlns:a16="http://schemas.microsoft.com/office/drawing/2014/main" id="{0FB40234-14F6-6558-1315-E0F1B22DE78F}"/>
              </a:ext>
            </a:extLst>
          </p:cNvPr>
          <p:cNvSpPr>
            <a:spLocks noChangeArrowheads="1"/>
          </p:cNvSpPr>
          <p:nvPr/>
        </p:nvSpPr>
        <p:spPr bwMode="auto">
          <a:xfrm>
            <a:off x="323528" y="3358128"/>
            <a:ext cx="32766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pPr algn="l">
              <a:lnSpc>
                <a:spcPct val="80000"/>
              </a:lnSpc>
            </a:pPr>
            <a:r>
              <a:rPr lang="en-US" altLang="en-US" sz="2000" b="1" dirty="0">
                <a:solidFill>
                  <a:srgbClr val="002060"/>
                </a:solidFill>
                <a:latin typeface="Times New Roman" panose="02020603050405020304" pitchFamily="18" charset="0"/>
                <a:cs typeface="Times New Roman" panose="02020603050405020304" pitchFamily="18" charset="0"/>
              </a:rPr>
              <a:t>Project Mentor :</a:t>
            </a:r>
          </a:p>
          <a:p>
            <a:pPr algn="l">
              <a:lnSpc>
                <a:spcPct val="80000"/>
              </a:lnSpc>
            </a:pPr>
            <a:r>
              <a:rPr lang="en-US" altLang="en-US" sz="2000" b="1" dirty="0" err="1">
                <a:solidFill>
                  <a:srgbClr val="002060"/>
                </a:solidFill>
                <a:latin typeface="Times New Roman" panose="02020603050405020304" pitchFamily="18" charset="0"/>
                <a:cs typeface="Times New Roman" panose="02020603050405020304" pitchFamily="18" charset="0"/>
              </a:rPr>
              <a:t>G.Yuvaraj,M.E</a:t>
            </a:r>
            <a:r>
              <a:rPr lang="en-US" altLang="en-US" sz="2000" b="1" dirty="0">
                <a:solidFill>
                  <a:srgbClr val="002060"/>
                </a:solidFill>
                <a:latin typeface="Times New Roman" panose="02020603050405020304" pitchFamily="18" charset="0"/>
                <a:cs typeface="Times New Roman" panose="02020603050405020304" pitchFamily="18" charset="0"/>
              </a:rPr>
              <a:t>.</a:t>
            </a:r>
            <a:endParaRPr lang="en-US" altLang="en-US" sz="2400" b="1" dirty="0">
              <a:solidFill>
                <a:srgbClr val="002060"/>
              </a:solidFill>
              <a:latin typeface="Times New Roman" panose="02020603050405020304" pitchFamily="18" charset="0"/>
              <a:cs typeface="Times New Roman" panose="02020603050405020304" pitchFamily="18" charset="0"/>
            </a:endParaRPr>
          </a:p>
          <a:p>
            <a:pPr algn="l">
              <a:lnSpc>
                <a:spcPct val="80000"/>
              </a:lnSpc>
            </a:pPr>
            <a:endParaRPr lang="en-US" altLang="en-US" sz="2000" b="1" dirty="0">
              <a:solidFill>
                <a:srgbClr val="0000F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925074DA-243D-9951-261D-08DB3AAAA55B}"/>
              </a:ext>
            </a:extLst>
          </p:cNvPr>
          <p:cNvSpPr>
            <a:spLocks noGrp="1" noChangeArrowheads="1"/>
          </p:cNvSpPr>
          <p:nvPr>
            <p:ph type="ctrTitle"/>
          </p:nvPr>
        </p:nvSpPr>
        <p:spPr>
          <a:xfrm>
            <a:off x="762000" y="619760"/>
            <a:ext cx="7772400" cy="457200"/>
          </a:xfrm>
        </p:spPr>
        <p:txBody>
          <a:bodyPr anchor="ctr">
            <a:normAutofit fontScale="90000"/>
          </a:bodyPr>
          <a:lstStyle/>
          <a:p>
            <a:pPr algn="l"/>
            <a:r>
              <a:rPr lang="en-US" altLang="en-US" sz="3600" b="1" dirty="0">
                <a:solidFill>
                  <a:schemeClr val="accent2">
                    <a:lumMod val="50000"/>
                  </a:schemeClr>
                </a:solidFill>
                <a:latin typeface="Times New Roman" panose="02020603050405020304" pitchFamily="18" charset="0"/>
                <a:cs typeface="Times New Roman" panose="02020603050405020304" pitchFamily="18" charset="0"/>
              </a:rPr>
              <a:t>Objective:</a:t>
            </a:r>
            <a:br>
              <a:rPr lang="en-US" altLang="en-US" sz="3600" b="1" dirty="0">
                <a:solidFill>
                  <a:schemeClr val="accent2">
                    <a:lumMod val="50000"/>
                  </a:schemeClr>
                </a:solidFill>
                <a:latin typeface="Times New Roman" panose="02020603050405020304" pitchFamily="18" charset="0"/>
                <a:cs typeface="Times New Roman" panose="02020603050405020304" pitchFamily="18" charset="0"/>
              </a:rPr>
            </a:br>
            <a:br>
              <a:rPr lang="en-US" altLang="en-US" sz="3600" b="1" dirty="0">
                <a:solidFill>
                  <a:srgbClr val="0000FF"/>
                </a:solidFill>
              </a:rPr>
            </a:br>
            <a:endParaRPr lang="en-US" altLang="en-US" sz="3600" b="1" dirty="0">
              <a:solidFill>
                <a:srgbClr val="FF0000"/>
              </a:solidFill>
            </a:endParaRPr>
          </a:p>
        </p:txBody>
      </p:sp>
      <p:sp>
        <p:nvSpPr>
          <p:cNvPr id="12292" name="Rectangle 4">
            <a:extLst>
              <a:ext uri="{FF2B5EF4-FFF2-40B4-BE49-F238E27FC236}">
                <a16:creationId xmlns:a16="http://schemas.microsoft.com/office/drawing/2014/main" id="{E90E2075-8292-5AB3-A53B-7BE1AD27ABB9}"/>
              </a:ext>
            </a:extLst>
          </p:cNvPr>
          <p:cNvSpPr>
            <a:spLocks noChangeArrowheads="1"/>
          </p:cNvSpPr>
          <p:nvPr/>
        </p:nvSpPr>
        <p:spPr bwMode="auto">
          <a:xfrm>
            <a:off x="762000" y="848360"/>
            <a:ext cx="6696744" cy="4505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pPr algn="l"/>
            <a:endParaRPr lang="en-US" sz="20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43311D42-99CB-C611-6CA6-714FE80B2E7D}"/>
              </a:ext>
            </a:extLst>
          </p:cNvPr>
          <p:cNvSpPr>
            <a:spLocks noChangeArrowheads="1"/>
          </p:cNvSpPr>
          <p:nvPr/>
        </p:nvSpPr>
        <p:spPr bwMode="auto">
          <a:xfrm>
            <a:off x="0" y="6237312"/>
            <a:ext cx="9144000" cy="685800"/>
          </a:xfrm>
          <a:prstGeom prst="rect">
            <a:avLst/>
          </a:prstGeom>
          <a:solidFill>
            <a:schemeClr val="accent2">
              <a:lumMod val="60000"/>
              <a:lumOff val="40000"/>
            </a:schemeClr>
          </a:solidFill>
          <a:ln w="9525">
            <a:solidFill>
              <a:srgbClr val="0099FF"/>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altLang="en-US" dirty="0">
                <a:solidFill>
                  <a:srgbClr val="002060"/>
                </a:solidFill>
                <a:latin typeface="Times New Roman" panose="02020603050405020304" pitchFamily="18" charset="0"/>
                <a:cs typeface="Times New Roman" panose="02020603050405020304" pitchFamily="18" charset="0"/>
              </a:rPr>
              <a:t>Department of Computer Science and Engineering                                                  	                                     	                   </a:t>
            </a:r>
          </a:p>
          <a:p>
            <a:r>
              <a:rPr lang="en-GB" altLang="en-US" dirty="0" err="1">
                <a:solidFill>
                  <a:srgbClr val="002060"/>
                </a:solidFill>
                <a:latin typeface="Times New Roman" panose="02020603050405020304" pitchFamily="18" charset="0"/>
                <a:cs typeface="Times New Roman" panose="02020603050405020304" pitchFamily="18" charset="0"/>
              </a:rPr>
              <a:t>Velammal</a:t>
            </a:r>
            <a:r>
              <a:rPr lang="en-GB" altLang="en-US" dirty="0">
                <a:solidFill>
                  <a:srgbClr val="002060"/>
                </a:solidFill>
                <a:latin typeface="Times New Roman" panose="02020603050405020304" pitchFamily="18" charset="0"/>
                <a:cs typeface="Times New Roman" panose="02020603050405020304" pitchFamily="18" charset="0"/>
              </a:rPr>
              <a:t> Institute of  Technology </a:t>
            </a:r>
            <a:r>
              <a:rPr lang="en-US" altLang="en-US" dirty="0">
                <a:solidFill>
                  <a:srgbClr val="002060"/>
                </a:solidFill>
                <a:latin typeface="Times New Roman" panose="02020603050405020304" pitchFamily="18" charset="0"/>
                <a:cs typeface="Times New Roman" panose="02020603050405020304" pitchFamily="18" charset="0"/>
              </a:rPr>
              <a:t>                                                                   </a:t>
            </a:r>
            <a:r>
              <a:rPr lang="en-US" altLang="en-US" sz="1600" dirty="0">
                <a:solidFill>
                  <a:srgbClr val="002060"/>
                </a:solidFill>
                <a:latin typeface="Times New Roman" panose="02020603050405020304" pitchFamily="18" charset="0"/>
                <a:cs typeface="Times New Roman" panose="02020603050405020304" pitchFamily="18" charset="0"/>
              </a:rPr>
              <a:t>		</a:t>
            </a:r>
          </a:p>
        </p:txBody>
      </p:sp>
      <p:sp>
        <p:nvSpPr>
          <p:cNvPr id="4" name="TextBox 3">
            <a:extLst>
              <a:ext uri="{FF2B5EF4-FFF2-40B4-BE49-F238E27FC236}">
                <a16:creationId xmlns:a16="http://schemas.microsoft.com/office/drawing/2014/main" id="{AC8131B6-9A80-4723-A008-B06771D259E1}"/>
              </a:ext>
            </a:extLst>
          </p:cNvPr>
          <p:cNvSpPr txBox="1"/>
          <p:nvPr/>
        </p:nvSpPr>
        <p:spPr>
          <a:xfrm>
            <a:off x="609600" y="624840"/>
            <a:ext cx="6849144" cy="3970318"/>
          </a:xfrm>
          <a:prstGeom prst="rect">
            <a:avLst/>
          </a:prstGeom>
          <a:noFill/>
        </p:spPr>
        <p:txBody>
          <a:bodyPr wrap="square">
            <a:spAutoFit/>
          </a:bodyPr>
          <a:lstStyle/>
          <a:p>
            <a:pPr marL="285750" indent="-285750">
              <a:buFont typeface="Arial" panose="020B0604020202020204" pitchFamily="34" charset="0"/>
              <a:buChar char="•"/>
            </a:pPr>
            <a:r>
              <a:rPr lang="en-US" altLang="en-US" sz="1800" dirty="0">
                <a:solidFill>
                  <a:schemeClr val="accent2">
                    <a:lumMod val="50000"/>
                  </a:schemeClr>
                </a:solidFill>
                <a:latin typeface="Times New Roman" panose="02020603050405020304" pitchFamily="18" charset="0"/>
                <a:cs typeface="Times New Roman" panose="02020603050405020304" pitchFamily="18" charset="0"/>
              </a:rPr>
              <a:t>Handwriting recognition has gained a lot of attention in the field of pattern recognition and machine learning due to its application in various fields. </a:t>
            </a:r>
          </a:p>
          <a:p>
            <a:pPr marL="285750" indent="-285750">
              <a:buFont typeface="Arial" panose="020B0604020202020204" pitchFamily="34" charset="0"/>
              <a:buChar char="•"/>
            </a:pPr>
            <a:r>
              <a:rPr lang="en-US" altLang="en-US" sz="1800" dirty="0">
                <a:solidFill>
                  <a:schemeClr val="accent2">
                    <a:lumMod val="50000"/>
                  </a:schemeClr>
                </a:solidFill>
                <a:latin typeface="Times New Roman" panose="02020603050405020304" pitchFamily="18" charset="0"/>
                <a:cs typeface="Times New Roman" panose="02020603050405020304" pitchFamily="18" charset="0"/>
              </a:rPr>
              <a:t>Optical Character Recognition(OCR) and Handwritten Character Recognition (HCR) has specific domain to apply. Various techniques have been proposed to for character recognition in handwriting recognition system. </a:t>
            </a:r>
          </a:p>
          <a:p>
            <a:pPr marL="285750" indent="-285750">
              <a:buFont typeface="Arial" panose="020B0604020202020204" pitchFamily="34" charset="0"/>
              <a:buChar char="•"/>
            </a:pPr>
            <a:r>
              <a:rPr lang="en-US" altLang="en-US" sz="1800" dirty="0">
                <a:solidFill>
                  <a:schemeClr val="accent2">
                    <a:lumMod val="50000"/>
                  </a:schemeClr>
                </a:solidFill>
                <a:latin typeface="Times New Roman" panose="02020603050405020304" pitchFamily="18" charset="0"/>
                <a:cs typeface="Times New Roman" panose="02020603050405020304" pitchFamily="18" charset="0"/>
              </a:rPr>
              <a:t>Even though, sufficient studies and papers describes the techniques for converting textual content from a paper document into machine readable form. </a:t>
            </a:r>
          </a:p>
          <a:p>
            <a:pPr marL="285750" indent="-285750">
              <a:buFont typeface="Arial" panose="020B0604020202020204" pitchFamily="34" charset="0"/>
              <a:buChar char="•"/>
            </a:pPr>
            <a:r>
              <a:rPr lang="en-US" altLang="en-US" sz="1800" dirty="0">
                <a:solidFill>
                  <a:schemeClr val="accent2">
                    <a:lumMod val="50000"/>
                  </a:schemeClr>
                </a:solidFill>
                <a:latin typeface="Times New Roman" panose="02020603050405020304" pitchFamily="18" charset="0"/>
                <a:cs typeface="Times New Roman" panose="02020603050405020304" pitchFamily="18" charset="0"/>
              </a:rPr>
              <a:t>In coming days, character recognition system might serve as a key factor to create a paperless environment by digitizing and processing existing paper documents. This paper presents a detailed review in the field of Handwritten Character Recognition</a:t>
            </a:r>
            <a:endParaRPr lang="en-IN" dirty="0"/>
          </a:p>
        </p:txBody>
      </p:sp>
      <p:pic>
        <p:nvPicPr>
          <p:cNvPr id="7" name="Picture 6">
            <a:extLst>
              <a:ext uri="{FF2B5EF4-FFF2-40B4-BE49-F238E27FC236}">
                <a16:creationId xmlns:a16="http://schemas.microsoft.com/office/drawing/2014/main" id="{C677F098-2819-6638-E44E-8336AF67943D}"/>
              </a:ext>
            </a:extLst>
          </p:cNvPr>
          <p:cNvPicPr>
            <a:picLocks noChangeAspect="1"/>
          </p:cNvPicPr>
          <p:nvPr/>
        </p:nvPicPr>
        <p:blipFill>
          <a:blip r:embed="rId3"/>
          <a:stretch>
            <a:fillRect/>
          </a:stretch>
        </p:blipFill>
        <p:spPr>
          <a:xfrm>
            <a:off x="1061293" y="4642787"/>
            <a:ext cx="2592288" cy="1457131"/>
          </a:xfrm>
          <a:prstGeom prst="rect">
            <a:avLst/>
          </a:prstGeom>
        </p:spPr>
      </p:pic>
      <p:pic>
        <p:nvPicPr>
          <p:cNvPr id="10" name="Picture 9">
            <a:extLst>
              <a:ext uri="{FF2B5EF4-FFF2-40B4-BE49-F238E27FC236}">
                <a16:creationId xmlns:a16="http://schemas.microsoft.com/office/drawing/2014/main" id="{01963FD8-AE68-B4F4-3CF5-1E58A9B6B347}"/>
              </a:ext>
            </a:extLst>
          </p:cNvPr>
          <p:cNvPicPr>
            <a:picLocks noChangeAspect="1"/>
          </p:cNvPicPr>
          <p:nvPr/>
        </p:nvPicPr>
        <p:blipFill>
          <a:blip r:embed="rId4"/>
          <a:stretch>
            <a:fillRect/>
          </a:stretch>
        </p:blipFill>
        <p:spPr>
          <a:xfrm>
            <a:off x="4034173" y="4732552"/>
            <a:ext cx="2842084" cy="1367366"/>
          </a:xfrm>
          <a:prstGeom prst="rect">
            <a:avLst/>
          </a:prstGeom>
        </p:spPr>
      </p:pic>
    </p:spTree>
    <p:extLst>
      <p:ext uri="{BB962C8B-B14F-4D97-AF65-F5344CB8AC3E}">
        <p14:creationId xmlns:p14="http://schemas.microsoft.com/office/powerpoint/2010/main" val="3608629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1E146-CEA4-8A80-53E6-C05E027214B9}"/>
              </a:ext>
            </a:extLst>
          </p:cNvPr>
          <p:cNvSpPr>
            <a:spLocks noGrp="1"/>
          </p:cNvSpPr>
          <p:nvPr>
            <p:ph type="title"/>
          </p:nvPr>
        </p:nvSpPr>
        <p:spPr/>
        <p:txBody>
          <a:bodyPr/>
          <a:lstStyle/>
          <a:p>
            <a:r>
              <a:rPr lang="en-US" dirty="0"/>
              <a:t>Advantages</a:t>
            </a:r>
            <a:endParaRPr lang="en-IN" dirty="0"/>
          </a:p>
        </p:txBody>
      </p:sp>
      <p:sp>
        <p:nvSpPr>
          <p:cNvPr id="3" name="Content Placeholder 2">
            <a:extLst>
              <a:ext uri="{FF2B5EF4-FFF2-40B4-BE49-F238E27FC236}">
                <a16:creationId xmlns:a16="http://schemas.microsoft.com/office/drawing/2014/main" id="{2600FAB7-4B82-03F0-854D-FC61BE12B981}"/>
              </a:ext>
            </a:extLst>
          </p:cNvPr>
          <p:cNvSpPr>
            <a:spLocks noGrp="1"/>
          </p:cNvSpPr>
          <p:nvPr>
            <p:ph idx="1"/>
          </p:nvPr>
        </p:nvSpPr>
        <p:spPr>
          <a:xfrm>
            <a:off x="606640" y="1772816"/>
            <a:ext cx="6347714" cy="3880773"/>
          </a:xfrm>
        </p:spPr>
        <p:txBody>
          <a:bodyPr/>
          <a:lstStyle/>
          <a:p>
            <a:r>
              <a:rPr lang="en-US" dirty="0"/>
              <a:t>Quicker processing ; no moving or storage of questionnaires near operators</a:t>
            </a:r>
          </a:p>
          <a:p>
            <a:r>
              <a:rPr lang="en-US" dirty="0"/>
              <a:t>Savings in costs and efficiencies by not having paper questionaries.</a:t>
            </a:r>
          </a:p>
          <a:p>
            <a:r>
              <a:rPr lang="en-US" dirty="0"/>
              <a:t>Scanning and recognition allowed efficient management and planning for the rest of the processing workload.</a:t>
            </a:r>
          </a:p>
          <a:p>
            <a:r>
              <a:rPr lang="en-US" dirty="0"/>
              <a:t>Quick retrieval of our text.</a:t>
            </a:r>
          </a:p>
          <a:p>
            <a:r>
              <a:rPr lang="en-US" dirty="0"/>
              <a:t>Data is easily read by humans as well as the computer</a:t>
            </a:r>
          </a:p>
          <a:p>
            <a:endParaRPr lang="en-IN" dirty="0"/>
          </a:p>
        </p:txBody>
      </p:sp>
      <p:sp>
        <p:nvSpPr>
          <p:cNvPr id="4" name="Rectangle 3">
            <a:extLst>
              <a:ext uri="{FF2B5EF4-FFF2-40B4-BE49-F238E27FC236}">
                <a16:creationId xmlns:a16="http://schemas.microsoft.com/office/drawing/2014/main" id="{73C9E4BF-A02D-B2F7-FA7E-C8204B3E759B}"/>
              </a:ext>
            </a:extLst>
          </p:cNvPr>
          <p:cNvSpPr>
            <a:spLocks noChangeArrowheads="1"/>
          </p:cNvSpPr>
          <p:nvPr/>
        </p:nvSpPr>
        <p:spPr bwMode="auto">
          <a:xfrm>
            <a:off x="0" y="6237312"/>
            <a:ext cx="9144000" cy="685800"/>
          </a:xfrm>
          <a:prstGeom prst="rect">
            <a:avLst/>
          </a:prstGeom>
          <a:solidFill>
            <a:schemeClr val="accent2">
              <a:lumMod val="60000"/>
              <a:lumOff val="40000"/>
            </a:schemeClr>
          </a:solidFill>
          <a:ln w="9525">
            <a:solidFill>
              <a:srgbClr val="0099FF"/>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marL="0" algn="l" rtl="0" eaLnBrk="1" latinLnBrk="0" hangingPunct="1">
              <a:spcBef>
                <a:spcPts val="0"/>
              </a:spcBef>
              <a:spcAft>
                <a:spcPts val="0"/>
              </a:spcAft>
            </a:pPr>
            <a:r>
              <a:rPr lang="en-US" sz="1800" kern="1200" dirty="0">
                <a:solidFill>
                  <a:srgbClr val="002060"/>
                </a:solidFill>
                <a:effectLst/>
                <a:latin typeface="Times New Roman" panose="02020603050405020304" pitchFamily="18" charset="0"/>
                <a:ea typeface="+mn-ea"/>
                <a:cs typeface="Times New Roman" panose="02020603050405020304" pitchFamily="18" charset="0"/>
              </a:rPr>
              <a:t>Department of Computer Science and Engineering	                                     	                   </a:t>
            </a:r>
            <a:endParaRPr lang="en-IN" dirty="0">
              <a:effectLst/>
            </a:endParaRPr>
          </a:p>
          <a:p>
            <a:r>
              <a:rPr lang="en-GB" sz="1800" kern="1200" dirty="0" err="1">
                <a:solidFill>
                  <a:srgbClr val="002060"/>
                </a:solidFill>
                <a:effectLst/>
                <a:latin typeface="Times New Roman" panose="02020603050405020304" pitchFamily="18" charset="0"/>
                <a:ea typeface="+mn-ea"/>
                <a:cs typeface="Times New Roman" panose="02020603050405020304" pitchFamily="18" charset="0"/>
              </a:rPr>
              <a:t>Velammal</a:t>
            </a:r>
            <a:r>
              <a:rPr lang="en-GB" sz="1800" kern="1200" dirty="0">
                <a:solidFill>
                  <a:srgbClr val="002060"/>
                </a:solidFill>
                <a:effectLst/>
                <a:latin typeface="Times New Roman" panose="02020603050405020304" pitchFamily="18" charset="0"/>
                <a:ea typeface="+mn-ea"/>
                <a:cs typeface="Times New Roman" panose="02020603050405020304" pitchFamily="18" charset="0"/>
              </a:rPr>
              <a:t> Institute of Technology </a:t>
            </a:r>
            <a:r>
              <a:rPr lang="en-US" altLang="en-US" sz="1600" dirty="0">
                <a:solidFill>
                  <a:srgbClr val="00206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784603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BC20C-7BEA-97FE-4B92-E0D3B37EA0B2}"/>
              </a:ext>
            </a:extLst>
          </p:cNvPr>
          <p:cNvSpPr>
            <a:spLocks noGrp="1"/>
          </p:cNvSpPr>
          <p:nvPr>
            <p:ph type="title"/>
          </p:nvPr>
        </p:nvSpPr>
        <p:spPr/>
        <p:txBody>
          <a:bodyPr/>
          <a:lstStyle/>
          <a:p>
            <a:r>
              <a:rPr lang="en-US" dirty="0"/>
              <a:t>Disadvantages</a:t>
            </a:r>
            <a:endParaRPr lang="en-IN" dirty="0"/>
          </a:p>
        </p:txBody>
      </p:sp>
      <p:sp>
        <p:nvSpPr>
          <p:cNvPr id="3" name="Content Placeholder 2">
            <a:extLst>
              <a:ext uri="{FF2B5EF4-FFF2-40B4-BE49-F238E27FC236}">
                <a16:creationId xmlns:a16="http://schemas.microsoft.com/office/drawing/2014/main" id="{E525F48C-1B0D-D366-ECD7-4C008BABCE48}"/>
              </a:ext>
            </a:extLst>
          </p:cNvPr>
          <p:cNvSpPr>
            <a:spLocks noGrp="1"/>
          </p:cNvSpPr>
          <p:nvPr>
            <p:ph idx="1"/>
          </p:nvPr>
        </p:nvSpPr>
        <p:spPr>
          <a:xfrm>
            <a:off x="588882" y="1772816"/>
            <a:ext cx="6698705" cy="4318000"/>
          </a:xfrm>
        </p:spPr>
        <p:txBody>
          <a:bodyPr>
            <a:normAutofit/>
          </a:bodyPr>
          <a:lstStyle/>
          <a:p>
            <a:r>
              <a:rPr lang="en-US" sz="2000" dirty="0"/>
              <a:t>Poor/untidy handwriting may be difficult to recognize for the system.</a:t>
            </a:r>
          </a:p>
          <a:p>
            <a:r>
              <a:rPr lang="en-US" sz="2000" dirty="0"/>
              <a:t>Some character could be confused by the system. </a:t>
            </a:r>
          </a:p>
          <a:p>
            <a:r>
              <a:rPr lang="en-US" sz="2000" dirty="0"/>
              <a:t>Example, 5S ||1 </a:t>
            </a:r>
          </a:p>
          <a:p>
            <a:r>
              <a:rPr lang="en-US" sz="2000" dirty="0"/>
              <a:t>Writing onto the screen takes practices as it not the same “feeling” as paper.</a:t>
            </a:r>
          </a:p>
          <a:p>
            <a:r>
              <a:rPr lang="en-US" sz="2000" dirty="0"/>
              <a:t>Sometimes recognition is not 100% accurate.</a:t>
            </a:r>
          </a:p>
          <a:p>
            <a:pPr marL="0" indent="0">
              <a:buNone/>
            </a:pPr>
            <a:endParaRPr lang="en-US" sz="2000" dirty="0"/>
          </a:p>
          <a:p>
            <a:endParaRPr lang="en-IN" sz="2000" dirty="0"/>
          </a:p>
        </p:txBody>
      </p:sp>
      <p:sp>
        <p:nvSpPr>
          <p:cNvPr id="4" name="Rectangle 3">
            <a:extLst>
              <a:ext uri="{FF2B5EF4-FFF2-40B4-BE49-F238E27FC236}">
                <a16:creationId xmlns:a16="http://schemas.microsoft.com/office/drawing/2014/main" id="{04AD9EC7-3918-F569-8866-8F76139E6081}"/>
              </a:ext>
            </a:extLst>
          </p:cNvPr>
          <p:cNvSpPr>
            <a:spLocks noChangeArrowheads="1"/>
          </p:cNvSpPr>
          <p:nvPr/>
        </p:nvSpPr>
        <p:spPr bwMode="auto">
          <a:xfrm>
            <a:off x="0" y="6237312"/>
            <a:ext cx="9144000" cy="685800"/>
          </a:xfrm>
          <a:prstGeom prst="rect">
            <a:avLst/>
          </a:prstGeom>
          <a:solidFill>
            <a:schemeClr val="accent2">
              <a:lumMod val="60000"/>
              <a:lumOff val="40000"/>
            </a:schemeClr>
          </a:solidFill>
          <a:ln w="9525">
            <a:solidFill>
              <a:srgbClr val="0099FF"/>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marL="0" algn="l" rtl="0" eaLnBrk="1" latinLnBrk="0" hangingPunct="1">
              <a:spcBef>
                <a:spcPts val="0"/>
              </a:spcBef>
              <a:spcAft>
                <a:spcPts val="0"/>
              </a:spcAft>
            </a:pPr>
            <a:r>
              <a:rPr lang="en-US" sz="1800" kern="1200" dirty="0">
                <a:solidFill>
                  <a:srgbClr val="002060"/>
                </a:solidFill>
                <a:effectLst/>
                <a:latin typeface="Times New Roman" panose="02020603050405020304" pitchFamily="18" charset="0"/>
                <a:ea typeface="+mn-ea"/>
                <a:cs typeface="Times New Roman" panose="02020603050405020304" pitchFamily="18" charset="0"/>
              </a:rPr>
              <a:t>Department of Computer Science and Engineering	                                     	                   </a:t>
            </a:r>
            <a:endParaRPr lang="en-IN" dirty="0">
              <a:effectLst/>
            </a:endParaRPr>
          </a:p>
          <a:p>
            <a:r>
              <a:rPr lang="en-GB" sz="1800" kern="1200" dirty="0" err="1">
                <a:solidFill>
                  <a:srgbClr val="002060"/>
                </a:solidFill>
                <a:effectLst/>
                <a:latin typeface="Times New Roman" panose="02020603050405020304" pitchFamily="18" charset="0"/>
                <a:ea typeface="+mn-ea"/>
                <a:cs typeface="Times New Roman" panose="02020603050405020304" pitchFamily="18" charset="0"/>
              </a:rPr>
              <a:t>Velammal</a:t>
            </a:r>
            <a:r>
              <a:rPr lang="en-GB" sz="1800" kern="1200" dirty="0">
                <a:solidFill>
                  <a:srgbClr val="002060"/>
                </a:solidFill>
                <a:effectLst/>
                <a:latin typeface="Times New Roman" panose="02020603050405020304" pitchFamily="18" charset="0"/>
                <a:ea typeface="+mn-ea"/>
                <a:cs typeface="Times New Roman" panose="02020603050405020304" pitchFamily="18" charset="0"/>
              </a:rPr>
              <a:t> Institute of Technology </a:t>
            </a:r>
            <a:r>
              <a:rPr lang="en-US" altLang="en-US" sz="1600" dirty="0">
                <a:solidFill>
                  <a:srgbClr val="00206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773897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4">
            <a:extLst>
              <a:ext uri="{FF2B5EF4-FFF2-40B4-BE49-F238E27FC236}">
                <a16:creationId xmlns:a16="http://schemas.microsoft.com/office/drawing/2014/main" id="{E90E2075-8292-5AB3-A53B-7BE1AD27ABB9}"/>
              </a:ext>
            </a:extLst>
          </p:cNvPr>
          <p:cNvSpPr>
            <a:spLocks noChangeArrowheads="1"/>
          </p:cNvSpPr>
          <p:nvPr/>
        </p:nvSpPr>
        <p:spPr bwMode="auto">
          <a:xfrm>
            <a:off x="762000" y="848360"/>
            <a:ext cx="6696744" cy="4505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pPr algn="l"/>
            <a:endParaRPr lang="en-US" sz="20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43311D42-99CB-C611-6CA6-714FE80B2E7D}"/>
              </a:ext>
            </a:extLst>
          </p:cNvPr>
          <p:cNvSpPr>
            <a:spLocks noChangeArrowheads="1"/>
          </p:cNvSpPr>
          <p:nvPr/>
        </p:nvSpPr>
        <p:spPr bwMode="auto">
          <a:xfrm>
            <a:off x="0" y="6237312"/>
            <a:ext cx="9144000" cy="685800"/>
          </a:xfrm>
          <a:prstGeom prst="rect">
            <a:avLst/>
          </a:prstGeom>
          <a:solidFill>
            <a:schemeClr val="accent2">
              <a:lumMod val="60000"/>
              <a:lumOff val="40000"/>
            </a:schemeClr>
          </a:solidFill>
          <a:ln w="9525">
            <a:solidFill>
              <a:srgbClr val="0099FF"/>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marL="0" algn="l" rtl="0" eaLnBrk="1" latinLnBrk="0" hangingPunct="1">
              <a:spcBef>
                <a:spcPts val="0"/>
              </a:spcBef>
              <a:spcAft>
                <a:spcPts val="0"/>
              </a:spcAft>
            </a:pPr>
            <a:r>
              <a:rPr lang="en-US" sz="1800" kern="1200" dirty="0">
                <a:solidFill>
                  <a:srgbClr val="002060"/>
                </a:solidFill>
                <a:effectLst/>
                <a:latin typeface="Times New Roman" panose="02020603050405020304" pitchFamily="18" charset="0"/>
                <a:ea typeface="+mn-ea"/>
                <a:cs typeface="Times New Roman" panose="02020603050405020304" pitchFamily="18" charset="0"/>
              </a:rPr>
              <a:t>Department of Computer Science and Engineering	                                     	                   </a:t>
            </a:r>
            <a:endParaRPr lang="en-IN" dirty="0">
              <a:effectLst/>
            </a:endParaRPr>
          </a:p>
          <a:p>
            <a:r>
              <a:rPr lang="en-GB" sz="1800" kern="1200" dirty="0" err="1">
                <a:solidFill>
                  <a:srgbClr val="002060"/>
                </a:solidFill>
                <a:effectLst/>
                <a:latin typeface="Times New Roman" panose="02020603050405020304" pitchFamily="18" charset="0"/>
                <a:ea typeface="+mn-ea"/>
                <a:cs typeface="Times New Roman" panose="02020603050405020304" pitchFamily="18" charset="0"/>
              </a:rPr>
              <a:t>Velammal</a:t>
            </a:r>
            <a:r>
              <a:rPr lang="en-GB" sz="1800" kern="1200" dirty="0">
                <a:solidFill>
                  <a:srgbClr val="002060"/>
                </a:solidFill>
                <a:effectLst/>
                <a:latin typeface="Times New Roman" panose="02020603050405020304" pitchFamily="18" charset="0"/>
                <a:ea typeface="+mn-ea"/>
                <a:cs typeface="Times New Roman" panose="02020603050405020304" pitchFamily="18" charset="0"/>
              </a:rPr>
              <a:t> Institute of Technology </a:t>
            </a:r>
            <a:r>
              <a:rPr lang="en-US" altLang="en-US" sz="1600" dirty="0">
                <a:solidFill>
                  <a:srgbClr val="002060"/>
                </a:solidFill>
                <a:latin typeface="Times New Roman" panose="02020603050405020304" pitchFamily="18" charset="0"/>
                <a:cs typeface="Times New Roman" panose="02020603050405020304" pitchFamily="18" charset="0"/>
              </a:rPr>
              <a:t>		</a:t>
            </a:r>
          </a:p>
        </p:txBody>
      </p:sp>
      <p:sp>
        <p:nvSpPr>
          <p:cNvPr id="4" name="Title 3">
            <a:extLst>
              <a:ext uri="{FF2B5EF4-FFF2-40B4-BE49-F238E27FC236}">
                <a16:creationId xmlns:a16="http://schemas.microsoft.com/office/drawing/2014/main" id="{DCB214D2-6B78-5293-E9A5-8767211A39ED}"/>
              </a:ext>
            </a:extLst>
          </p:cNvPr>
          <p:cNvSpPr>
            <a:spLocks noGrp="1"/>
          </p:cNvSpPr>
          <p:nvPr>
            <p:ph type="ctrTitle"/>
          </p:nvPr>
        </p:nvSpPr>
        <p:spPr>
          <a:xfrm>
            <a:off x="1197012" y="2348880"/>
            <a:ext cx="5826719" cy="1646302"/>
          </a:xfrm>
        </p:spPr>
        <p:txBody>
          <a:bodyPr/>
          <a:lstStyle/>
          <a:p>
            <a:pPr algn="ctr"/>
            <a:r>
              <a:rPr lang="en-IN" sz="7200" dirty="0">
                <a:solidFill>
                  <a:schemeClr val="accent2">
                    <a:lumMod val="50000"/>
                  </a:schemeClr>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185031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0656FBA-39B0-AEF6-C923-339E5071BF64}"/>
              </a:ext>
            </a:extLst>
          </p:cNvPr>
          <p:cNvSpPr>
            <a:spLocks noGrp="1" noChangeArrowheads="1"/>
          </p:cNvSpPr>
          <p:nvPr>
            <p:ph type="ctrTitle"/>
          </p:nvPr>
        </p:nvSpPr>
        <p:spPr>
          <a:xfrm>
            <a:off x="539552" y="1086924"/>
            <a:ext cx="2232248" cy="457200"/>
          </a:xfrm>
        </p:spPr>
        <p:txBody>
          <a:bodyPr anchor="ctr">
            <a:noAutofit/>
          </a:bodyPr>
          <a:lstStyle/>
          <a:p>
            <a:r>
              <a:rPr lang="en-US" altLang="en-US" sz="3600" b="1" dirty="0">
                <a:solidFill>
                  <a:schemeClr val="accent2">
                    <a:lumMod val="50000"/>
                  </a:schemeClr>
                </a:solidFill>
                <a:latin typeface="Times New Roman" panose="02020603050405020304" pitchFamily="18" charset="0"/>
                <a:cs typeface="Times New Roman" panose="02020603050405020304" pitchFamily="18" charset="0"/>
              </a:rPr>
              <a:t>Contents </a:t>
            </a:r>
            <a:endParaRPr lang="en-US" altLang="en-US" sz="36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9220" name="Rectangle 4">
            <a:extLst>
              <a:ext uri="{FF2B5EF4-FFF2-40B4-BE49-F238E27FC236}">
                <a16:creationId xmlns:a16="http://schemas.microsoft.com/office/drawing/2014/main" id="{B1186805-F435-4D93-23D4-613B084BEFCC}"/>
              </a:ext>
            </a:extLst>
          </p:cNvPr>
          <p:cNvSpPr>
            <a:spLocks noChangeArrowheads="1"/>
          </p:cNvSpPr>
          <p:nvPr/>
        </p:nvSpPr>
        <p:spPr bwMode="auto">
          <a:xfrm>
            <a:off x="827584" y="1732476"/>
            <a:ext cx="69342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pPr algn="l">
              <a:buFont typeface="Wingdings" panose="05000000000000000000" pitchFamily="2" charset="2"/>
              <a:buChar char="Ø"/>
            </a:pPr>
            <a:r>
              <a:rPr lang="en-US" altLang="en-US" sz="2400" b="1" dirty="0">
                <a:solidFill>
                  <a:schemeClr val="accent2">
                    <a:lumMod val="75000"/>
                  </a:schemeClr>
                </a:solidFill>
                <a:latin typeface="Times New Roman" panose="02020603050405020304" pitchFamily="18" charset="0"/>
                <a:cs typeface="Times New Roman" panose="02020603050405020304" pitchFamily="18" charset="0"/>
              </a:rPr>
              <a:t>Problem definition</a:t>
            </a:r>
          </a:p>
          <a:p>
            <a:pPr algn="l">
              <a:buFont typeface="Wingdings" panose="05000000000000000000" pitchFamily="2" charset="2"/>
              <a:buChar char="Ø"/>
            </a:pPr>
            <a:r>
              <a:rPr lang="en-US" altLang="en-US" sz="2400" b="1" dirty="0">
                <a:solidFill>
                  <a:schemeClr val="accent2">
                    <a:lumMod val="75000"/>
                  </a:schemeClr>
                </a:solidFill>
                <a:latin typeface="Times New Roman" panose="02020603050405020304" pitchFamily="18" charset="0"/>
                <a:cs typeface="Times New Roman" panose="02020603050405020304" pitchFamily="18" charset="0"/>
              </a:rPr>
              <a:t>Architecture of the application</a:t>
            </a:r>
          </a:p>
          <a:p>
            <a:pPr algn="l">
              <a:buFont typeface="Wingdings" panose="05000000000000000000" pitchFamily="2" charset="2"/>
              <a:buChar char="Ø"/>
            </a:pPr>
            <a:r>
              <a:rPr lang="en-US" altLang="en-US" sz="2400" b="1" dirty="0">
                <a:solidFill>
                  <a:schemeClr val="accent2">
                    <a:lumMod val="75000"/>
                  </a:schemeClr>
                </a:solidFill>
                <a:latin typeface="Times New Roman" panose="02020603050405020304" pitchFamily="18" charset="0"/>
                <a:cs typeface="Times New Roman" panose="02020603050405020304" pitchFamily="18" charset="0"/>
              </a:rPr>
              <a:t>Hardware &amp; Software Requirements</a:t>
            </a:r>
          </a:p>
          <a:p>
            <a:pPr algn="l">
              <a:buFont typeface="Wingdings" panose="05000000000000000000" pitchFamily="2" charset="2"/>
              <a:buChar char="Ø"/>
            </a:pPr>
            <a:r>
              <a:rPr lang="en-US" altLang="en-US" sz="2400" b="1" dirty="0">
                <a:solidFill>
                  <a:schemeClr val="accent2">
                    <a:lumMod val="75000"/>
                  </a:schemeClr>
                </a:solidFill>
                <a:latin typeface="Times New Roman" panose="02020603050405020304" pitchFamily="18" charset="0"/>
                <a:cs typeface="Times New Roman" panose="02020603050405020304" pitchFamily="18" charset="0"/>
              </a:rPr>
              <a:t>Existing Application</a:t>
            </a:r>
          </a:p>
          <a:p>
            <a:pPr algn="l">
              <a:buFont typeface="Wingdings" panose="05000000000000000000" pitchFamily="2" charset="2"/>
              <a:buChar char="Ø"/>
            </a:pPr>
            <a:r>
              <a:rPr lang="en-US" altLang="en-US" sz="2400" b="1" dirty="0">
                <a:solidFill>
                  <a:schemeClr val="accent2">
                    <a:lumMod val="75000"/>
                  </a:schemeClr>
                </a:solidFill>
                <a:latin typeface="Times New Roman" panose="02020603050405020304" pitchFamily="18" charset="0"/>
                <a:cs typeface="Times New Roman" panose="02020603050405020304" pitchFamily="18" charset="0"/>
              </a:rPr>
              <a:t>Objective</a:t>
            </a:r>
          </a:p>
          <a:p>
            <a:pPr algn="l">
              <a:buFont typeface="Wingdings" panose="05000000000000000000" pitchFamily="2" charset="2"/>
              <a:buChar char="Ø"/>
            </a:pPr>
            <a:r>
              <a:rPr lang="en-US" altLang="en-US" sz="2400" b="1" dirty="0">
                <a:solidFill>
                  <a:schemeClr val="accent2">
                    <a:lumMod val="75000"/>
                  </a:schemeClr>
                </a:solidFill>
                <a:latin typeface="Times New Roman" panose="02020603050405020304" pitchFamily="18" charset="0"/>
                <a:cs typeface="Times New Roman" panose="02020603050405020304" pitchFamily="18" charset="0"/>
              </a:rPr>
              <a:t>Advantages</a:t>
            </a:r>
          </a:p>
          <a:p>
            <a:pPr algn="l">
              <a:buFont typeface="Wingdings" panose="05000000000000000000" pitchFamily="2" charset="2"/>
              <a:buChar char="Ø"/>
            </a:pPr>
            <a:r>
              <a:rPr lang="en-US" altLang="en-US" sz="2400" b="1" dirty="0">
                <a:solidFill>
                  <a:schemeClr val="accent2">
                    <a:lumMod val="75000"/>
                  </a:schemeClr>
                </a:solidFill>
                <a:latin typeface="Times New Roman" panose="02020603050405020304" pitchFamily="18" charset="0"/>
                <a:cs typeface="Times New Roman" panose="02020603050405020304" pitchFamily="18" charset="0"/>
              </a:rPr>
              <a:t>Disadvantages</a:t>
            </a:r>
          </a:p>
          <a:p>
            <a:pPr algn="l">
              <a:buClr>
                <a:srgbClr val="0099FF"/>
              </a:buClr>
              <a:buFont typeface="Wingdings" panose="05000000000000000000" pitchFamily="2" charset="2"/>
              <a:buNone/>
            </a:pPr>
            <a:endParaRPr lang="en-US" altLang="en-US" dirty="0"/>
          </a:p>
        </p:txBody>
      </p:sp>
      <p:sp>
        <p:nvSpPr>
          <p:cNvPr id="2" name="Rectangle 4">
            <a:extLst>
              <a:ext uri="{FF2B5EF4-FFF2-40B4-BE49-F238E27FC236}">
                <a16:creationId xmlns:a16="http://schemas.microsoft.com/office/drawing/2014/main" id="{0009C4F5-5C79-401C-AA9D-CD0FA4008B54}"/>
              </a:ext>
            </a:extLst>
          </p:cNvPr>
          <p:cNvSpPr>
            <a:spLocks noChangeArrowheads="1"/>
          </p:cNvSpPr>
          <p:nvPr/>
        </p:nvSpPr>
        <p:spPr bwMode="auto">
          <a:xfrm>
            <a:off x="0" y="6237312"/>
            <a:ext cx="9144000" cy="685800"/>
          </a:xfrm>
          <a:prstGeom prst="rect">
            <a:avLst/>
          </a:prstGeom>
          <a:solidFill>
            <a:schemeClr val="accent2">
              <a:lumMod val="60000"/>
              <a:lumOff val="40000"/>
            </a:schemeClr>
          </a:solidFill>
          <a:ln w="9525">
            <a:solidFill>
              <a:srgbClr val="0099FF"/>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altLang="en-US" dirty="0">
                <a:solidFill>
                  <a:srgbClr val="002060"/>
                </a:solidFill>
                <a:latin typeface="Times New Roman" panose="02020603050405020304" pitchFamily="18" charset="0"/>
                <a:cs typeface="Times New Roman" panose="02020603050405020304" pitchFamily="18" charset="0"/>
              </a:rPr>
              <a:t>Department of Computer Science and Engineering	                                     	                   </a:t>
            </a:r>
          </a:p>
          <a:p>
            <a:r>
              <a:rPr lang="en-GB" altLang="en-US" dirty="0" err="1">
                <a:solidFill>
                  <a:srgbClr val="002060"/>
                </a:solidFill>
                <a:latin typeface="Times New Roman" panose="02020603050405020304" pitchFamily="18" charset="0"/>
                <a:cs typeface="Times New Roman" panose="02020603050405020304" pitchFamily="18" charset="0"/>
              </a:rPr>
              <a:t>Velammal</a:t>
            </a:r>
            <a:r>
              <a:rPr lang="en-GB" altLang="en-US" dirty="0">
                <a:solidFill>
                  <a:srgbClr val="002060"/>
                </a:solidFill>
                <a:latin typeface="Times New Roman" panose="02020603050405020304" pitchFamily="18" charset="0"/>
                <a:cs typeface="Times New Roman" panose="02020603050405020304" pitchFamily="18" charset="0"/>
              </a:rPr>
              <a:t> Institute of Technology </a:t>
            </a:r>
            <a:r>
              <a:rPr lang="en-US" altLang="en-US" sz="1600" dirty="0">
                <a:solidFill>
                  <a:srgbClr val="002060"/>
                </a:solidFill>
                <a:latin typeface="Times New Roman" panose="02020603050405020304" pitchFamily="18" charset="0"/>
                <a:cs typeface="Times New Roman" panose="02020603050405020304" pitchFamily="18" charset="0"/>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1299D84-E605-2ADC-877D-ACBC395BDEC5}"/>
              </a:ext>
            </a:extLst>
          </p:cNvPr>
          <p:cNvSpPr>
            <a:spLocks noGrp="1" noChangeArrowheads="1"/>
          </p:cNvSpPr>
          <p:nvPr>
            <p:ph type="ctrTitle"/>
          </p:nvPr>
        </p:nvSpPr>
        <p:spPr>
          <a:xfrm>
            <a:off x="395536" y="548680"/>
            <a:ext cx="3886200" cy="504056"/>
          </a:xfrm>
        </p:spPr>
        <p:txBody>
          <a:bodyPr anchor="ctr">
            <a:normAutofit fontScale="90000"/>
          </a:bodyPr>
          <a:lstStyle/>
          <a:p>
            <a:r>
              <a:rPr lang="en-US" altLang="en-US" sz="3600" b="1" dirty="0">
                <a:solidFill>
                  <a:schemeClr val="accent2">
                    <a:lumMod val="50000"/>
                  </a:schemeClr>
                </a:solidFill>
                <a:latin typeface="Times New Roman" panose="02020603050405020304" pitchFamily="18" charset="0"/>
                <a:cs typeface="Times New Roman" panose="02020603050405020304" pitchFamily="18" charset="0"/>
              </a:rPr>
              <a:t>Problem definition</a:t>
            </a:r>
            <a:br>
              <a:rPr lang="en-US" altLang="en-US" sz="3600" b="1" dirty="0">
                <a:solidFill>
                  <a:srgbClr val="0000FF"/>
                </a:solidFill>
              </a:rPr>
            </a:br>
            <a:endParaRPr lang="en-US" altLang="en-US" sz="3600" dirty="0"/>
          </a:p>
        </p:txBody>
      </p:sp>
      <p:sp>
        <p:nvSpPr>
          <p:cNvPr id="24580" name="Rectangle 4">
            <a:extLst>
              <a:ext uri="{FF2B5EF4-FFF2-40B4-BE49-F238E27FC236}">
                <a16:creationId xmlns:a16="http://schemas.microsoft.com/office/drawing/2014/main" id="{0A1296D6-9D75-4E47-FE58-A0C018A88964}"/>
              </a:ext>
            </a:extLst>
          </p:cNvPr>
          <p:cNvSpPr>
            <a:spLocks noChangeArrowheads="1"/>
          </p:cNvSpPr>
          <p:nvPr/>
        </p:nvSpPr>
        <p:spPr bwMode="auto">
          <a:xfrm>
            <a:off x="611560" y="620688"/>
            <a:ext cx="6912767"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pPr algn="l"/>
            <a:endParaRPr lang="en-US" sz="2000" dirty="0"/>
          </a:p>
          <a:p>
            <a:pPr marL="342900" indent="-342900" algn="l">
              <a:buFont typeface="Wingdings" panose="05000000000000000000" pitchFamily="2" charset="2"/>
              <a:buChar char="Ø"/>
            </a:pPr>
            <a:r>
              <a:rPr lang="en-US" altLang="en-US" sz="2000" dirty="0">
                <a:solidFill>
                  <a:schemeClr val="accent2">
                    <a:lumMod val="75000"/>
                  </a:schemeClr>
                </a:solidFill>
                <a:latin typeface="Times New Roman" panose="02020603050405020304" pitchFamily="18" charset="0"/>
                <a:cs typeface="Times New Roman" panose="02020603050405020304" pitchFamily="18" charset="0"/>
              </a:rPr>
              <a:t>Handwritten character recognition (HCR) is the process of conversion of handwritten text into machine readable form.</a:t>
            </a:r>
          </a:p>
          <a:p>
            <a:pPr marL="342900" indent="-342900" algn="l">
              <a:buFont typeface="Wingdings" panose="05000000000000000000" pitchFamily="2" charset="2"/>
              <a:buChar char="Ø"/>
            </a:pPr>
            <a:r>
              <a:rPr lang="en-US" altLang="en-US" sz="2000" dirty="0">
                <a:solidFill>
                  <a:schemeClr val="accent2">
                    <a:lumMod val="75000"/>
                  </a:schemeClr>
                </a:solidFill>
                <a:latin typeface="Times New Roman" panose="02020603050405020304" pitchFamily="18" charset="0"/>
                <a:cs typeface="Times New Roman" panose="02020603050405020304" pitchFamily="18" charset="0"/>
              </a:rPr>
              <a:t>The major problem in HCR system is the variation of the handwriting styles, which can be completely different for different writers. </a:t>
            </a:r>
          </a:p>
          <a:p>
            <a:pPr marL="342900" indent="-342900" algn="l">
              <a:buFont typeface="Wingdings" panose="05000000000000000000" pitchFamily="2" charset="2"/>
              <a:buChar char="Ø"/>
            </a:pPr>
            <a:endParaRPr lang="en-US" altLang="en-US" sz="2000" dirty="0">
              <a:solidFill>
                <a:schemeClr val="accent2">
                  <a:lumMod val="75000"/>
                </a:schemeClr>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US" altLang="en-US" sz="2000" dirty="0">
              <a:solidFill>
                <a:schemeClr val="accent2">
                  <a:lumMod val="75000"/>
                </a:schemeClr>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US" altLang="en-US" sz="2000" dirty="0">
              <a:solidFill>
                <a:schemeClr val="accent2">
                  <a:lumMod val="75000"/>
                </a:schemeClr>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US" altLang="en-US" sz="2000" dirty="0">
              <a:solidFill>
                <a:schemeClr val="accent2">
                  <a:lumMod val="75000"/>
                </a:schemeClr>
              </a:solidFill>
              <a:latin typeface="Times New Roman" panose="02020603050405020304" pitchFamily="18" charset="0"/>
              <a:cs typeface="Times New Roman" panose="02020603050405020304" pitchFamily="18" charset="0"/>
            </a:endParaRPr>
          </a:p>
          <a:p>
            <a:pPr algn="l"/>
            <a:endParaRPr lang="en-US" altLang="en-US" sz="2000" dirty="0">
              <a:solidFill>
                <a:schemeClr val="accent2">
                  <a:lumMod val="75000"/>
                </a:schemeClr>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12" name="Rectangle 4">
            <a:extLst>
              <a:ext uri="{FF2B5EF4-FFF2-40B4-BE49-F238E27FC236}">
                <a16:creationId xmlns:a16="http://schemas.microsoft.com/office/drawing/2014/main" id="{D0F210AA-BA6F-A150-23D7-A352479F5229}"/>
              </a:ext>
            </a:extLst>
          </p:cNvPr>
          <p:cNvSpPr>
            <a:spLocks noChangeArrowheads="1"/>
          </p:cNvSpPr>
          <p:nvPr/>
        </p:nvSpPr>
        <p:spPr bwMode="auto">
          <a:xfrm>
            <a:off x="0" y="6237312"/>
            <a:ext cx="9144000" cy="685800"/>
          </a:xfrm>
          <a:prstGeom prst="rect">
            <a:avLst/>
          </a:prstGeom>
          <a:solidFill>
            <a:schemeClr val="accent2">
              <a:lumMod val="60000"/>
              <a:lumOff val="40000"/>
            </a:schemeClr>
          </a:solidFill>
          <a:ln w="9525">
            <a:solidFill>
              <a:srgbClr val="0099FF"/>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altLang="en-US" dirty="0">
                <a:solidFill>
                  <a:srgbClr val="002060"/>
                </a:solidFill>
                <a:latin typeface="Times New Roman" panose="02020603050405020304" pitchFamily="18" charset="0"/>
                <a:cs typeface="Times New Roman" panose="02020603050405020304" pitchFamily="18" charset="0"/>
              </a:rPr>
              <a:t>Department of Computer Science and Engineering	                                     	                   </a:t>
            </a:r>
          </a:p>
          <a:p>
            <a:r>
              <a:rPr lang="en-GB" altLang="en-US" dirty="0" err="1">
                <a:solidFill>
                  <a:srgbClr val="002060"/>
                </a:solidFill>
                <a:latin typeface="Times New Roman" panose="02020603050405020304" pitchFamily="18" charset="0"/>
                <a:cs typeface="Times New Roman" panose="02020603050405020304" pitchFamily="18" charset="0"/>
              </a:rPr>
              <a:t>Velammal</a:t>
            </a:r>
            <a:r>
              <a:rPr lang="en-GB" altLang="en-US" dirty="0">
                <a:solidFill>
                  <a:srgbClr val="002060"/>
                </a:solidFill>
                <a:latin typeface="Times New Roman" panose="02020603050405020304" pitchFamily="18" charset="0"/>
                <a:cs typeface="Times New Roman" panose="02020603050405020304" pitchFamily="18" charset="0"/>
              </a:rPr>
              <a:t> Institute of Technology </a:t>
            </a:r>
            <a:r>
              <a:rPr lang="en-US" altLang="en-US" sz="1600" dirty="0">
                <a:solidFill>
                  <a:srgbClr val="002060"/>
                </a:solidFill>
                <a:latin typeface="Times New Roman" panose="02020603050405020304" pitchFamily="18" charset="0"/>
                <a:cs typeface="Times New Roman" panose="02020603050405020304" pitchFamily="18" charset="0"/>
              </a:rPr>
              <a:t>		</a:t>
            </a:r>
          </a:p>
        </p:txBody>
      </p:sp>
      <p:pic>
        <p:nvPicPr>
          <p:cNvPr id="3" name="Picture 2">
            <a:extLst>
              <a:ext uri="{FF2B5EF4-FFF2-40B4-BE49-F238E27FC236}">
                <a16:creationId xmlns:a16="http://schemas.microsoft.com/office/drawing/2014/main" id="{A258C64C-5562-F5A2-2776-DC1D61ED23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0766" y="2924944"/>
            <a:ext cx="5454353" cy="284222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D8E9C9B-FE3D-BA0B-936F-FE3B8B0D17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4" y="367452"/>
            <a:ext cx="7102182" cy="3043792"/>
          </a:xfrm>
          <a:prstGeom prst="rect">
            <a:avLst/>
          </a:prstGeom>
        </p:spPr>
      </p:pic>
      <p:sp>
        <p:nvSpPr>
          <p:cNvPr id="7" name="TextBox 6">
            <a:extLst>
              <a:ext uri="{FF2B5EF4-FFF2-40B4-BE49-F238E27FC236}">
                <a16:creationId xmlns:a16="http://schemas.microsoft.com/office/drawing/2014/main" id="{A864EA4F-A181-E2BF-844E-6C4F0B6D635D}"/>
              </a:ext>
            </a:extLst>
          </p:cNvPr>
          <p:cNvSpPr txBox="1"/>
          <p:nvPr/>
        </p:nvSpPr>
        <p:spPr>
          <a:xfrm>
            <a:off x="395536" y="4293096"/>
            <a:ext cx="7102182" cy="1785104"/>
          </a:xfrm>
          <a:prstGeom prst="rect">
            <a:avLst/>
          </a:prstGeom>
          <a:noFill/>
        </p:spPr>
        <p:txBody>
          <a:bodyPr wrap="square">
            <a:spAutoFit/>
          </a:bodyPr>
          <a:lstStyle/>
          <a:p>
            <a:pPr marL="342900" indent="-342900" algn="l">
              <a:buFont typeface="Wingdings" panose="05000000000000000000" pitchFamily="2" charset="2"/>
              <a:buChar char="Ø"/>
            </a:pPr>
            <a:r>
              <a:rPr lang="en-US" altLang="en-US" sz="1800" dirty="0">
                <a:solidFill>
                  <a:schemeClr val="accent2">
                    <a:lumMod val="75000"/>
                  </a:schemeClr>
                </a:solidFill>
                <a:latin typeface="Times New Roman" panose="02020603050405020304" pitchFamily="18" charset="0"/>
                <a:cs typeface="Times New Roman" panose="02020603050405020304" pitchFamily="18" charset="0"/>
              </a:rPr>
              <a:t>The objective of handwritten character recognition system is to implement user friendly computer assisted character representation that will allow successful extraction of characters from handwritten documents and to digitalize and translate the handwritten text into machine readable text.</a:t>
            </a:r>
          </a:p>
          <a:p>
            <a:pPr algn="l">
              <a:buFont typeface="Wingdings" panose="05000000000000000000" pitchFamily="2" charset="2"/>
              <a:buNone/>
            </a:pPr>
            <a:endParaRPr lang="en-US" altLang="en-US" sz="2000" b="1" dirty="0">
              <a:solidFill>
                <a:srgbClr val="0000FF"/>
              </a:solidFill>
            </a:endParaRPr>
          </a:p>
        </p:txBody>
      </p:sp>
      <p:sp>
        <p:nvSpPr>
          <p:cNvPr id="8" name="Rectangle 7">
            <a:extLst>
              <a:ext uri="{FF2B5EF4-FFF2-40B4-BE49-F238E27FC236}">
                <a16:creationId xmlns:a16="http://schemas.microsoft.com/office/drawing/2014/main" id="{1680FDB6-12B8-93ED-A4D6-BBC1C7883B0A}"/>
              </a:ext>
            </a:extLst>
          </p:cNvPr>
          <p:cNvSpPr>
            <a:spLocks noChangeArrowheads="1"/>
          </p:cNvSpPr>
          <p:nvPr/>
        </p:nvSpPr>
        <p:spPr bwMode="auto">
          <a:xfrm>
            <a:off x="0" y="6233614"/>
            <a:ext cx="9144000" cy="685800"/>
          </a:xfrm>
          <a:prstGeom prst="rect">
            <a:avLst/>
          </a:prstGeom>
          <a:solidFill>
            <a:schemeClr val="accent2">
              <a:lumMod val="60000"/>
              <a:lumOff val="40000"/>
            </a:schemeClr>
          </a:solidFill>
          <a:ln w="9525">
            <a:solidFill>
              <a:srgbClr val="0099FF"/>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altLang="en-US" dirty="0">
                <a:solidFill>
                  <a:srgbClr val="002060"/>
                </a:solidFill>
                <a:latin typeface="Times New Roman" panose="02020603050405020304" pitchFamily="18" charset="0"/>
                <a:cs typeface="Times New Roman" panose="02020603050405020304" pitchFamily="18" charset="0"/>
              </a:rPr>
              <a:t>Department of Computer Science and Engineering	                                     	                   </a:t>
            </a:r>
          </a:p>
          <a:p>
            <a:r>
              <a:rPr lang="en-GB" altLang="en-US" dirty="0" err="1">
                <a:solidFill>
                  <a:srgbClr val="002060"/>
                </a:solidFill>
                <a:latin typeface="Times New Roman" panose="02020603050405020304" pitchFamily="18" charset="0"/>
                <a:cs typeface="Times New Roman" panose="02020603050405020304" pitchFamily="18" charset="0"/>
              </a:rPr>
              <a:t>Velammal</a:t>
            </a:r>
            <a:r>
              <a:rPr lang="en-GB" altLang="en-US" dirty="0">
                <a:solidFill>
                  <a:srgbClr val="002060"/>
                </a:solidFill>
                <a:latin typeface="Times New Roman" panose="02020603050405020304" pitchFamily="18" charset="0"/>
                <a:cs typeface="Times New Roman" panose="02020603050405020304" pitchFamily="18" charset="0"/>
              </a:rPr>
              <a:t> Institute of Technology</a:t>
            </a:r>
            <a:endParaRPr lang="en-US" alt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5557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8" name="Rectangle 8">
            <a:extLst>
              <a:ext uri="{FF2B5EF4-FFF2-40B4-BE49-F238E27FC236}">
                <a16:creationId xmlns:a16="http://schemas.microsoft.com/office/drawing/2014/main" id="{277BB3C6-EF9A-C73F-30A5-B828CF3D2980}"/>
              </a:ext>
            </a:extLst>
          </p:cNvPr>
          <p:cNvSpPr>
            <a:spLocks noChangeArrowheads="1"/>
          </p:cNvSpPr>
          <p:nvPr/>
        </p:nvSpPr>
        <p:spPr bwMode="auto">
          <a:xfrm>
            <a:off x="611560" y="521484"/>
            <a:ext cx="6984776" cy="535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r>
              <a:rPr lang="en-US" sz="2400" b="1" dirty="0">
                <a:solidFill>
                  <a:schemeClr val="accent2">
                    <a:lumMod val="50000"/>
                  </a:schemeClr>
                </a:solidFill>
                <a:latin typeface="Times New Roman" panose="02020603050405020304" pitchFamily="18" charset="0"/>
                <a:cs typeface="Times New Roman" panose="02020603050405020304" pitchFamily="18" charset="0"/>
              </a:rPr>
              <a:t>Architecture of the Application</a:t>
            </a:r>
          </a:p>
          <a:p>
            <a:pPr algn="l"/>
            <a:br>
              <a:rPr lang="en-US" sz="1800" dirty="0"/>
            </a:br>
            <a:endParaRPr lang="en-US" altLang="en-US" sz="1800" b="1" dirty="0">
              <a:solidFill>
                <a:srgbClr val="0000FF"/>
              </a:solidFill>
            </a:endParaRPr>
          </a:p>
          <a:p>
            <a:pPr algn="l"/>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5" name="Rectangle 4">
            <a:extLst>
              <a:ext uri="{FF2B5EF4-FFF2-40B4-BE49-F238E27FC236}">
                <a16:creationId xmlns:a16="http://schemas.microsoft.com/office/drawing/2014/main" id="{B48F0A73-FF79-3750-289F-BFD12172A4E2}"/>
              </a:ext>
            </a:extLst>
          </p:cNvPr>
          <p:cNvSpPr>
            <a:spLocks noChangeArrowheads="1"/>
          </p:cNvSpPr>
          <p:nvPr/>
        </p:nvSpPr>
        <p:spPr bwMode="auto">
          <a:xfrm>
            <a:off x="0" y="6237312"/>
            <a:ext cx="9144000" cy="685800"/>
          </a:xfrm>
          <a:prstGeom prst="rect">
            <a:avLst/>
          </a:prstGeom>
          <a:solidFill>
            <a:schemeClr val="accent2">
              <a:lumMod val="60000"/>
              <a:lumOff val="40000"/>
            </a:schemeClr>
          </a:solidFill>
          <a:ln w="9525">
            <a:solidFill>
              <a:srgbClr val="0099FF"/>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altLang="en-US" dirty="0">
                <a:solidFill>
                  <a:srgbClr val="002060"/>
                </a:solidFill>
                <a:latin typeface="Times New Roman" panose="02020603050405020304" pitchFamily="18" charset="0"/>
                <a:cs typeface="Times New Roman" panose="02020603050405020304" pitchFamily="18" charset="0"/>
              </a:rPr>
              <a:t>Department of Computer Science and Engineering                                                   	                                     	                   </a:t>
            </a:r>
          </a:p>
          <a:p>
            <a:r>
              <a:rPr lang="en-GB" altLang="en-US" dirty="0" err="1">
                <a:solidFill>
                  <a:srgbClr val="002060"/>
                </a:solidFill>
                <a:latin typeface="Times New Roman" panose="02020603050405020304" pitchFamily="18" charset="0"/>
                <a:cs typeface="Times New Roman" panose="02020603050405020304" pitchFamily="18" charset="0"/>
              </a:rPr>
              <a:t>Velammal</a:t>
            </a:r>
            <a:r>
              <a:rPr lang="en-GB" altLang="en-US" dirty="0">
                <a:solidFill>
                  <a:srgbClr val="002060"/>
                </a:solidFill>
                <a:latin typeface="Times New Roman" panose="02020603050405020304" pitchFamily="18" charset="0"/>
                <a:cs typeface="Times New Roman" panose="02020603050405020304" pitchFamily="18" charset="0"/>
              </a:rPr>
              <a:t> institute of Technology </a:t>
            </a:r>
            <a:r>
              <a:rPr lang="en-US" altLang="en-US" dirty="0">
                <a:solidFill>
                  <a:srgbClr val="002060"/>
                </a:solidFill>
                <a:latin typeface="Times New Roman" panose="02020603050405020304" pitchFamily="18" charset="0"/>
                <a:cs typeface="Times New Roman" panose="02020603050405020304" pitchFamily="18" charset="0"/>
              </a:rPr>
              <a:t>                                                                   </a:t>
            </a:r>
            <a:r>
              <a:rPr lang="en-US" altLang="en-US" sz="1600" dirty="0">
                <a:solidFill>
                  <a:srgbClr val="002060"/>
                </a:solidFill>
                <a:latin typeface="Times New Roman" panose="02020603050405020304" pitchFamily="18" charset="0"/>
                <a:cs typeface="Times New Roman" panose="02020603050405020304" pitchFamily="18" charset="0"/>
              </a:rPr>
              <a:t>		</a:t>
            </a:r>
          </a:p>
        </p:txBody>
      </p:sp>
      <p:pic>
        <p:nvPicPr>
          <p:cNvPr id="3" name="Picture 2">
            <a:extLst>
              <a:ext uri="{FF2B5EF4-FFF2-40B4-BE49-F238E27FC236}">
                <a16:creationId xmlns:a16="http://schemas.microsoft.com/office/drawing/2014/main" id="{7C91E42B-C306-4660-3D0A-4C9DA1A6538C}"/>
              </a:ext>
            </a:extLst>
          </p:cNvPr>
          <p:cNvPicPr>
            <a:picLocks noChangeAspect="1"/>
          </p:cNvPicPr>
          <p:nvPr/>
        </p:nvPicPr>
        <p:blipFill>
          <a:blip r:embed="rId2"/>
          <a:stretch>
            <a:fillRect/>
          </a:stretch>
        </p:blipFill>
        <p:spPr>
          <a:xfrm>
            <a:off x="712997" y="1196752"/>
            <a:ext cx="6451292" cy="4579650"/>
          </a:xfrm>
          <a:prstGeom prst="rect">
            <a:avLst/>
          </a:prstGeom>
        </p:spPr>
      </p:pic>
    </p:spTree>
    <p:extLst>
      <p:ext uri="{BB962C8B-B14F-4D97-AF65-F5344CB8AC3E}">
        <p14:creationId xmlns:p14="http://schemas.microsoft.com/office/powerpoint/2010/main" val="3339820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8" name="Rectangle 8">
            <a:extLst>
              <a:ext uri="{FF2B5EF4-FFF2-40B4-BE49-F238E27FC236}">
                <a16:creationId xmlns:a16="http://schemas.microsoft.com/office/drawing/2014/main" id="{277BB3C6-EF9A-C73F-30A5-B828CF3D2980}"/>
              </a:ext>
            </a:extLst>
          </p:cNvPr>
          <p:cNvSpPr>
            <a:spLocks noChangeArrowheads="1"/>
          </p:cNvSpPr>
          <p:nvPr/>
        </p:nvSpPr>
        <p:spPr bwMode="auto">
          <a:xfrm>
            <a:off x="539552" y="404664"/>
            <a:ext cx="7056784" cy="535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r>
              <a:rPr lang="en-US" sz="2400" b="1" dirty="0">
                <a:solidFill>
                  <a:schemeClr val="accent2">
                    <a:lumMod val="50000"/>
                  </a:schemeClr>
                </a:solidFill>
                <a:latin typeface="Times New Roman" panose="02020603050405020304" pitchFamily="18" charset="0"/>
                <a:cs typeface="Times New Roman" panose="02020603050405020304" pitchFamily="18" charset="0"/>
              </a:rPr>
              <a:t>Architecture of the Application</a:t>
            </a:r>
          </a:p>
          <a:p>
            <a:pPr algn="l"/>
            <a:r>
              <a:rPr lang="en-US" sz="1800" b="1" dirty="0">
                <a:solidFill>
                  <a:schemeClr val="accent2">
                    <a:lumMod val="75000"/>
                  </a:schemeClr>
                </a:solidFill>
                <a:latin typeface="Times New Roman" panose="02020603050405020304" pitchFamily="18" charset="0"/>
                <a:cs typeface="Times New Roman" panose="02020603050405020304" pitchFamily="18" charset="0"/>
              </a:rPr>
              <a:t> </a:t>
            </a:r>
            <a:r>
              <a:rPr lang="en-US" sz="1800" b="1" dirty="0">
                <a:solidFill>
                  <a:schemeClr val="accent2">
                    <a:lumMod val="50000"/>
                  </a:schemeClr>
                </a:solidFill>
                <a:latin typeface="Times New Roman" panose="02020603050405020304" pitchFamily="18" charset="0"/>
                <a:cs typeface="Times New Roman" panose="02020603050405020304" pitchFamily="18" charset="0"/>
              </a:rPr>
              <a:t>1. Image Acquisition: </a:t>
            </a:r>
            <a:r>
              <a:rPr lang="en-US" sz="1800" dirty="0">
                <a:solidFill>
                  <a:schemeClr val="accent2">
                    <a:lumMod val="75000"/>
                  </a:schemeClr>
                </a:solidFill>
                <a:latin typeface="Times New Roman" panose="02020603050405020304" pitchFamily="18" charset="0"/>
                <a:cs typeface="Times New Roman" panose="02020603050405020304" pitchFamily="18" charset="0"/>
              </a:rPr>
              <a:t>The</a:t>
            </a:r>
            <a:r>
              <a:rPr lang="en-US" sz="1800" b="1" dirty="0">
                <a:solidFill>
                  <a:schemeClr val="accent2">
                    <a:lumMod val="75000"/>
                  </a:schemeClr>
                </a:solidFill>
                <a:latin typeface="Times New Roman" panose="02020603050405020304" pitchFamily="18" charset="0"/>
                <a:cs typeface="Times New Roman" panose="02020603050405020304" pitchFamily="18" charset="0"/>
              </a:rPr>
              <a:t> </a:t>
            </a:r>
            <a:r>
              <a:rPr lang="en-US" sz="1800" dirty="0">
                <a:solidFill>
                  <a:schemeClr val="accent2">
                    <a:lumMod val="75000"/>
                  </a:schemeClr>
                </a:solidFill>
                <a:latin typeface="Times New Roman" panose="02020603050405020304" pitchFamily="18" charset="0"/>
                <a:cs typeface="Times New Roman" panose="02020603050405020304" pitchFamily="18" charset="0"/>
              </a:rPr>
              <a:t>input image is sent to the recognition system during the image acquisition stage. The input can be in the form of an image(JPEG, PNG, etc. ), a scanned picture, a digital camera, or any other acceptable digital input device.</a:t>
            </a:r>
          </a:p>
          <a:p>
            <a:pPr algn="l"/>
            <a:r>
              <a:rPr lang="en-US" sz="1800" b="1" dirty="0">
                <a:solidFill>
                  <a:schemeClr val="accent2">
                    <a:lumMod val="50000"/>
                  </a:schemeClr>
                </a:solidFill>
                <a:latin typeface="Times New Roman" panose="02020603050405020304" pitchFamily="18" charset="0"/>
                <a:cs typeface="Times New Roman" panose="02020603050405020304" pitchFamily="18" charset="0"/>
              </a:rPr>
              <a:t>2. Data Augmentation: </a:t>
            </a:r>
            <a:r>
              <a:rPr lang="en-US" sz="1800" dirty="0">
                <a:solidFill>
                  <a:schemeClr val="accent2">
                    <a:lumMod val="75000"/>
                  </a:schemeClr>
                </a:solidFill>
                <a:latin typeface="Times New Roman" panose="02020603050405020304" pitchFamily="18" charset="0"/>
                <a:cs typeface="Times New Roman" panose="02020603050405020304" pitchFamily="18" charset="0"/>
              </a:rPr>
              <a:t>The dataset is divided into two parts where 80% is used for training and 20% is used for testing. To boost the efficiency of the model, the diversity in the data is artificially boosted using Data Augmentation. By rotating the images of the dataset to form images with different angles.</a:t>
            </a:r>
          </a:p>
          <a:p>
            <a:pPr algn="l"/>
            <a:r>
              <a:rPr lang="en-US" sz="1800" b="1" dirty="0">
                <a:solidFill>
                  <a:schemeClr val="accent2">
                    <a:lumMod val="50000"/>
                  </a:schemeClr>
                </a:solidFill>
                <a:latin typeface="Times New Roman" panose="02020603050405020304" pitchFamily="18" charset="0"/>
                <a:cs typeface="Times New Roman" panose="02020603050405020304" pitchFamily="18" charset="0"/>
              </a:rPr>
              <a:t>3. Splitting of dataset</a:t>
            </a:r>
            <a:r>
              <a:rPr lang="en-US" sz="1800" dirty="0">
                <a:solidFill>
                  <a:schemeClr val="accent2">
                    <a:lumMod val="50000"/>
                  </a:schemeClr>
                </a:solidFill>
                <a:latin typeface="Times New Roman" panose="02020603050405020304" pitchFamily="18" charset="0"/>
                <a:cs typeface="Times New Roman" panose="02020603050405020304" pitchFamily="18" charset="0"/>
              </a:rPr>
              <a:t>: </a:t>
            </a:r>
            <a:r>
              <a:rPr lang="en-US" sz="1800" dirty="0">
                <a:solidFill>
                  <a:schemeClr val="accent2">
                    <a:lumMod val="75000"/>
                  </a:schemeClr>
                </a:solidFill>
                <a:latin typeface="Times New Roman" panose="02020603050405020304" pitchFamily="18" charset="0"/>
                <a:cs typeface="Times New Roman" panose="02020603050405020304" pitchFamily="18" charset="0"/>
              </a:rPr>
              <a:t>The dataset is </a:t>
            </a:r>
            <a:r>
              <a:rPr lang="en-US" sz="1800" dirty="0" err="1">
                <a:solidFill>
                  <a:schemeClr val="accent2">
                    <a:lumMod val="75000"/>
                  </a:schemeClr>
                </a:solidFill>
                <a:latin typeface="Times New Roman" panose="02020603050405020304" pitchFamily="18" charset="0"/>
                <a:cs typeface="Times New Roman" panose="02020603050405020304" pitchFamily="18" charset="0"/>
              </a:rPr>
              <a:t>splitted</a:t>
            </a:r>
            <a:r>
              <a:rPr lang="en-US" sz="1800" dirty="0">
                <a:solidFill>
                  <a:schemeClr val="accent2">
                    <a:lumMod val="75000"/>
                  </a:schemeClr>
                </a:solidFill>
                <a:latin typeface="Times New Roman" panose="02020603050405020304" pitchFamily="18" charset="0"/>
                <a:cs typeface="Times New Roman" panose="02020603050405020304" pitchFamily="18" charset="0"/>
              </a:rPr>
              <a:t> into two parts that are testing and training. 80% of the dataset is used for training and 20% for testing.</a:t>
            </a:r>
          </a:p>
          <a:p>
            <a:pPr algn="l"/>
            <a:r>
              <a:rPr lang="en-US" sz="1800" b="1" dirty="0">
                <a:solidFill>
                  <a:schemeClr val="accent2">
                    <a:lumMod val="50000"/>
                  </a:schemeClr>
                </a:solidFill>
                <a:latin typeface="Times New Roman" panose="02020603050405020304" pitchFamily="18" charset="0"/>
                <a:cs typeface="Times New Roman" panose="02020603050405020304" pitchFamily="18" charset="0"/>
              </a:rPr>
              <a:t>4. Preprocessing: </a:t>
            </a:r>
            <a:r>
              <a:rPr lang="en-US" sz="1800" dirty="0">
                <a:solidFill>
                  <a:schemeClr val="accent2">
                    <a:lumMod val="75000"/>
                  </a:schemeClr>
                </a:solidFill>
                <a:latin typeface="Times New Roman" panose="02020603050405020304" pitchFamily="18" charset="0"/>
                <a:cs typeface="Times New Roman" panose="02020603050405020304" pitchFamily="18" charset="0"/>
              </a:rPr>
              <a:t>Pre-processing is the first step in character recognition and is crucial in determining the recognition rate. Preprocessing helps to </a:t>
            </a:r>
            <a:r>
              <a:rPr lang="en-US" sz="1800" dirty="0" err="1">
                <a:solidFill>
                  <a:schemeClr val="accent2">
                    <a:lumMod val="75000"/>
                  </a:schemeClr>
                </a:solidFill>
                <a:latin typeface="Times New Roman" panose="02020603050405020304" pitchFamily="18" charset="0"/>
                <a:cs typeface="Times New Roman" panose="02020603050405020304" pitchFamily="18" charset="0"/>
              </a:rPr>
              <a:t>normalise</a:t>
            </a:r>
            <a:r>
              <a:rPr lang="en-US" sz="1800" dirty="0">
                <a:solidFill>
                  <a:schemeClr val="accent2">
                    <a:lumMod val="75000"/>
                  </a:schemeClr>
                </a:solidFill>
                <a:latin typeface="Times New Roman" panose="02020603050405020304" pitchFamily="18" charset="0"/>
                <a:cs typeface="Times New Roman" panose="02020603050405020304" pitchFamily="18" charset="0"/>
              </a:rPr>
              <a:t> the strokes and remove any variations that could slow down the accuracy rate. The major focus of preprocessing is on numerous distortions such as irregular text size, points lost during pen movement, jitters, left-right bend, and uneven spacing. Noise reduction, binarization, and normalizing are all part of the process.</a:t>
            </a:r>
          </a:p>
          <a:p>
            <a:pPr algn="l"/>
            <a:br>
              <a:rPr lang="en-US" sz="2000" dirty="0"/>
            </a:br>
            <a:endParaRPr lang="en-US" altLang="en-US" sz="20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5" name="Rectangle 4">
            <a:extLst>
              <a:ext uri="{FF2B5EF4-FFF2-40B4-BE49-F238E27FC236}">
                <a16:creationId xmlns:a16="http://schemas.microsoft.com/office/drawing/2014/main" id="{B48F0A73-FF79-3750-289F-BFD12172A4E2}"/>
              </a:ext>
            </a:extLst>
          </p:cNvPr>
          <p:cNvSpPr>
            <a:spLocks noChangeArrowheads="1"/>
          </p:cNvSpPr>
          <p:nvPr/>
        </p:nvSpPr>
        <p:spPr bwMode="auto">
          <a:xfrm>
            <a:off x="0" y="6233614"/>
            <a:ext cx="9144000" cy="685800"/>
          </a:xfrm>
          <a:prstGeom prst="rect">
            <a:avLst/>
          </a:prstGeom>
          <a:solidFill>
            <a:schemeClr val="accent2">
              <a:lumMod val="60000"/>
              <a:lumOff val="40000"/>
            </a:schemeClr>
          </a:solidFill>
          <a:ln w="9525">
            <a:solidFill>
              <a:srgbClr val="0099FF"/>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altLang="en-US" dirty="0">
                <a:solidFill>
                  <a:srgbClr val="002060"/>
                </a:solidFill>
                <a:latin typeface="Times New Roman" panose="02020603050405020304" pitchFamily="18" charset="0"/>
                <a:cs typeface="Times New Roman" panose="02020603050405020304" pitchFamily="18" charset="0"/>
              </a:rPr>
              <a:t>Department of Computer Science and Engineering	                                     	                   </a:t>
            </a:r>
          </a:p>
          <a:p>
            <a:r>
              <a:rPr lang="en-GB" altLang="en-US" dirty="0" err="1">
                <a:solidFill>
                  <a:srgbClr val="002060"/>
                </a:solidFill>
                <a:latin typeface="Times New Roman" panose="02020603050405020304" pitchFamily="18" charset="0"/>
                <a:cs typeface="Times New Roman" panose="02020603050405020304" pitchFamily="18" charset="0"/>
              </a:rPr>
              <a:t>Velammal</a:t>
            </a:r>
            <a:r>
              <a:rPr lang="en-GB" altLang="en-US" dirty="0">
                <a:solidFill>
                  <a:srgbClr val="002060"/>
                </a:solidFill>
                <a:latin typeface="Times New Roman" panose="02020603050405020304" pitchFamily="18" charset="0"/>
                <a:cs typeface="Times New Roman" panose="02020603050405020304" pitchFamily="18" charset="0"/>
              </a:rPr>
              <a:t> Institute of Technology</a:t>
            </a:r>
            <a:endParaRPr lang="en-US" altLang="en-US"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8" name="Rectangle 8">
            <a:extLst>
              <a:ext uri="{FF2B5EF4-FFF2-40B4-BE49-F238E27FC236}">
                <a16:creationId xmlns:a16="http://schemas.microsoft.com/office/drawing/2014/main" id="{277BB3C6-EF9A-C73F-30A5-B828CF3D2980}"/>
              </a:ext>
            </a:extLst>
          </p:cNvPr>
          <p:cNvSpPr>
            <a:spLocks noChangeArrowheads="1"/>
          </p:cNvSpPr>
          <p:nvPr/>
        </p:nvSpPr>
        <p:spPr bwMode="auto">
          <a:xfrm>
            <a:off x="611560" y="260648"/>
            <a:ext cx="6984776" cy="5617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r>
              <a:rPr lang="en-US" sz="2400" b="1" dirty="0">
                <a:solidFill>
                  <a:schemeClr val="accent2">
                    <a:lumMod val="50000"/>
                  </a:schemeClr>
                </a:solidFill>
                <a:latin typeface="Times New Roman" panose="02020603050405020304" pitchFamily="18" charset="0"/>
                <a:cs typeface="Times New Roman" panose="02020603050405020304" pitchFamily="18" charset="0"/>
              </a:rPr>
              <a:t>Architecture of the Application</a:t>
            </a:r>
          </a:p>
          <a:p>
            <a:pPr algn="l"/>
            <a:r>
              <a:rPr lang="en-US" sz="1800" b="1" dirty="0">
                <a:solidFill>
                  <a:schemeClr val="accent2">
                    <a:lumMod val="50000"/>
                  </a:schemeClr>
                </a:solidFill>
                <a:latin typeface="Times New Roman" panose="02020603050405020304" pitchFamily="18" charset="0"/>
                <a:cs typeface="Times New Roman" panose="02020603050405020304" pitchFamily="18" charset="0"/>
              </a:rPr>
              <a:t>6.Segmentation: </a:t>
            </a:r>
            <a:r>
              <a:rPr lang="en-US" sz="1800" dirty="0">
                <a:solidFill>
                  <a:schemeClr val="accent2">
                    <a:lumMod val="75000"/>
                  </a:schemeClr>
                </a:solidFill>
                <a:latin typeface="Times New Roman" panose="02020603050405020304" pitchFamily="18" charset="0"/>
                <a:cs typeface="Times New Roman" panose="02020603050405020304" pitchFamily="18" charset="0"/>
              </a:rPr>
              <a:t>Segmentation is a technique for breaking down a large input image into individual characters. Word, line, and character segmentation are the approaches employed. It's usually done by separating single characters from a word graphic.</a:t>
            </a:r>
          </a:p>
          <a:p>
            <a:pPr algn="l"/>
            <a:r>
              <a:rPr lang="en-US" sz="1800" b="1" dirty="0">
                <a:solidFill>
                  <a:schemeClr val="accent2">
                    <a:lumMod val="50000"/>
                  </a:schemeClr>
                </a:solidFill>
                <a:latin typeface="Times New Roman" panose="02020603050405020304" pitchFamily="18" charset="0"/>
                <a:cs typeface="Times New Roman" panose="02020603050405020304" pitchFamily="18" charset="0"/>
              </a:rPr>
              <a:t>7. Feature Extraction: </a:t>
            </a:r>
            <a:r>
              <a:rPr lang="en-US" sz="1800" dirty="0">
                <a:solidFill>
                  <a:schemeClr val="accent2">
                    <a:lumMod val="75000"/>
                  </a:schemeClr>
                </a:solidFill>
                <a:latin typeface="Times New Roman" panose="02020603050405020304" pitchFamily="18" charset="0"/>
                <a:cs typeface="Times New Roman" panose="02020603050405020304" pitchFamily="18" charset="0"/>
              </a:rPr>
              <a:t>Deep learning itself extracts features with deep neural networks and classifies itself. Compared to traditional algorithms its performance increases with increase in dataset.</a:t>
            </a:r>
          </a:p>
          <a:p>
            <a:pPr algn="l"/>
            <a:r>
              <a:rPr lang="en-US" sz="1800" b="1" dirty="0">
                <a:solidFill>
                  <a:schemeClr val="accent2">
                    <a:lumMod val="50000"/>
                  </a:schemeClr>
                </a:solidFill>
                <a:latin typeface="Times New Roman" panose="02020603050405020304" pitchFamily="18" charset="0"/>
                <a:cs typeface="Times New Roman" panose="02020603050405020304" pitchFamily="18" charset="0"/>
              </a:rPr>
              <a:t>8. Classification: </a:t>
            </a:r>
            <a:r>
              <a:rPr lang="en-US" sz="1800" dirty="0">
                <a:solidFill>
                  <a:schemeClr val="accent2">
                    <a:lumMod val="75000"/>
                  </a:schemeClr>
                </a:solidFill>
                <a:latin typeface="Times New Roman" panose="02020603050405020304" pitchFamily="18" charset="0"/>
                <a:cs typeface="Times New Roman" panose="02020603050405020304" pitchFamily="18" charset="0"/>
              </a:rPr>
              <a:t>CNN is used to classify the image based on its features and along with the trained dataset. The Handwritten Character Recognition recognizes an image when it is given as an input, its important features are extracted and is provided as an input to the CNN classifier. It compares the featured image with the trained dataset and classifies the image with higher accuracy.</a:t>
            </a:r>
          </a:p>
          <a:p>
            <a:pPr algn="l"/>
            <a:r>
              <a:rPr lang="en-US" sz="1800" b="1" dirty="0">
                <a:solidFill>
                  <a:schemeClr val="accent2">
                    <a:lumMod val="50000"/>
                  </a:schemeClr>
                </a:solidFill>
                <a:latin typeface="Times New Roman" panose="02020603050405020304" pitchFamily="18" charset="0"/>
                <a:cs typeface="Times New Roman" panose="02020603050405020304" pitchFamily="18" charset="0"/>
              </a:rPr>
              <a:t>9. Taking real time user input: </a:t>
            </a:r>
            <a:r>
              <a:rPr lang="en-US" sz="1800" dirty="0">
                <a:solidFill>
                  <a:schemeClr val="accent2">
                    <a:lumMod val="75000"/>
                  </a:schemeClr>
                </a:solidFill>
                <a:latin typeface="Times New Roman" panose="02020603050405020304" pitchFamily="18" charset="0"/>
                <a:cs typeface="Times New Roman" panose="02020603050405020304" pitchFamily="18" charset="0"/>
              </a:rPr>
              <a:t>Now the model is used to </a:t>
            </a:r>
            <a:r>
              <a:rPr lang="en-US" sz="1800" dirty="0" err="1">
                <a:solidFill>
                  <a:schemeClr val="accent2">
                    <a:lumMod val="75000"/>
                  </a:schemeClr>
                </a:solidFill>
                <a:latin typeface="Times New Roman" panose="02020603050405020304" pitchFamily="18" charset="0"/>
                <a:cs typeface="Times New Roman" panose="02020603050405020304" pitchFamily="18" charset="0"/>
              </a:rPr>
              <a:t>recognise</a:t>
            </a:r>
            <a:r>
              <a:rPr lang="en-US" sz="1800" dirty="0">
                <a:solidFill>
                  <a:schemeClr val="accent2">
                    <a:lumMod val="75000"/>
                  </a:schemeClr>
                </a:solidFill>
                <a:latin typeface="Times New Roman" panose="02020603050405020304" pitchFamily="18" charset="0"/>
                <a:cs typeface="Times New Roman" panose="02020603050405020304" pitchFamily="18" charset="0"/>
              </a:rPr>
              <a:t> real time characters written by the user. Users need to write on paper and upload the scanned copy of the same to predict the text written by them.</a:t>
            </a:r>
          </a:p>
          <a:p>
            <a:pPr algn="l"/>
            <a:r>
              <a:rPr lang="en-US" sz="1800" b="1" dirty="0">
                <a:solidFill>
                  <a:schemeClr val="accent2">
                    <a:lumMod val="50000"/>
                  </a:schemeClr>
                </a:solidFill>
                <a:latin typeface="Times New Roman" panose="02020603050405020304" pitchFamily="18" charset="0"/>
                <a:cs typeface="Times New Roman" panose="02020603050405020304" pitchFamily="18" charset="0"/>
              </a:rPr>
              <a:t>10. Output: </a:t>
            </a:r>
            <a:r>
              <a:rPr lang="en-US" sz="1800" dirty="0">
                <a:solidFill>
                  <a:schemeClr val="accent2">
                    <a:lumMod val="75000"/>
                  </a:schemeClr>
                </a:solidFill>
                <a:latin typeface="Times New Roman" panose="02020603050405020304" pitchFamily="18" charset="0"/>
                <a:cs typeface="Times New Roman" panose="02020603050405020304" pitchFamily="18" charset="0"/>
              </a:rPr>
              <a:t>The output specifying what was written in the input image is obtained.</a:t>
            </a:r>
            <a:br>
              <a:rPr lang="en-US" sz="1800" dirty="0"/>
            </a:br>
            <a:endParaRPr lang="en-US" altLang="en-US" sz="1800" b="1" dirty="0">
              <a:solidFill>
                <a:srgbClr val="0000FF"/>
              </a:solidFill>
            </a:endParaRPr>
          </a:p>
          <a:p>
            <a:pPr algn="l"/>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5" name="Rectangle 4">
            <a:extLst>
              <a:ext uri="{FF2B5EF4-FFF2-40B4-BE49-F238E27FC236}">
                <a16:creationId xmlns:a16="http://schemas.microsoft.com/office/drawing/2014/main" id="{B48F0A73-FF79-3750-289F-BFD12172A4E2}"/>
              </a:ext>
            </a:extLst>
          </p:cNvPr>
          <p:cNvSpPr>
            <a:spLocks noChangeArrowheads="1"/>
          </p:cNvSpPr>
          <p:nvPr/>
        </p:nvSpPr>
        <p:spPr bwMode="auto">
          <a:xfrm>
            <a:off x="0" y="6237312"/>
            <a:ext cx="9144000" cy="685800"/>
          </a:xfrm>
          <a:prstGeom prst="rect">
            <a:avLst/>
          </a:prstGeom>
          <a:solidFill>
            <a:schemeClr val="accent2">
              <a:lumMod val="60000"/>
              <a:lumOff val="40000"/>
            </a:schemeClr>
          </a:solidFill>
          <a:ln w="9525">
            <a:solidFill>
              <a:srgbClr val="0099FF"/>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altLang="en-US" dirty="0">
                <a:solidFill>
                  <a:srgbClr val="002060"/>
                </a:solidFill>
                <a:latin typeface="Times New Roman" panose="02020603050405020304" pitchFamily="18" charset="0"/>
                <a:cs typeface="Times New Roman" panose="02020603050405020304" pitchFamily="18" charset="0"/>
              </a:rPr>
              <a:t>Department of Computer Science and Engineering                                                  	                                     	                   </a:t>
            </a:r>
          </a:p>
          <a:p>
            <a:r>
              <a:rPr lang="en-GB" altLang="en-US" dirty="0" err="1">
                <a:solidFill>
                  <a:srgbClr val="002060"/>
                </a:solidFill>
                <a:latin typeface="Times New Roman" panose="02020603050405020304" pitchFamily="18" charset="0"/>
                <a:cs typeface="Times New Roman" panose="02020603050405020304" pitchFamily="18" charset="0"/>
              </a:rPr>
              <a:t>Velammal</a:t>
            </a:r>
            <a:r>
              <a:rPr lang="en-GB" altLang="en-US" dirty="0">
                <a:solidFill>
                  <a:srgbClr val="002060"/>
                </a:solidFill>
                <a:latin typeface="Times New Roman" panose="02020603050405020304" pitchFamily="18" charset="0"/>
                <a:cs typeface="Times New Roman" panose="02020603050405020304" pitchFamily="18" charset="0"/>
              </a:rPr>
              <a:t> Institute of Technology </a:t>
            </a:r>
            <a:r>
              <a:rPr lang="en-US" altLang="en-US" dirty="0">
                <a:solidFill>
                  <a:srgbClr val="002060"/>
                </a:solidFill>
                <a:latin typeface="Times New Roman" panose="02020603050405020304" pitchFamily="18" charset="0"/>
                <a:cs typeface="Times New Roman" panose="02020603050405020304" pitchFamily="18" charset="0"/>
              </a:rPr>
              <a:t>                                                                   </a:t>
            </a:r>
            <a:r>
              <a:rPr lang="en-US" altLang="en-US" sz="1600" dirty="0">
                <a:solidFill>
                  <a:srgbClr val="00206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351109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925074DA-243D-9951-261D-08DB3AAAA55B}"/>
              </a:ext>
            </a:extLst>
          </p:cNvPr>
          <p:cNvSpPr>
            <a:spLocks noGrp="1" noChangeArrowheads="1"/>
          </p:cNvSpPr>
          <p:nvPr>
            <p:ph type="ctrTitle"/>
          </p:nvPr>
        </p:nvSpPr>
        <p:spPr>
          <a:xfrm>
            <a:off x="762000" y="619760"/>
            <a:ext cx="7772400" cy="457200"/>
          </a:xfrm>
        </p:spPr>
        <p:txBody>
          <a:bodyPr anchor="ctr">
            <a:normAutofit fontScale="90000"/>
          </a:bodyPr>
          <a:lstStyle/>
          <a:p>
            <a:pPr algn="l"/>
            <a:r>
              <a:rPr lang="en-US" altLang="en-US" sz="3600" b="1" dirty="0">
                <a:solidFill>
                  <a:schemeClr val="accent2">
                    <a:lumMod val="50000"/>
                  </a:schemeClr>
                </a:solidFill>
                <a:latin typeface="Times New Roman" panose="02020603050405020304" pitchFamily="18" charset="0"/>
                <a:cs typeface="Times New Roman" panose="02020603050405020304" pitchFamily="18" charset="0"/>
              </a:rPr>
              <a:t>Hardware Requirements:</a:t>
            </a:r>
            <a:br>
              <a:rPr lang="en-US" altLang="en-US" sz="3600" b="1" dirty="0">
                <a:solidFill>
                  <a:srgbClr val="0000FF"/>
                </a:solidFill>
              </a:rPr>
            </a:br>
            <a:endParaRPr lang="en-US" altLang="en-US" sz="3600" b="1" dirty="0">
              <a:solidFill>
                <a:srgbClr val="FF0000"/>
              </a:solidFill>
            </a:endParaRPr>
          </a:p>
        </p:txBody>
      </p:sp>
      <p:sp>
        <p:nvSpPr>
          <p:cNvPr id="12292" name="Rectangle 4">
            <a:extLst>
              <a:ext uri="{FF2B5EF4-FFF2-40B4-BE49-F238E27FC236}">
                <a16:creationId xmlns:a16="http://schemas.microsoft.com/office/drawing/2014/main" id="{E90E2075-8292-5AB3-A53B-7BE1AD27ABB9}"/>
              </a:ext>
            </a:extLst>
          </p:cNvPr>
          <p:cNvSpPr>
            <a:spLocks noChangeArrowheads="1"/>
          </p:cNvSpPr>
          <p:nvPr/>
        </p:nvSpPr>
        <p:spPr bwMode="auto">
          <a:xfrm>
            <a:off x="762000" y="848360"/>
            <a:ext cx="6696744" cy="4505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pPr algn="l"/>
            <a:r>
              <a:rPr lang="en-US" sz="2000" dirty="0">
                <a:solidFill>
                  <a:schemeClr val="accent2">
                    <a:lumMod val="50000"/>
                  </a:schemeClr>
                </a:solidFill>
                <a:latin typeface="Times New Roman" panose="02020603050405020304" pitchFamily="18" charset="0"/>
                <a:cs typeface="Times New Roman" panose="02020603050405020304" pitchFamily="18" charset="0"/>
              </a:rPr>
              <a:t>● Processor : Intel Core i5</a:t>
            </a:r>
          </a:p>
          <a:p>
            <a:pPr algn="l"/>
            <a:r>
              <a:rPr lang="en-US" sz="2000" dirty="0">
                <a:solidFill>
                  <a:schemeClr val="accent2">
                    <a:lumMod val="50000"/>
                  </a:schemeClr>
                </a:solidFill>
                <a:latin typeface="Times New Roman" panose="02020603050405020304" pitchFamily="18" charset="0"/>
                <a:cs typeface="Times New Roman" panose="02020603050405020304" pitchFamily="18" charset="0"/>
              </a:rPr>
              <a:t>● HDD: 1TB</a:t>
            </a:r>
          </a:p>
          <a:p>
            <a:pPr algn="l"/>
            <a:r>
              <a:rPr lang="en-US" sz="2000" dirty="0">
                <a:solidFill>
                  <a:schemeClr val="accent2">
                    <a:lumMod val="50000"/>
                  </a:schemeClr>
                </a:solidFill>
                <a:latin typeface="Times New Roman" panose="02020603050405020304" pitchFamily="18" charset="0"/>
                <a:cs typeface="Times New Roman" panose="02020603050405020304" pitchFamily="18" charset="0"/>
              </a:rPr>
              <a:t>● RAM: Minimum 2GB; Recommended 4GB</a:t>
            </a:r>
          </a:p>
        </p:txBody>
      </p:sp>
      <p:sp>
        <p:nvSpPr>
          <p:cNvPr id="3" name="Rectangle 2">
            <a:extLst>
              <a:ext uri="{FF2B5EF4-FFF2-40B4-BE49-F238E27FC236}">
                <a16:creationId xmlns:a16="http://schemas.microsoft.com/office/drawing/2014/main" id="{43311D42-99CB-C611-6CA6-714FE80B2E7D}"/>
              </a:ext>
            </a:extLst>
          </p:cNvPr>
          <p:cNvSpPr>
            <a:spLocks noChangeArrowheads="1"/>
          </p:cNvSpPr>
          <p:nvPr/>
        </p:nvSpPr>
        <p:spPr bwMode="auto">
          <a:xfrm>
            <a:off x="0" y="6237312"/>
            <a:ext cx="9144000" cy="685800"/>
          </a:xfrm>
          <a:prstGeom prst="rect">
            <a:avLst/>
          </a:prstGeom>
          <a:solidFill>
            <a:schemeClr val="accent2">
              <a:lumMod val="60000"/>
              <a:lumOff val="40000"/>
            </a:schemeClr>
          </a:solidFill>
          <a:ln w="9525">
            <a:solidFill>
              <a:srgbClr val="0099FF"/>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altLang="en-US" dirty="0">
                <a:solidFill>
                  <a:srgbClr val="002060"/>
                </a:solidFill>
                <a:latin typeface="Times New Roman" panose="02020603050405020304" pitchFamily="18" charset="0"/>
                <a:cs typeface="Times New Roman" panose="02020603050405020304" pitchFamily="18" charset="0"/>
              </a:rPr>
              <a:t>Department of Computer Science and Engineering                                                  	                                     	                   </a:t>
            </a:r>
          </a:p>
          <a:p>
            <a:r>
              <a:rPr lang="en-GB" altLang="en-US" dirty="0" err="1">
                <a:solidFill>
                  <a:srgbClr val="002060"/>
                </a:solidFill>
                <a:latin typeface="Times New Roman" panose="02020603050405020304" pitchFamily="18" charset="0"/>
                <a:cs typeface="Times New Roman" panose="02020603050405020304" pitchFamily="18" charset="0"/>
              </a:rPr>
              <a:t>Velammal</a:t>
            </a:r>
            <a:r>
              <a:rPr lang="en-GB" altLang="en-US" dirty="0">
                <a:solidFill>
                  <a:srgbClr val="002060"/>
                </a:solidFill>
                <a:latin typeface="Times New Roman" panose="02020603050405020304" pitchFamily="18" charset="0"/>
                <a:cs typeface="Times New Roman" panose="02020603050405020304" pitchFamily="18" charset="0"/>
              </a:rPr>
              <a:t> Institute of Technology </a:t>
            </a:r>
            <a:r>
              <a:rPr lang="en-US" altLang="en-US" dirty="0">
                <a:solidFill>
                  <a:srgbClr val="002060"/>
                </a:solidFill>
                <a:latin typeface="Times New Roman" panose="02020603050405020304" pitchFamily="18" charset="0"/>
                <a:cs typeface="Times New Roman" panose="02020603050405020304" pitchFamily="18" charset="0"/>
              </a:rPr>
              <a:t>                                                                   </a:t>
            </a:r>
            <a:r>
              <a:rPr lang="en-US" altLang="en-US" sz="1600" dirty="0">
                <a:solidFill>
                  <a:srgbClr val="002060"/>
                </a:solidFill>
                <a:latin typeface="Times New Roman" panose="02020603050405020304" pitchFamily="18" charset="0"/>
                <a:cs typeface="Times New Roman" panose="02020603050405020304" pitchFamily="18" charset="0"/>
              </a:rPr>
              <a:t>		</a:t>
            </a:r>
          </a:p>
        </p:txBody>
      </p:sp>
      <p:sp>
        <p:nvSpPr>
          <p:cNvPr id="6" name="TextBox 5">
            <a:extLst>
              <a:ext uri="{FF2B5EF4-FFF2-40B4-BE49-F238E27FC236}">
                <a16:creationId xmlns:a16="http://schemas.microsoft.com/office/drawing/2014/main" id="{788FAD7F-0776-937A-093C-054988CAB176}"/>
              </a:ext>
            </a:extLst>
          </p:cNvPr>
          <p:cNvSpPr txBox="1"/>
          <p:nvPr/>
        </p:nvSpPr>
        <p:spPr>
          <a:xfrm>
            <a:off x="790600" y="1983604"/>
            <a:ext cx="4607560" cy="584775"/>
          </a:xfrm>
          <a:prstGeom prst="rect">
            <a:avLst/>
          </a:prstGeom>
          <a:noFill/>
        </p:spPr>
        <p:txBody>
          <a:bodyPr wrap="square">
            <a:spAutoFit/>
          </a:bodyPr>
          <a:lstStyle/>
          <a:p>
            <a:r>
              <a:rPr lang="en-US" altLang="en-US" sz="3200" b="1" dirty="0">
                <a:solidFill>
                  <a:schemeClr val="accent2">
                    <a:lumMod val="50000"/>
                  </a:schemeClr>
                </a:solidFill>
                <a:latin typeface="Times New Roman" panose="02020603050405020304" pitchFamily="18" charset="0"/>
                <a:cs typeface="Times New Roman" panose="02020603050405020304" pitchFamily="18" charset="0"/>
              </a:rPr>
              <a:t>Software Requirements:</a:t>
            </a:r>
            <a:endParaRPr lang="en-IN" sz="3200" dirty="0"/>
          </a:p>
        </p:txBody>
      </p:sp>
      <p:sp>
        <p:nvSpPr>
          <p:cNvPr id="8" name="TextBox 7">
            <a:extLst>
              <a:ext uri="{FF2B5EF4-FFF2-40B4-BE49-F238E27FC236}">
                <a16:creationId xmlns:a16="http://schemas.microsoft.com/office/drawing/2014/main" id="{6E2DCF9E-64DD-C1D8-3965-222C76AB13FE}"/>
              </a:ext>
            </a:extLst>
          </p:cNvPr>
          <p:cNvSpPr txBox="1"/>
          <p:nvPr/>
        </p:nvSpPr>
        <p:spPr>
          <a:xfrm>
            <a:off x="790600" y="2538422"/>
            <a:ext cx="6805736" cy="3447098"/>
          </a:xfrm>
          <a:prstGeom prst="rect">
            <a:avLst/>
          </a:prstGeom>
          <a:noFill/>
        </p:spPr>
        <p:txBody>
          <a:bodyPr wrap="square">
            <a:spAutoFit/>
          </a:bodyPr>
          <a:lstStyle/>
          <a:p>
            <a:r>
              <a:rPr lang="en-IN" sz="2000" dirty="0">
                <a:solidFill>
                  <a:schemeClr val="accent2">
                    <a:lumMod val="50000"/>
                  </a:schemeClr>
                </a:solidFill>
                <a:latin typeface="Times New Roman" panose="02020603050405020304" pitchFamily="18" charset="0"/>
                <a:cs typeface="Times New Roman" panose="02020603050405020304" pitchFamily="18" charset="0"/>
              </a:rPr>
              <a:t>● </a:t>
            </a:r>
            <a:r>
              <a:rPr lang="en-IN" dirty="0">
                <a:solidFill>
                  <a:schemeClr val="accent2">
                    <a:lumMod val="50000"/>
                  </a:schemeClr>
                </a:solidFill>
                <a:latin typeface="Times New Roman" panose="02020603050405020304" pitchFamily="18" charset="0"/>
                <a:cs typeface="Times New Roman" panose="02020603050405020304" pitchFamily="18" charset="0"/>
              </a:rPr>
              <a:t>Operating system : Windows 10</a:t>
            </a:r>
          </a:p>
          <a:p>
            <a:r>
              <a:rPr lang="en-IN" dirty="0">
                <a:solidFill>
                  <a:schemeClr val="accent2">
                    <a:lumMod val="50000"/>
                  </a:schemeClr>
                </a:solidFill>
                <a:latin typeface="Times New Roman" panose="02020603050405020304" pitchFamily="18" charset="0"/>
                <a:cs typeface="Times New Roman" panose="02020603050405020304" pitchFamily="18" charset="0"/>
              </a:rPr>
              <a:t>● Dataset: IAM Dataset(Words, Lines)</a:t>
            </a:r>
          </a:p>
          <a:p>
            <a:r>
              <a:rPr lang="en-IN" dirty="0">
                <a:solidFill>
                  <a:schemeClr val="accent2">
                    <a:lumMod val="50000"/>
                  </a:schemeClr>
                </a:solidFill>
                <a:latin typeface="Times New Roman" panose="02020603050405020304" pitchFamily="18" charset="0"/>
                <a:cs typeface="Times New Roman" panose="02020603050405020304" pitchFamily="18" charset="0"/>
              </a:rPr>
              <a:t>● Programming Language: Python</a:t>
            </a:r>
          </a:p>
          <a:p>
            <a:r>
              <a:rPr lang="en-IN" dirty="0">
                <a:solidFill>
                  <a:schemeClr val="accent2">
                    <a:lumMod val="50000"/>
                  </a:schemeClr>
                </a:solidFill>
                <a:latin typeface="Times New Roman" panose="02020603050405020304" pitchFamily="18" charset="0"/>
                <a:cs typeface="Times New Roman" panose="02020603050405020304" pitchFamily="18" charset="0"/>
              </a:rPr>
              <a:t>● </a:t>
            </a:r>
            <a:r>
              <a:rPr lang="en-IN" dirty="0" err="1">
                <a:solidFill>
                  <a:schemeClr val="accent2">
                    <a:lumMod val="50000"/>
                  </a:schemeClr>
                </a:solidFill>
                <a:latin typeface="Times New Roman" panose="02020603050405020304" pitchFamily="18" charset="0"/>
                <a:cs typeface="Times New Roman" panose="02020603050405020304" pitchFamily="18" charset="0"/>
              </a:rPr>
              <a:t>Numpy</a:t>
            </a:r>
            <a:r>
              <a:rPr lang="en-IN" dirty="0">
                <a:solidFill>
                  <a:schemeClr val="accent2">
                    <a:lumMod val="50000"/>
                  </a:schemeClr>
                </a:solidFill>
                <a:latin typeface="Times New Roman" panose="02020603050405020304" pitchFamily="18" charset="0"/>
                <a:cs typeface="Times New Roman" panose="02020603050405020304" pitchFamily="18" charset="0"/>
              </a:rPr>
              <a:t> : Core package providing powerful tools to manipulate data arrays, such as our character images.</a:t>
            </a:r>
          </a:p>
          <a:p>
            <a:r>
              <a:rPr lang="en-IN" dirty="0">
                <a:solidFill>
                  <a:schemeClr val="accent2">
                    <a:lumMod val="50000"/>
                  </a:schemeClr>
                </a:solidFill>
                <a:latin typeface="Times New Roman" panose="02020603050405020304" pitchFamily="18" charset="0"/>
                <a:cs typeface="Times New Roman" panose="02020603050405020304" pitchFamily="18" charset="0"/>
              </a:rPr>
              <a:t>● OpenCV : OpenCV is a large open-source library for image processing, character recognition, and machine learning. It </a:t>
            </a:r>
            <a:r>
              <a:rPr lang="en-IN" dirty="0" err="1">
                <a:solidFill>
                  <a:schemeClr val="accent2">
                    <a:lumMod val="50000"/>
                  </a:schemeClr>
                </a:solidFill>
                <a:latin typeface="Times New Roman" panose="02020603050405020304" pitchFamily="18" charset="0"/>
                <a:cs typeface="Times New Roman" panose="02020603050405020304" pitchFamily="18" charset="0"/>
              </a:rPr>
              <a:t>canscan</a:t>
            </a:r>
            <a:r>
              <a:rPr lang="en-IN" dirty="0">
                <a:solidFill>
                  <a:schemeClr val="accent2">
                    <a:lumMod val="50000"/>
                  </a:schemeClr>
                </a:solidFill>
                <a:latin typeface="Times New Roman" panose="02020603050405020304" pitchFamily="18" charset="0"/>
                <a:cs typeface="Times New Roman" panose="02020603050405020304" pitchFamily="18" charset="0"/>
              </a:rPr>
              <a:t> handwritten images.</a:t>
            </a:r>
          </a:p>
          <a:p>
            <a:r>
              <a:rPr lang="en-IN" dirty="0">
                <a:solidFill>
                  <a:schemeClr val="accent2">
                    <a:lumMod val="50000"/>
                  </a:schemeClr>
                </a:solidFill>
                <a:latin typeface="Times New Roman" panose="02020603050405020304" pitchFamily="18" charset="0"/>
                <a:cs typeface="Times New Roman" panose="02020603050405020304" pitchFamily="18" charset="0"/>
              </a:rPr>
              <a:t>● Autocorrect : It is used to correct the spelling. It supports many languages.</a:t>
            </a:r>
          </a:p>
          <a:p>
            <a:r>
              <a:rPr lang="en-IN" dirty="0">
                <a:solidFill>
                  <a:schemeClr val="accent2">
                    <a:lumMod val="50000"/>
                  </a:schemeClr>
                </a:solidFill>
                <a:latin typeface="Times New Roman" panose="02020603050405020304" pitchFamily="18" charset="0"/>
                <a:cs typeface="Times New Roman" panose="02020603050405020304" pitchFamily="18" charset="0"/>
              </a:rPr>
              <a:t>● </a:t>
            </a:r>
            <a:r>
              <a:rPr lang="en-IN" dirty="0" err="1">
                <a:solidFill>
                  <a:schemeClr val="accent2">
                    <a:lumMod val="50000"/>
                  </a:schemeClr>
                </a:solidFill>
                <a:latin typeface="Times New Roman" panose="02020603050405020304" pitchFamily="18" charset="0"/>
                <a:cs typeface="Times New Roman" panose="02020603050405020304" pitchFamily="18" charset="0"/>
              </a:rPr>
              <a:t>Tensorflow</a:t>
            </a:r>
            <a:r>
              <a:rPr lang="en-IN" dirty="0">
                <a:solidFill>
                  <a:schemeClr val="accent2">
                    <a:lumMod val="50000"/>
                  </a:schemeClr>
                </a:solidFill>
                <a:latin typeface="Times New Roman" panose="02020603050405020304" pitchFamily="18" charset="0"/>
                <a:cs typeface="Times New Roman" panose="02020603050405020304" pitchFamily="18" charset="0"/>
              </a:rPr>
              <a:t> : </a:t>
            </a:r>
            <a:r>
              <a:rPr lang="en-IN" dirty="0" err="1">
                <a:solidFill>
                  <a:schemeClr val="accent2">
                    <a:lumMod val="50000"/>
                  </a:schemeClr>
                </a:solidFill>
                <a:latin typeface="Times New Roman" panose="02020603050405020304" pitchFamily="18" charset="0"/>
                <a:cs typeface="Times New Roman" panose="02020603050405020304" pitchFamily="18" charset="0"/>
              </a:rPr>
              <a:t>Tensorflow</a:t>
            </a:r>
            <a:r>
              <a:rPr lang="en-IN" dirty="0">
                <a:solidFill>
                  <a:schemeClr val="accent2">
                    <a:lumMod val="50000"/>
                  </a:schemeClr>
                </a:solidFill>
                <a:latin typeface="Times New Roman" panose="02020603050405020304" pitchFamily="18" charset="0"/>
                <a:cs typeface="Times New Roman" panose="02020603050405020304" pitchFamily="18" charset="0"/>
              </a:rPr>
              <a:t> is the core open source library to help you develop and train Machine Learning models.</a:t>
            </a:r>
          </a:p>
        </p:txBody>
      </p:sp>
    </p:spTree>
    <p:extLst>
      <p:ext uri="{BB962C8B-B14F-4D97-AF65-F5344CB8AC3E}">
        <p14:creationId xmlns:p14="http://schemas.microsoft.com/office/powerpoint/2010/main" val="1346743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925074DA-243D-9951-261D-08DB3AAAA55B}"/>
              </a:ext>
            </a:extLst>
          </p:cNvPr>
          <p:cNvSpPr>
            <a:spLocks noGrp="1" noChangeArrowheads="1"/>
          </p:cNvSpPr>
          <p:nvPr>
            <p:ph type="ctrTitle"/>
          </p:nvPr>
        </p:nvSpPr>
        <p:spPr>
          <a:xfrm>
            <a:off x="762000" y="619760"/>
            <a:ext cx="7772400" cy="457200"/>
          </a:xfrm>
        </p:spPr>
        <p:txBody>
          <a:bodyPr anchor="ctr">
            <a:normAutofit fontScale="90000"/>
          </a:bodyPr>
          <a:lstStyle/>
          <a:p>
            <a:pPr algn="l"/>
            <a:r>
              <a:rPr lang="en-US" altLang="en-US" sz="3600" b="1" dirty="0">
                <a:solidFill>
                  <a:schemeClr val="accent2">
                    <a:lumMod val="50000"/>
                  </a:schemeClr>
                </a:solidFill>
                <a:latin typeface="Times New Roman" panose="02020603050405020304" pitchFamily="18" charset="0"/>
                <a:cs typeface="Times New Roman" panose="02020603050405020304" pitchFamily="18" charset="0"/>
              </a:rPr>
              <a:t>Existing Application</a:t>
            </a:r>
            <a:br>
              <a:rPr lang="en-US" altLang="en-US" sz="3600" b="1" dirty="0">
                <a:solidFill>
                  <a:srgbClr val="0000FF"/>
                </a:solidFill>
              </a:rPr>
            </a:br>
            <a:endParaRPr lang="en-US" altLang="en-US" sz="3600" b="1" dirty="0">
              <a:solidFill>
                <a:srgbClr val="FF0000"/>
              </a:solidFill>
            </a:endParaRPr>
          </a:p>
        </p:txBody>
      </p:sp>
      <p:sp>
        <p:nvSpPr>
          <p:cNvPr id="12292" name="Rectangle 4">
            <a:extLst>
              <a:ext uri="{FF2B5EF4-FFF2-40B4-BE49-F238E27FC236}">
                <a16:creationId xmlns:a16="http://schemas.microsoft.com/office/drawing/2014/main" id="{E90E2075-8292-5AB3-A53B-7BE1AD27ABB9}"/>
              </a:ext>
            </a:extLst>
          </p:cNvPr>
          <p:cNvSpPr>
            <a:spLocks noChangeArrowheads="1"/>
          </p:cNvSpPr>
          <p:nvPr/>
        </p:nvSpPr>
        <p:spPr bwMode="auto">
          <a:xfrm>
            <a:off x="539552" y="1371600"/>
            <a:ext cx="6696744" cy="4505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pPr marL="285750" indent="-285750" algn="l">
              <a:buFont typeface="Arial" panose="020B0604020202020204" pitchFamily="34" charset="0"/>
              <a:buChar char="•"/>
            </a:pPr>
            <a:r>
              <a:rPr lang="en-IN" sz="2000" b="1" dirty="0">
                <a:solidFill>
                  <a:schemeClr val="accent2">
                    <a:lumMod val="50000"/>
                  </a:schemeClr>
                </a:solidFill>
                <a:latin typeface="Times New Roman" panose="02020603050405020304" pitchFamily="18" charset="0"/>
                <a:cs typeface="Times New Roman" panose="02020603050405020304" pitchFamily="18" charset="0"/>
              </a:rPr>
              <a:t>Developed by : </a:t>
            </a:r>
            <a:r>
              <a:rPr lang="en-IN" sz="2000" dirty="0" err="1">
                <a:solidFill>
                  <a:schemeClr val="accent2">
                    <a:lumMod val="50000"/>
                  </a:schemeClr>
                </a:solidFill>
                <a:latin typeface="Times New Roman" panose="02020603050405020304" pitchFamily="18" charset="0"/>
                <a:cs typeface="Times New Roman" panose="02020603050405020304" pitchFamily="18" charset="0"/>
              </a:rPr>
              <a:t>Globid</a:t>
            </a:r>
            <a:endParaRPr lang="en-IN" sz="2000" dirty="0">
              <a:solidFill>
                <a:schemeClr val="accent2">
                  <a:lumMod val="50000"/>
                </a:schemeClr>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IN" sz="2000" b="1" dirty="0">
                <a:solidFill>
                  <a:schemeClr val="accent2">
                    <a:lumMod val="50000"/>
                  </a:schemeClr>
                </a:solidFill>
                <a:latin typeface="Times New Roman" panose="02020603050405020304" pitchFamily="18" charset="0"/>
                <a:cs typeface="Times New Roman" panose="02020603050405020304" pitchFamily="18" charset="0"/>
              </a:rPr>
              <a:t>Title : </a:t>
            </a:r>
            <a:r>
              <a:rPr lang="en-IN" sz="2000" dirty="0">
                <a:solidFill>
                  <a:schemeClr val="accent2">
                    <a:lumMod val="50000"/>
                  </a:schemeClr>
                </a:solidFill>
                <a:latin typeface="Times New Roman" panose="02020603050405020304" pitchFamily="18" charset="0"/>
                <a:cs typeface="Times New Roman" panose="02020603050405020304" pitchFamily="18" charset="0"/>
              </a:rPr>
              <a:t>Handwriting Recognizer</a:t>
            </a:r>
            <a:endParaRPr lang="en-US" sz="2000" dirty="0">
              <a:solidFill>
                <a:schemeClr val="accent2">
                  <a:lumMod val="50000"/>
                </a:schemeClr>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000" b="1" dirty="0">
                <a:solidFill>
                  <a:schemeClr val="accent2">
                    <a:lumMod val="50000"/>
                  </a:schemeClr>
                </a:solidFill>
                <a:latin typeface="Times New Roman" panose="02020603050405020304" pitchFamily="18" charset="0"/>
                <a:cs typeface="Times New Roman" panose="02020603050405020304" pitchFamily="18" charset="0"/>
              </a:rPr>
              <a:t>Publication website : </a:t>
            </a:r>
            <a:r>
              <a:rPr lang="en-US" sz="2000" dirty="0">
                <a:solidFill>
                  <a:schemeClr val="accent2">
                    <a:lumMod val="50000"/>
                  </a:schemeClr>
                </a:solidFill>
                <a:latin typeface="Times New Roman" panose="02020603050405020304" pitchFamily="18" charset="0"/>
                <a:cs typeface="Times New Roman" panose="02020603050405020304" pitchFamily="18" charset="0"/>
              </a:rPr>
              <a:t>https://play.google.com/store/apps/details?id=handwriting.to.text.convert</a:t>
            </a:r>
          </a:p>
          <a:p>
            <a:pPr marL="285750" indent="-285750" algn="l">
              <a:buFont typeface="Arial" panose="020B0604020202020204" pitchFamily="34" charset="0"/>
              <a:buChar char="•"/>
            </a:pPr>
            <a:r>
              <a:rPr lang="en-US" sz="2000" b="1" dirty="0">
                <a:solidFill>
                  <a:schemeClr val="accent2">
                    <a:lumMod val="50000"/>
                  </a:schemeClr>
                </a:solidFill>
                <a:latin typeface="Times New Roman" panose="02020603050405020304" pitchFamily="18" charset="0"/>
                <a:cs typeface="Times New Roman" panose="02020603050405020304" pitchFamily="18" charset="0"/>
              </a:rPr>
              <a:t>Published Date :</a:t>
            </a:r>
            <a:r>
              <a:rPr lang="en-IN" sz="2000" b="1" dirty="0">
                <a:solidFill>
                  <a:schemeClr val="accent2">
                    <a:lumMod val="50000"/>
                  </a:schemeClr>
                </a:solidFill>
                <a:latin typeface="Times New Roman" panose="02020603050405020304" pitchFamily="18" charset="0"/>
                <a:cs typeface="Times New Roman" panose="02020603050405020304" pitchFamily="18" charset="0"/>
              </a:rPr>
              <a:t> </a:t>
            </a:r>
            <a:r>
              <a:rPr lang="en-IN" sz="2000" dirty="0">
                <a:solidFill>
                  <a:schemeClr val="accent2">
                    <a:lumMod val="50000"/>
                  </a:schemeClr>
                </a:solidFill>
                <a:latin typeface="Times New Roman" panose="02020603050405020304" pitchFamily="18" charset="0"/>
                <a:cs typeface="Times New Roman" panose="02020603050405020304" pitchFamily="18" charset="0"/>
              </a:rPr>
              <a:t> 2022</a:t>
            </a:r>
          </a:p>
          <a:p>
            <a:pPr marL="285750" indent="-285750" algn="l">
              <a:buFont typeface="Arial" panose="020B0604020202020204" pitchFamily="34" charset="0"/>
              <a:buChar char="•"/>
            </a:pPr>
            <a:r>
              <a:rPr lang="en-US" sz="2000" b="1" dirty="0">
                <a:solidFill>
                  <a:schemeClr val="accent2">
                    <a:lumMod val="50000"/>
                  </a:schemeClr>
                </a:solidFill>
                <a:latin typeface="Times New Roman" panose="02020603050405020304" pitchFamily="18" charset="0"/>
                <a:cs typeface="Times New Roman" panose="02020603050405020304" pitchFamily="18" charset="0"/>
              </a:rPr>
              <a:t>Objective : </a:t>
            </a:r>
            <a:r>
              <a:rPr lang="en-US" sz="2000" dirty="0">
                <a:solidFill>
                  <a:schemeClr val="accent2">
                    <a:lumMod val="50000"/>
                  </a:schemeClr>
                </a:solidFill>
                <a:latin typeface="Times New Roman" panose="02020603050405020304" pitchFamily="18" charset="0"/>
                <a:cs typeface="Times New Roman" panose="02020603050405020304" pitchFamily="18" charset="0"/>
              </a:rPr>
              <a:t>This handwritten text recognition app “Handwriting Recognizer” can be both used for your personal and professional use. Just scribble the notes and later get them converted to digital text instantly. The app is very easy to use and is designed with an intuitive user interface. Get your own pocket-friendly hand recognizer app and reduce your effort to manually convert your notes into digital text.</a:t>
            </a:r>
          </a:p>
        </p:txBody>
      </p:sp>
      <p:sp>
        <p:nvSpPr>
          <p:cNvPr id="3" name="Rectangle 2">
            <a:extLst>
              <a:ext uri="{FF2B5EF4-FFF2-40B4-BE49-F238E27FC236}">
                <a16:creationId xmlns:a16="http://schemas.microsoft.com/office/drawing/2014/main" id="{43311D42-99CB-C611-6CA6-714FE80B2E7D}"/>
              </a:ext>
            </a:extLst>
          </p:cNvPr>
          <p:cNvSpPr>
            <a:spLocks noChangeArrowheads="1"/>
          </p:cNvSpPr>
          <p:nvPr/>
        </p:nvSpPr>
        <p:spPr bwMode="auto">
          <a:xfrm>
            <a:off x="0" y="6237312"/>
            <a:ext cx="9144000" cy="685800"/>
          </a:xfrm>
          <a:prstGeom prst="rect">
            <a:avLst/>
          </a:prstGeom>
          <a:solidFill>
            <a:schemeClr val="accent2">
              <a:lumMod val="60000"/>
              <a:lumOff val="40000"/>
            </a:schemeClr>
          </a:solidFill>
          <a:ln w="9525">
            <a:solidFill>
              <a:srgbClr val="0099FF"/>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altLang="en-US" dirty="0">
                <a:solidFill>
                  <a:srgbClr val="002060"/>
                </a:solidFill>
                <a:latin typeface="Times New Roman" panose="02020603050405020304" pitchFamily="18" charset="0"/>
                <a:cs typeface="Times New Roman" panose="02020603050405020304" pitchFamily="18" charset="0"/>
              </a:rPr>
              <a:t>Department of Computer Science and Engineering                                                   	                                     	                   </a:t>
            </a:r>
          </a:p>
          <a:p>
            <a:r>
              <a:rPr lang="en-GB" altLang="en-US" dirty="0" err="1">
                <a:solidFill>
                  <a:srgbClr val="002060"/>
                </a:solidFill>
                <a:latin typeface="Times New Roman" panose="02020603050405020304" pitchFamily="18" charset="0"/>
                <a:cs typeface="Times New Roman" panose="02020603050405020304" pitchFamily="18" charset="0"/>
              </a:rPr>
              <a:t>Velammal</a:t>
            </a:r>
            <a:r>
              <a:rPr lang="en-GB" altLang="en-US" dirty="0">
                <a:solidFill>
                  <a:srgbClr val="002060"/>
                </a:solidFill>
                <a:latin typeface="Times New Roman" panose="02020603050405020304" pitchFamily="18" charset="0"/>
                <a:cs typeface="Times New Roman" panose="02020603050405020304" pitchFamily="18" charset="0"/>
              </a:rPr>
              <a:t> Institute of Technology </a:t>
            </a:r>
            <a:r>
              <a:rPr lang="en-US" altLang="en-US" dirty="0">
                <a:solidFill>
                  <a:srgbClr val="002060"/>
                </a:solidFill>
                <a:latin typeface="Times New Roman" panose="02020603050405020304" pitchFamily="18" charset="0"/>
                <a:cs typeface="Times New Roman" panose="02020603050405020304" pitchFamily="18" charset="0"/>
              </a:rPr>
              <a:t>                                                                   </a:t>
            </a:r>
            <a:r>
              <a:rPr lang="en-US" altLang="en-US" sz="1600" dirty="0">
                <a:solidFill>
                  <a:srgbClr val="00206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80035973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_NET" val="6.0.4"/>
  <p:tag name="AS_OS" val="Microsoft Windows NT 10.0.17763.0"/>
  <p:tag name="AS_RELEASE_DATE" val="2022.04.14"/>
  <p:tag name="AS_TITLE" val="Aspose.Slides for .NET5"/>
  <p:tag name="AS_VERSION" val="22.4"/>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Calibri Light"/>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617</TotalTime>
  <Words>1273</Words>
  <Application>Microsoft Office PowerPoint</Application>
  <PresentationFormat>On-screen Show (4:3)</PresentationFormat>
  <Paragraphs>107</Paragraphs>
  <Slides>13</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Algerian</vt:lpstr>
      <vt:lpstr>Arial</vt:lpstr>
      <vt:lpstr>Calibri</vt:lpstr>
      <vt:lpstr>Times New Roman</vt:lpstr>
      <vt:lpstr>Trebuchet MS</vt:lpstr>
      <vt:lpstr>Wingdings</vt:lpstr>
      <vt:lpstr>Wingdings 3</vt:lpstr>
      <vt:lpstr>Facet</vt:lpstr>
      <vt:lpstr>A Novel Method for Handwritten Digit Recognition </vt:lpstr>
      <vt:lpstr>Contents </vt:lpstr>
      <vt:lpstr>Problem definition </vt:lpstr>
      <vt:lpstr>PowerPoint Presentation</vt:lpstr>
      <vt:lpstr>PowerPoint Presentation</vt:lpstr>
      <vt:lpstr>PowerPoint Presentation</vt:lpstr>
      <vt:lpstr>PowerPoint Presentation</vt:lpstr>
      <vt:lpstr>Hardware Requirements: </vt:lpstr>
      <vt:lpstr>Existing Application </vt:lpstr>
      <vt:lpstr>Objective:  </vt:lpstr>
      <vt:lpstr>Advantages</vt:lpstr>
      <vt:lpstr>Disadvantages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INSURANCE BILLING SYSTEM</dc:title>
  <dc:creator>rakesh</dc:creator>
  <cp:lastModifiedBy>MURALI</cp:lastModifiedBy>
  <cp:revision>44</cp:revision>
  <cp:lastPrinted>2022-06-02T16:30:30Z</cp:lastPrinted>
  <dcterms:created xsi:type="dcterms:W3CDTF">2022-06-02T16:30:30Z</dcterms:created>
  <dcterms:modified xsi:type="dcterms:W3CDTF">2022-10-18T05:14:19Z</dcterms:modified>
</cp:coreProperties>
</file>