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74" r:id="rId3"/>
    <p:sldId id="263" r:id="rId4"/>
    <p:sldId id="258" r:id="rId5"/>
    <p:sldId id="260" r:id="rId6"/>
    <p:sldId id="273" r:id="rId7"/>
    <p:sldId id="262" r:id="rId8"/>
    <p:sldId id="278" r:id="rId9"/>
    <p:sldId id="267" r:id="rId10"/>
    <p:sldId id="269" r:id="rId11"/>
    <p:sldId id="271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7252A"/>
    <a:srgbClr val="C5CA08"/>
    <a:srgbClr val="367915"/>
    <a:srgbClr val="FF09BF"/>
    <a:srgbClr val="1A11D1"/>
    <a:srgbClr val="E6FE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46" autoAdjust="0"/>
    <p:restoredTop sz="94673" autoAdjust="0"/>
  </p:normalViewPr>
  <p:slideViewPr>
    <p:cSldViewPr>
      <p:cViewPr>
        <p:scale>
          <a:sx n="75" d="100"/>
          <a:sy n="75" d="100"/>
        </p:scale>
        <p:origin x="-1589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7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5D07-F3B8-4217-88A9-C10A416C3828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757A-1EE5-4C22-8645-CB313F5D5F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757A-1EE5-4C22-8645-CB313F5D5F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620" y="1122363"/>
            <a:ext cx="5322700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602039"/>
            <a:ext cx="7125380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02465C8-266D-104C-9C49-323DF4A8277E}"/>
              </a:ext>
            </a:extLst>
          </p:cNvPr>
          <p:cNvSpPr/>
          <p:nvPr/>
        </p:nvSpPr>
        <p:spPr>
          <a:xfrm>
            <a:off x="437809" y="4960030"/>
            <a:ext cx="1163411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37979A1C-BF60-B345-A664-2E4F7A3461EB}"/>
              </a:ext>
            </a:extLst>
          </p:cNvPr>
          <p:cNvSpPr/>
          <p:nvPr/>
        </p:nvSpPr>
        <p:spPr>
          <a:xfrm>
            <a:off x="1" y="4571999"/>
            <a:ext cx="838881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58080B3E-915C-2D4C-8608-596E1BFD6387}"/>
              </a:ext>
            </a:extLst>
          </p:cNvPr>
          <p:cNvSpPr/>
          <p:nvPr/>
        </p:nvSpPr>
        <p:spPr>
          <a:xfrm>
            <a:off x="1" y="5739492"/>
            <a:ext cx="838881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6198321" y="-3419"/>
            <a:ext cx="2945680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875620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9E240E8A-950E-7946-826C-415CB5DACA43}"/>
              </a:ext>
            </a:extLst>
          </p:cNvPr>
          <p:cNvSpPr/>
          <p:nvPr/>
        </p:nvSpPr>
        <p:spPr>
          <a:xfrm>
            <a:off x="8268381" y="4580708"/>
            <a:ext cx="875620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-451387" y="3698284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20" y="2087562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20" y="2528204"/>
            <a:ext cx="349758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6061569" y="5590904"/>
            <a:ext cx="1179285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12426" y="2528204"/>
            <a:ext cx="349758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75620" y="2005689"/>
            <a:ext cx="349758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12426" y="2005689"/>
            <a:ext cx="349758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18" y="2526318"/>
            <a:ext cx="2414016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rot="5400000">
            <a:off x="5984284" y="451388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>
            <a:off x="-1773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 rot="5400000" flipH="1">
            <a:off x="8326876" y="6040876"/>
            <a:ext cx="933856" cy="700392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1940563" y="5590904"/>
            <a:ext cx="1179285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32533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12841" y="2526318"/>
            <a:ext cx="237995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75620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2841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0062" y="2526318"/>
            <a:ext cx="237995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50062" y="2003804"/>
            <a:ext cx="2379959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620" y="1122363"/>
            <a:ext cx="4665209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602039"/>
            <a:ext cx="4665208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6198319" y="0"/>
            <a:ext cx="294568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6198321" y="3685939"/>
            <a:ext cx="2945680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875620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39563C76-BC00-DE47-88F5-C24D3CE3325A}"/>
              </a:ext>
            </a:extLst>
          </p:cNvPr>
          <p:cNvSpPr/>
          <p:nvPr/>
        </p:nvSpPr>
        <p:spPr>
          <a:xfrm>
            <a:off x="7671161" y="-1"/>
            <a:ext cx="1472840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20" y="2017467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6061569" y="5590904"/>
            <a:ext cx="1179285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62587F-7496-384A-AF40-18FC8CF0709D}"/>
              </a:ext>
            </a:extLst>
          </p:cNvPr>
          <p:cNvSpPr/>
          <p:nvPr/>
        </p:nvSpPr>
        <p:spPr>
          <a:xfrm>
            <a:off x="0" y="2286002"/>
            <a:ext cx="915661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4DB028B-A475-224B-B675-A15A56CAD0BF}"/>
              </a:ext>
            </a:extLst>
          </p:cNvPr>
          <p:cNvSpPr/>
          <p:nvPr/>
        </p:nvSpPr>
        <p:spPr>
          <a:xfrm flipH="1">
            <a:off x="6448289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61C34955-105B-4D4D-B51D-754C5D38A85D}"/>
              </a:ext>
            </a:extLst>
          </p:cNvPr>
          <p:cNvSpPr/>
          <p:nvPr/>
        </p:nvSpPr>
        <p:spPr>
          <a:xfrm>
            <a:off x="1" y="0"/>
            <a:ext cx="700392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2734DEB1-EC02-2E42-9292-4ADD115060A5}"/>
              </a:ext>
            </a:extLst>
          </p:cNvPr>
          <p:cNvSpPr/>
          <p:nvPr/>
        </p:nvSpPr>
        <p:spPr>
          <a:xfrm rot="5400000" flipH="1" flipV="1">
            <a:off x="7472326" y="614324"/>
            <a:ext cx="2285999" cy="105735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620" y="2653168"/>
            <a:ext cx="7334387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4738" y="6356351"/>
            <a:ext cx="120351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="" xmlns:a16="http://schemas.microsoft.com/office/drawing/2014/main" id="{067EACEC-C2DD-EA42-8504-176673AD1F20}"/>
              </a:ext>
            </a:extLst>
          </p:cNvPr>
          <p:cNvSpPr/>
          <p:nvPr/>
        </p:nvSpPr>
        <p:spPr>
          <a:xfrm>
            <a:off x="0" y="0"/>
            <a:ext cx="6019118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620" y="1059400"/>
            <a:ext cx="4684434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20" y="3539076"/>
            <a:ext cx="4684434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  <p:grpSp>
        <p:nvGrpSpPr>
          <p:cNvPr id="4" name="Group 5">
            <a:extLst>
              <a:ext uri="{FF2B5EF4-FFF2-40B4-BE49-F238E27FC236}">
                <a16:creationId xmlns="" xmlns:a16="http://schemas.microsoft.com/office/drawing/2014/main" id="{89843C7E-5704-7A46-8974-F3BFA42E7310}"/>
              </a:ext>
            </a:extLst>
          </p:cNvPr>
          <p:cNvGrpSpPr/>
          <p:nvPr/>
        </p:nvGrpSpPr>
        <p:grpSpPr>
          <a:xfrm rot="16200000">
            <a:off x="5835853" y="2512646"/>
            <a:ext cx="3032351" cy="1832708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0B179973-08D2-EF40-B516-35E75E906394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6C811FF3-E48A-194D-8022-65F8C3A17449}"/>
              </a:ext>
            </a:extLst>
          </p:cNvPr>
          <p:cNvSpPr/>
          <p:nvPr/>
        </p:nvSpPr>
        <p:spPr>
          <a:xfrm flipH="1">
            <a:off x="6435672" y="3246896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20" y="2087562"/>
            <a:ext cx="7334387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6435672" y="1"/>
            <a:ext cx="2708328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-451387" y="3698284"/>
            <a:ext cx="3611104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</a:extLst>
          </p:cNvPr>
          <p:cNvGrpSpPr/>
          <p:nvPr/>
        </p:nvGrpSpPr>
        <p:grpSpPr>
          <a:xfrm rot="16200000">
            <a:off x="7882649" y="311029"/>
            <a:ext cx="1572380" cy="950323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20" y="2087564"/>
            <a:ext cx="7334387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12757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14958" y="6356351"/>
            <a:ext cx="12432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41" y="1684338"/>
            <a:ext cx="6445919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519405"/>
            <a:ext cx="1023223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1360" y="4494213"/>
            <a:ext cx="2633663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6828" y="3399693"/>
            <a:ext cx="1023223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8C225EC-F6EF-1144-834A-F0B91974AA41}"/>
              </a:ext>
            </a:extLst>
          </p:cNvPr>
          <p:cNvSpPr/>
          <p:nvPr/>
        </p:nvSpPr>
        <p:spPr>
          <a:xfrm>
            <a:off x="0" y="-1664"/>
            <a:ext cx="7392759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22" y="381000"/>
            <a:ext cx="6301218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822" y="2227758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=""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92514" y="2426400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=""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2513" y="2811646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=""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21860" y="2227758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=""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3113" y="242256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=""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3112" y="280781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=""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822" y="4254273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=""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92514" y="4498793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=""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92513" y="4884039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=""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1860" y="4254273"/>
            <a:ext cx="900281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=""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3113" y="4498793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112" y="4884039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1" y="6356351"/>
            <a:ext cx="117735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3330" y="6356351"/>
            <a:ext cx="30861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9251" y="6356351"/>
            <a:ext cx="875621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="" xmlns:a16="http://schemas.microsoft.com/office/drawing/2014/main" id="{AAB3BC7E-B34F-EF47-B125-1574C5484E22}"/>
              </a:ext>
            </a:extLst>
          </p:cNvPr>
          <p:cNvSpPr/>
          <p:nvPr/>
        </p:nvSpPr>
        <p:spPr>
          <a:xfrm rot="16200000" flipV="1">
            <a:off x="6889750" y="501347"/>
            <a:ext cx="1881641" cy="87562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7CBC82D0-4F72-C649-8B7F-D4B087957B6C}"/>
              </a:ext>
            </a:extLst>
          </p:cNvPr>
          <p:cNvSpPr/>
          <p:nvPr/>
        </p:nvSpPr>
        <p:spPr>
          <a:xfrm flipH="1">
            <a:off x="8149828" y="1879978"/>
            <a:ext cx="99417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="" xmlns:a16="http://schemas.microsoft.com/office/drawing/2014/main" id="{9383F23A-D872-2A4C-B386-A9D269BE694D}"/>
              </a:ext>
            </a:extLst>
          </p:cNvPr>
          <p:cNvSpPr/>
          <p:nvPr/>
        </p:nvSpPr>
        <p:spPr>
          <a:xfrm>
            <a:off x="8268380" y="-1664"/>
            <a:ext cx="875621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221FFDB-AAE2-5943-97A1-82D66AE05DB4}"/>
              </a:ext>
            </a:extLst>
          </p:cNvPr>
          <p:cNvSpPr/>
          <p:nvPr/>
        </p:nvSpPr>
        <p:spPr>
          <a:xfrm>
            <a:off x="7750568" y="2737752"/>
            <a:ext cx="1035623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2E58EEF7-63CA-A845-BAC4-9D3BE05918B5}"/>
              </a:ext>
            </a:extLst>
          </p:cNvPr>
          <p:cNvSpPr/>
          <p:nvPr/>
        </p:nvSpPr>
        <p:spPr>
          <a:xfrm rot="16200000" flipH="1">
            <a:off x="7765369" y="5479369"/>
            <a:ext cx="1881641" cy="87562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757A4624-D8ED-2E4B-AF8C-00DFA6A72D5F}"/>
              </a:ext>
            </a:extLst>
          </p:cNvPr>
          <p:cNvSpPr/>
          <p:nvPr/>
        </p:nvSpPr>
        <p:spPr>
          <a:xfrm flipV="1">
            <a:off x="7392760" y="3651505"/>
            <a:ext cx="99417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DF312EF8-91BE-5946-BE31-8CFE107A2FEA}"/>
              </a:ext>
            </a:extLst>
          </p:cNvPr>
          <p:cNvSpPr/>
          <p:nvPr/>
        </p:nvSpPr>
        <p:spPr>
          <a:xfrm flipH="1" flipV="1">
            <a:off x="7392760" y="4976360"/>
            <a:ext cx="875621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=""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=""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22" y="381000"/>
            <a:ext cx="8008607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822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823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=""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2822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=""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2048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=""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62049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62048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=""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61276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=""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61276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=""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1276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=""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60502" y="2068735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60502" y="2994545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=""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60502" y="3379791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=""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62822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=""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2823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=""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2822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=""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662048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=""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62049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=""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62048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=""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61276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=""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61276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=""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61276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=""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860502" y="4118552"/>
            <a:ext cx="678740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=""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60502" y="5044362"/>
            <a:ext cx="1710928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=""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60502" y="5429608"/>
            <a:ext cx="1710928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81000"/>
            <a:ext cx="8572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825625"/>
            <a:ext cx="8572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B8D15B5-91E0-45F5-83E6-CBB16CDB1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0"/>
            <a:ext cx="6000792" cy="128586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LOYOLA INSTITUTE OF                TECHNOLOGY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6858048" cy="471490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Baskerville Old Face" pitchFamily="18" charset="0"/>
              </a:rPr>
              <a:t>    </a:t>
            </a:r>
            <a:r>
              <a:rPr lang="en-US" sz="2600" dirty="0" smtClean="0">
                <a:solidFill>
                  <a:srgbClr val="F7252A"/>
                </a:solidFill>
                <a:latin typeface="Baskerville Old Face" pitchFamily="18" charset="0"/>
              </a:rPr>
              <a:t>IBM NALAIYA THIRAN</a:t>
            </a:r>
          </a:p>
          <a:p>
            <a:pPr algn="ctr"/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Baskerville Old Face" pitchFamily="18" charset="0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Baskerville Old Face" pitchFamily="18" charset="0"/>
              </a:rPr>
              <a:t>TEAM MEMBERS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dirty="0" smtClean="0">
                <a:solidFill>
                  <a:srgbClr val="367915"/>
                </a:solidFill>
                <a:latin typeface="Baskerville Old Face" pitchFamily="18" charset="0"/>
              </a:rPr>
              <a:t>LALITHA  K</a:t>
            </a:r>
          </a:p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rgbClr val="367915"/>
                </a:solidFill>
                <a:latin typeface="Baskerville Old Face" pitchFamily="18" charset="0"/>
              </a:rPr>
              <a:t>ANITA  A</a:t>
            </a:r>
          </a:p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rgbClr val="367915"/>
                </a:solidFill>
                <a:latin typeface="Baskerville Old Face" pitchFamily="18" charset="0"/>
              </a:rPr>
              <a:t>ARTHI  K</a:t>
            </a:r>
          </a:p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rgbClr val="367915"/>
                </a:solidFill>
                <a:latin typeface="Baskerville Old Face" pitchFamily="18" charset="0"/>
              </a:rPr>
              <a:t>JEEVITHA   K</a:t>
            </a:r>
          </a:p>
          <a:p>
            <a:pPr algn="ctr">
              <a:buClr>
                <a:schemeClr val="tx1"/>
              </a:buClr>
            </a:pPr>
            <a:endParaRPr lang="en-US" dirty="0" smtClean="0">
              <a:solidFill>
                <a:srgbClr val="990033"/>
              </a:solidFill>
              <a:latin typeface="Baskerville Old Face" pitchFamily="18" charset="0"/>
            </a:endParaRPr>
          </a:p>
          <a:p>
            <a:pPr algn="ctr">
              <a:buClr>
                <a:schemeClr val="tx1"/>
              </a:buClr>
            </a:pPr>
            <a:r>
              <a:rPr lang="en-IN" dirty="0" smtClean="0">
                <a:solidFill>
                  <a:srgbClr val="990033"/>
                </a:solidFill>
                <a:latin typeface="Baskerville Old Face" pitchFamily="18" charset="0"/>
              </a:rPr>
              <a:t>       TEAM ID: PNT2022TMID2564</a:t>
            </a:r>
          </a:p>
          <a:p>
            <a:pPr algn="ctr">
              <a:buClr>
                <a:schemeClr val="tx1"/>
              </a:buClr>
            </a:pPr>
            <a:r>
              <a:rPr lang="en-US" dirty="0" smtClean="0">
                <a:solidFill>
                  <a:srgbClr val="990033"/>
                </a:solidFill>
                <a:latin typeface="Baskerville Old Face" pitchFamily="18" charset="0"/>
              </a:rPr>
              <a:t>        MENTOR:  Mr. </a:t>
            </a:r>
            <a:r>
              <a:rPr lang="en-US" dirty="0" smtClean="0">
                <a:solidFill>
                  <a:srgbClr val="990033"/>
                </a:solidFill>
                <a:latin typeface="Baskerville Old Face" pitchFamily="18" charset="0"/>
              </a:rPr>
              <a:t>M.</a:t>
            </a:r>
            <a:r>
              <a:rPr lang="en-US" dirty="0" smtClean="0">
                <a:solidFill>
                  <a:srgbClr val="990033"/>
                </a:solidFill>
                <a:latin typeface="Baskerville Old Face" pitchFamily="18" charset="0"/>
              </a:rPr>
              <a:t>VARADHARAJAN</a:t>
            </a:r>
            <a:endParaRPr lang="en-US" dirty="0" smtClean="0">
              <a:solidFill>
                <a:srgbClr val="990033"/>
              </a:solidFill>
              <a:latin typeface="Baskerville Old Face" pitchFamily="18" charset="0"/>
            </a:endParaRPr>
          </a:p>
          <a:p>
            <a:pPr algn="ctr">
              <a:buClr>
                <a:schemeClr val="tx1"/>
              </a:buClr>
            </a:pPr>
            <a:r>
              <a:rPr lang="en-IN" dirty="0" smtClean="0">
                <a:solidFill>
                  <a:srgbClr val="990033"/>
                </a:solidFill>
                <a:latin typeface="Baskerville Old Face" pitchFamily="18" charset="0"/>
              </a:rPr>
              <a:t>Assistant professor (ECE)</a:t>
            </a:r>
            <a:endParaRPr lang="en-US" dirty="0" smtClean="0">
              <a:solidFill>
                <a:srgbClr val="990033"/>
              </a:solidFill>
              <a:latin typeface="Baskerville Old Face" pitchFamily="18" charset="0"/>
            </a:endParaRPr>
          </a:p>
          <a:p>
            <a:pPr algn="ctr"/>
            <a:endParaRPr lang="en-US" dirty="0" smtClean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channels4_profi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21429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r>
              <a:rPr lang="en-US" dirty="0" smtClean="0">
                <a:solidFill>
                  <a:srgbClr val="990033"/>
                </a:solidFill>
              </a:rPr>
              <a:t>            </a:t>
            </a:r>
            <a:r>
              <a:rPr lang="en-US" sz="4000" dirty="0" smtClean="0">
                <a:solidFill>
                  <a:srgbClr val="990033"/>
                </a:solidFill>
              </a:rPr>
              <a:t> CONCLUSION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>
                <a:latin typeface="Lucida Bright" pitchFamily="18" charset="0"/>
                <a:cs typeface="Segoe UI Semilight" pitchFamily="34" charset="0"/>
              </a:rPr>
              <a:t>This project is designed to safeguard the swimmers in the swimming pool from drowning by means of artificial intelligence.</a:t>
            </a:r>
            <a:endParaRPr lang="en-US" sz="3600" dirty="0">
              <a:latin typeface="Lucida Bright" pitchFamily="18" charset="0"/>
              <a:cs typeface="Segoe UI Semilight" pitchFamily="34" charset="0"/>
            </a:endParaRPr>
          </a:p>
        </p:txBody>
      </p:sp>
      <p:pic>
        <p:nvPicPr>
          <p:cNvPr id="4" name="Picture 3" descr="canstockphoto8317081.jpg"/>
          <p:cNvPicPr>
            <a:picLocks noChangeAspect="1"/>
          </p:cNvPicPr>
          <p:nvPr/>
        </p:nvPicPr>
        <p:blipFill>
          <a:blip r:embed="rId2"/>
          <a:srcRect b="4828"/>
          <a:stretch>
            <a:fillRect/>
          </a:stretch>
        </p:blipFill>
        <p:spPr>
          <a:xfrm>
            <a:off x="3571868" y="4857760"/>
            <a:ext cx="2071702" cy="1643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20" y="381001"/>
            <a:ext cx="7334387" cy="90486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990033"/>
                </a:solidFill>
              </a:rPr>
              <a:t>              REFERENCE</a:t>
            </a:r>
            <a:endParaRPr lang="en-US" sz="4000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9001156" cy="4000527"/>
          </a:xfrm>
        </p:spPr>
        <p:txBody>
          <a:bodyPr/>
          <a:lstStyle/>
          <a:p>
            <a:r>
              <a:rPr lang="en-US" sz="2900" dirty="0" smtClean="0">
                <a:latin typeface="Cambria" pitchFamily="18" charset="0"/>
                <a:ea typeface="Cambria" pitchFamily="18" charset="0"/>
              </a:rPr>
              <a:t>[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].</a:t>
            </a:r>
            <a:r>
              <a:rPr lang="en-US" sz="2900" dirty="0" err="1" smtClean="0">
                <a:latin typeface="Cambria" pitchFamily="18" charset="0"/>
                <a:ea typeface="Cambria" pitchFamily="18" charset="0"/>
              </a:rPr>
              <a:t>Alshbatat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, Abdel </a:t>
            </a:r>
            <a:r>
              <a:rPr lang="en-US" sz="2900" dirty="0" err="1" smtClean="0">
                <a:latin typeface="Cambria" pitchFamily="18" charset="0"/>
                <a:ea typeface="Cambria" pitchFamily="18" charset="0"/>
              </a:rPr>
              <a:t>Ilah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 N., et al. "Automated vision-based surveillance system to detect drowning incidents in swimming pools." 2020 Advances in Science and Engineering Technology International Conferences (ASET). IEEE, 2020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2900" dirty="0" smtClean="0">
                <a:latin typeface="Cambria" pitchFamily="18" charset="0"/>
                <a:ea typeface="Cambria" pitchFamily="18" charset="0"/>
              </a:rPr>
              <a:t>[2].</a:t>
            </a:r>
            <a:r>
              <a:rPr lang="en-US" sz="2900" dirty="0" err="1" smtClean="0">
                <a:latin typeface="Cambria" pitchFamily="18" charset="0"/>
                <a:ea typeface="Cambria" pitchFamily="18" charset="0"/>
              </a:rPr>
              <a:t>Laxton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, Victoria, and David </a:t>
            </a:r>
            <a:r>
              <a:rPr lang="en-US" sz="2900" dirty="0" err="1" smtClean="0">
                <a:latin typeface="Cambria" pitchFamily="18" charset="0"/>
                <a:ea typeface="Cambria" pitchFamily="18" charset="0"/>
              </a:rPr>
              <a:t>Crundall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. "The effect of lifeguard experience upon the detection of drowning victims in a realistic dynamic visual search task." Applied cognitive psychology 32.1 (2018): 14-23. </a:t>
            </a:r>
          </a:p>
          <a:p>
            <a:endParaRPr lang="en-US" sz="29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 descr="canstockphoto8829384.jpg"/>
          <p:cNvPicPr>
            <a:picLocks noChangeAspect="1"/>
          </p:cNvPicPr>
          <p:nvPr/>
        </p:nvPicPr>
        <p:blipFill>
          <a:blip r:embed="rId2" cstate="print"/>
          <a:srcRect b="5165"/>
          <a:stretch>
            <a:fillRect/>
          </a:stretch>
        </p:blipFill>
        <p:spPr>
          <a:xfrm>
            <a:off x="3071802" y="5143512"/>
            <a:ext cx="1807464" cy="15001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20" y="381000"/>
            <a:ext cx="7334387" cy="1690678"/>
          </a:xfrm>
        </p:spPr>
        <p:txBody>
          <a:bodyPr/>
          <a:lstStyle/>
          <a:p>
            <a:r>
              <a:rPr lang="en-US" dirty="0" smtClean="0">
                <a:solidFill>
                  <a:srgbClr val="990033"/>
                </a:solidFill>
              </a:rPr>
              <a:t>THANK YOU</a:t>
            </a:r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4" name="Content Placeholder 3" descr="canstockphoto8799579.jpg"/>
          <p:cNvPicPr>
            <a:picLocks noGrp="1" noChangeAspect="1"/>
          </p:cNvPicPr>
          <p:nvPr>
            <p:ph idx="1"/>
          </p:nvPr>
        </p:nvPicPr>
        <p:blipFill>
          <a:blip r:embed="rId2"/>
          <a:srcRect b="5330"/>
          <a:stretch>
            <a:fillRect/>
          </a:stretch>
        </p:blipFill>
        <p:spPr>
          <a:xfrm>
            <a:off x="3500430" y="3000372"/>
            <a:ext cx="2593375" cy="1714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20" y="1071547"/>
            <a:ext cx="7334387" cy="2714643"/>
          </a:xfrm>
        </p:spPr>
        <p:txBody>
          <a:bodyPr/>
          <a:lstStyle/>
          <a:p>
            <a:r>
              <a:rPr lang="en-US" dirty="0" smtClean="0">
                <a:solidFill>
                  <a:srgbClr val="F7252A"/>
                </a:solidFill>
                <a:latin typeface="Cambria" pitchFamily="18" charset="0"/>
                <a:ea typeface="Cambria" pitchFamily="18" charset="0"/>
              </a:rPr>
              <a:t>VIRTUAL EYE – LIFE GUARD FOR SWIMMING POOLS TO DETECT ACTIVE DROWNING</a:t>
            </a:r>
            <a:endParaRPr lang="en-US" dirty="0"/>
          </a:p>
        </p:txBody>
      </p:sp>
      <p:pic>
        <p:nvPicPr>
          <p:cNvPr id="4" name="Content Placeholder 3" descr="illustration-little-girl-drowning-water-260nw-2155931521.jpg"/>
          <p:cNvPicPr>
            <a:picLocks noGrp="1" noChangeAspect="1"/>
          </p:cNvPicPr>
          <p:nvPr>
            <p:ph idx="1"/>
          </p:nvPr>
        </p:nvPicPr>
        <p:blipFill>
          <a:blip r:embed="rId2"/>
          <a:srcRect b="6250"/>
          <a:stretch>
            <a:fillRect/>
          </a:stretch>
        </p:blipFill>
        <p:spPr>
          <a:xfrm>
            <a:off x="2116313" y="3929063"/>
            <a:ext cx="2465637" cy="2143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990033"/>
                </a:solidFill>
              </a:rPr>
              <a:t>                 CONTEXT</a:t>
            </a:r>
            <a:endParaRPr lang="en-US" sz="4000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7467600" cy="4545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OBJECTIVE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ABSTRACT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PROPOSED WORK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ARCHITECTURE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ASSIGNMENT COMPLETION STATUS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REFERENCE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Picture 4" descr="presentation-example-graph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1546"/>
            <a:ext cx="2738434" cy="19362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990033"/>
                </a:solidFill>
              </a:rPr>
              <a:t>OBJECTIVE</a:t>
            </a:r>
            <a:endParaRPr lang="en-US" sz="4400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7467600" cy="31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 </a:t>
            </a:r>
            <a:r>
              <a:rPr lang="en-IN" sz="3600" dirty="0" smtClean="0">
                <a:latin typeface="Cambria" pitchFamily="18" charset="0"/>
                <a:ea typeface="Cambria" pitchFamily="18" charset="0"/>
              </a:rPr>
              <a:t>Virtual eye life guard based surveillance provides an efficient way to detect active drowning and abnormal activities in swimming pools.</a:t>
            </a:r>
            <a:endParaRPr lang="en-US" sz="32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 descr="writing-note-showing-objectives-business-photo-showcasing-goals-planned-to-be-achieved-desired-targets-writing-note-showing-1408519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4071942"/>
            <a:ext cx="2286016" cy="22860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990033"/>
                </a:solidFill>
              </a:rPr>
              <a:t>ABSTRACT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Swimming pools are found larger in number in hotels and weekend tourist spots. Across the world, drowning produces a higher rate of mortality. To overcome this conflict, a meticulous system is to be implemented in the swimming pools to save human lives.</a:t>
            </a:r>
            <a:endParaRPr lang="en-US" sz="2800" dirty="0"/>
          </a:p>
        </p:txBody>
      </p:sp>
      <p:pic>
        <p:nvPicPr>
          <p:cNvPr id="4" name="Picture 3" descr="301-3010566_project-status-clipart-cliparts-facebook-status-clip-people-project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4714884"/>
            <a:ext cx="2771772" cy="19534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20" y="1500174"/>
            <a:ext cx="7334387" cy="4214842"/>
          </a:xfrm>
        </p:spPr>
        <p:txBody>
          <a:bodyPr/>
          <a:lstStyle/>
          <a:p>
            <a:r>
              <a:rPr lang="en-IN" dirty="0" smtClean="0"/>
              <a:t>By studying body movements patterns and connecting cameras to Artificial Intelligence systems we can device an underwater pool safety system that reduces the risk of  drowning. As a proof of concept, we can make use of one camera that streams the video underwater and analyse the position of swimmers to asses the probability of drowning.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canstockphoto15128442.jpg"/>
          <p:cNvPicPr>
            <a:picLocks noChangeAspect="1"/>
          </p:cNvPicPr>
          <p:nvPr/>
        </p:nvPicPr>
        <p:blipFill>
          <a:blip r:embed="rId2" cstate="print"/>
          <a:srcRect b="9681"/>
          <a:stretch>
            <a:fillRect/>
          </a:stretch>
        </p:blipFill>
        <p:spPr>
          <a:xfrm>
            <a:off x="4000496" y="4714884"/>
            <a:ext cx="156057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Lucida Sans" pitchFamily="34" charset="0"/>
              </a:rPr>
              <a:t>     </a:t>
            </a:r>
            <a:r>
              <a:rPr lang="en-IN" dirty="0" smtClean="0">
                <a:solidFill>
                  <a:srgbClr val="990033"/>
                </a:solidFill>
                <a:latin typeface="Lucida Sans" pitchFamily="34" charset="0"/>
              </a:rPr>
              <a:t>PROPOSED WORK</a:t>
            </a:r>
            <a:endParaRPr lang="en-US" dirty="0">
              <a:solidFill>
                <a:srgbClr val="990033"/>
              </a:solidFill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20" y="1500174"/>
            <a:ext cx="7334387" cy="571504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7000" dirty="0" smtClean="0">
                <a:solidFill>
                  <a:srgbClr val="990033"/>
                </a:solidFill>
              </a:rPr>
              <a:t>PROBLEM</a:t>
            </a:r>
          </a:p>
          <a:p>
            <a:pPr>
              <a:buNone/>
            </a:pPr>
            <a:r>
              <a:rPr lang="en-IN" sz="4200" dirty="0" smtClean="0">
                <a:solidFill>
                  <a:srgbClr val="990033"/>
                </a:solidFill>
              </a:rPr>
              <a:t>                       </a:t>
            </a:r>
            <a:r>
              <a:rPr lang="en-IN" sz="6300" dirty="0" smtClean="0">
                <a:solidFill>
                  <a:srgbClr val="990033"/>
                </a:solidFill>
              </a:rPr>
              <a:t> </a:t>
            </a:r>
            <a:r>
              <a:rPr lang="en-IN" sz="6300" dirty="0" smtClean="0"/>
              <a:t>Every year, a large number of people drown making it as a major public health problem worldwide. </a:t>
            </a:r>
          </a:p>
          <a:p>
            <a:pPr>
              <a:buNone/>
            </a:pPr>
            <a:endParaRPr lang="en-IN" sz="4200" dirty="0" smtClean="0"/>
          </a:p>
          <a:p>
            <a:pPr>
              <a:buNone/>
            </a:pPr>
            <a:r>
              <a:rPr lang="en-IN" sz="7000" dirty="0" smtClean="0">
                <a:solidFill>
                  <a:srgbClr val="990033"/>
                </a:solidFill>
              </a:rPr>
              <a:t>SOLUTION</a:t>
            </a:r>
          </a:p>
          <a:p>
            <a:pPr>
              <a:buNone/>
            </a:pPr>
            <a:r>
              <a:rPr lang="en-IN" sz="4200" dirty="0" smtClean="0">
                <a:solidFill>
                  <a:srgbClr val="990033"/>
                </a:solidFill>
              </a:rPr>
              <a:t>                         </a:t>
            </a:r>
            <a:r>
              <a:rPr lang="en-IN" sz="6000" dirty="0" smtClean="0"/>
              <a:t>To eradicate this problem the artificial intelligence system usage is implemented.</a:t>
            </a:r>
          </a:p>
          <a:p>
            <a:pPr>
              <a:buNone/>
            </a:pPr>
            <a:r>
              <a:rPr lang="en-IN" sz="6000" dirty="0" smtClean="0"/>
              <a:t>         This system involves the following resources: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 smtClean="0"/>
              <a:t>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 smtClean="0"/>
              <a:t>Natural Language Processing(NLP)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 err="1" smtClean="0"/>
              <a:t>Cloudant</a:t>
            </a:r>
            <a:r>
              <a:rPr lang="en-IN" sz="6000" dirty="0" smtClean="0"/>
              <a:t> Database</a:t>
            </a:r>
            <a:endParaRPr lang="en-IN" sz="6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6000" dirty="0" smtClean="0"/>
              <a:t>Watson Assistant </a:t>
            </a:r>
          </a:p>
          <a:p>
            <a:pPr>
              <a:buNone/>
            </a:pPr>
            <a:r>
              <a:rPr lang="en-IN" sz="6000" dirty="0" smtClean="0"/>
              <a:t>             </a:t>
            </a:r>
          </a:p>
          <a:p>
            <a:pPr>
              <a:buNone/>
            </a:pPr>
            <a:r>
              <a:rPr lang="en-IN" dirty="0" smtClean="0"/>
              <a:t>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3" descr="canstockphoto3125909.jpg"/>
          <p:cNvPicPr>
            <a:picLocks noChangeAspect="1"/>
          </p:cNvPicPr>
          <p:nvPr/>
        </p:nvPicPr>
        <p:blipFill>
          <a:blip r:embed="rId2" cstate="print"/>
          <a:srcRect b="4508"/>
          <a:stretch>
            <a:fillRect/>
          </a:stretch>
        </p:blipFill>
        <p:spPr>
          <a:xfrm>
            <a:off x="7429520" y="4643446"/>
            <a:ext cx="1416362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20" y="381001"/>
            <a:ext cx="7334387" cy="547669"/>
          </a:xfrm>
        </p:spPr>
        <p:txBody>
          <a:bodyPr/>
          <a:lstStyle/>
          <a:p>
            <a:r>
              <a:rPr lang="en-IN" dirty="0" smtClean="0">
                <a:solidFill>
                  <a:srgbClr val="990033"/>
                </a:solidFill>
              </a:rPr>
              <a:t>      ARCHITECTURE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571604" y="1214422"/>
            <a:ext cx="1214446" cy="1214446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FRAME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286116" y="1214422"/>
            <a:ext cx="1428760" cy="1214446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YOLO MODEL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572132" y="1214422"/>
            <a:ext cx="1714512" cy="1214446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DETECT THE PATTERN IN POOL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286116" y="2928934"/>
            <a:ext cx="1928826" cy="1285884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DROWNING PERSON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142976" y="4429132"/>
            <a:ext cx="2143140" cy="1214446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SHOWCASE ON UI AND TRIGGER ALARM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500694" y="4500570"/>
            <a:ext cx="2214578" cy="1143008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SHOWCASE ON UI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143240" y="5929330"/>
            <a:ext cx="2286016" cy="785818"/>
          </a:xfrm>
          <a:prstGeom prst="flowChartProcess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IBM CLOUDANT DB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785818" y="1821645"/>
            <a:ext cx="7857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2786050" y="182164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>
            <a:off x="4714876" y="1821645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0" idx="0"/>
          </p:cNvCxnSpPr>
          <p:nvPr/>
        </p:nvCxnSpPr>
        <p:spPr>
          <a:xfrm rot="5400000">
            <a:off x="5089926" y="1589472"/>
            <a:ext cx="500066" cy="2178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3"/>
            <a:endCxn id="12" idx="0"/>
          </p:cNvCxnSpPr>
          <p:nvPr/>
        </p:nvCxnSpPr>
        <p:spPr>
          <a:xfrm>
            <a:off x="5214942" y="3571876"/>
            <a:ext cx="1393041" cy="928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0" idx="1"/>
            <a:endCxn id="11" idx="0"/>
          </p:cNvCxnSpPr>
          <p:nvPr/>
        </p:nvCxnSpPr>
        <p:spPr>
          <a:xfrm rot="10800000" flipV="1">
            <a:off x="2214546" y="3571876"/>
            <a:ext cx="1071570" cy="8572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2" idx="1"/>
          </p:cNvCxnSpPr>
          <p:nvPr/>
        </p:nvCxnSpPr>
        <p:spPr>
          <a:xfrm>
            <a:off x="3286116" y="5036355"/>
            <a:ext cx="2214578" cy="35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3" idx="0"/>
          </p:cNvCxnSpPr>
          <p:nvPr/>
        </p:nvCxnSpPr>
        <p:spPr>
          <a:xfrm rot="5400000">
            <a:off x="3857620" y="550070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  </a:t>
            </a:r>
          </a:p>
          <a:p>
            <a:endParaRPr lang="en-IN" dirty="0" smtClean="0"/>
          </a:p>
          <a:p>
            <a:r>
              <a:rPr lang="en-IN" dirty="0" smtClean="0"/>
              <a:t>                </a:t>
            </a:r>
            <a:r>
              <a:rPr lang="en-IN" sz="1600" dirty="0" smtClean="0"/>
              <a:t>YES</a:t>
            </a:r>
            <a:r>
              <a:rPr lang="en-IN" dirty="0" smtClean="0"/>
              <a:t>                            </a:t>
            </a:r>
            <a:r>
              <a:rPr lang="en-IN" sz="1600" dirty="0" smtClean="0"/>
              <a:t>NO</a:t>
            </a:r>
            <a:endParaRPr lang="en-IN" dirty="0" smtClean="0"/>
          </a:p>
        </p:txBody>
      </p:sp>
      <p:pic>
        <p:nvPicPr>
          <p:cNvPr id="20" name="Picture 19" descr="canstockphoto1673850.jpg"/>
          <p:cNvPicPr>
            <a:picLocks noChangeAspect="1"/>
          </p:cNvPicPr>
          <p:nvPr/>
        </p:nvPicPr>
        <p:blipFill>
          <a:blip r:embed="rId2" cstate="print"/>
          <a:srcRect b="8636"/>
          <a:stretch>
            <a:fillRect/>
          </a:stretch>
        </p:blipFill>
        <p:spPr>
          <a:xfrm>
            <a:off x="7358082" y="3000372"/>
            <a:ext cx="1567543" cy="1000132"/>
          </a:xfrm>
          <a:prstGeom prst="rect">
            <a:avLst/>
          </a:prstGeom>
        </p:spPr>
      </p:pic>
      <p:pic>
        <p:nvPicPr>
          <p:cNvPr id="25" name="Picture 24" descr="gopro-computer-icons-video-cameras-clip-art-png-favpng-b6fHnhMR2EkmhkfwN9RUBEN6R.jpg"/>
          <p:cNvPicPr>
            <a:picLocks noChangeAspect="1"/>
          </p:cNvPicPr>
          <p:nvPr/>
        </p:nvPicPr>
        <p:blipFill>
          <a:blip r:embed="rId3" cstate="print"/>
          <a:srcRect l="19726" r="15711"/>
          <a:stretch>
            <a:fillRect/>
          </a:stretch>
        </p:blipFill>
        <p:spPr>
          <a:xfrm>
            <a:off x="142844" y="1357298"/>
            <a:ext cx="642942" cy="60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990033"/>
                </a:solidFill>
              </a:rPr>
              <a:t>ASSIGNMENT  COMPLETION STATUS</a:t>
            </a:r>
            <a:endParaRPr lang="en-US" sz="3200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Assignment 1</a:t>
            </a:r>
          </a:p>
          <a:p>
            <a:pPr>
              <a:buNone/>
            </a:pPr>
            <a:r>
              <a:rPr lang="en-US" dirty="0" smtClean="0">
                <a:latin typeface="Constantia" pitchFamily="18" charset="0"/>
              </a:rPr>
              <a:t>        Topic: Basic Python</a:t>
            </a:r>
          </a:p>
          <a:p>
            <a:pPr>
              <a:buNone/>
            </a:pPr>
            <a:r>
              <a:rPr lang="en-US" dirty="0" smtClean="0">
                <a:latin typeface="Constantia" pitchFamily="18" charset="0"/>
              </a:rPr>
              <a:t>        Status: Completed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Assignment 2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Constantia" pitchFamily="18" charset="0"/>
              </a:rPr>
              <a:t>Topic: Data visualization and pre-processing(Dataset)</a:t>
            </a:r>
          </a:p>
          <a:p>
            <a:pPr>
              <a:buNone/>
            </a:pPr>
            <a:r>
              <a:rPr lang="en-US" dirty="0" smtClean="0">
                <a:latin typeface="Constantia" pitchFamily="18" charset="0"/>
              </a:rPr>
              <a:t>         Status: Completed</a:t>
            </a:r>
          </a:p>
          <a:p>
            <a:pPr>
              <a:buNone/>
            </a:pPr>
            <a:r>
              <a:rPr lang="en-US" dirty="0" smtClean="0">
                <a:latin typeface="Constantia" pitchFamily="18" charset="0"/>
              </a:rPr>
              <a:t>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nstockphoto6016048.jpg"/>
          <p:cNvPicPr>
            <a:picLocks noChangeAspect="1"/>
          </p:cNvPicPr>
          <p:nvPr/>
        </p:nvPicPr>
        <p:blipFill>
          <a:blip r:embed="rId2" cstate="print"/>
          <a:srcRect b="5806"/>
          <a:stretch>
            <a:fillRect/>
          </a:stretch>
        </p:blipFill>
        <p:spPr>
          <a:xfrm>
            <a:off x="5929322" y="2143116"/>
            <a:ext cx="1828800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45331398_win32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tf45331398_win32</Template>
  <TotalTime>599</TotalTime>
  <Words>415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tf45331398_win32</vt:lpstr>
      <vt:lpstr>  LOYOLA INSTITUTE OF                TECHNOLOGY</vt:lpstr>
      <vt:lpstr>VIRTUAL EYE – LIFE GUARD FOR SWIMMING POOLS TO DETECT ACTIVE DROWNING</vt:lpstr>
      <vt:lpstr>                 CONTEXT</vt:lpstr>
      <vt:lpstr>OBJECTIVE</vt:lpstr>
      <vt:lpstr>ABSTRACT</vt:lpstr>
      <vt:lpstr>Slide 6</vt:lpstr>
      <vt:lpstr>     PROPOSED WORK</vt:lpstr>
      <vt:lpstr>      ARCHITECTURE</vt:lpstr>
      <vt:lpstr>ASSIGNMENT  COMPLETION STATUS</vt:lpstr>
      <vt:lpstr>             CONCLUSION</vt:lpstr>
      <vt:lpstr>              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LOYOLA INSTITUTE OF TECHNOLOGY</dc:title>
  <dc:creator>Admin</dc:creator>
  <cp:lastModifiedBy>Admin</cp:lastModifiedBy>
  <cp:revision>65</cp:revision>
  <dcterms:created xsi:type="dcterms:W3CDTF">2022-09-29T04:59:00Z</dcterms:created>
  <dcterms:modified xsi:type="dcterms:W3CDTF">2022-09-30T05:14:19Z</dcterms:modified>
</cp:coreProperties>
</file>