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9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14" autoAdjust="0"/>
    <p:restoredTop sz="95046" autoAdjust="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CD1BC8-976D-4DF9-A10D-0F5BA64F3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FA2DFC8-C6DF-429C-88F3-FB4CBA137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AABC41-A8E7-419C-9B66-A3B4DD86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23-11-2022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46426D-BF5B-478D-8953-7D9A8BCFC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6F481F-12E0-40FB-8094-C6B08C0F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8655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2ED61D-48AA-4DEB-818D-D689199E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ECF0E47-ED93-444B-81A3-C423AD222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D702B99-B11F-4906-8259-7F346C3E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23-11-2022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4329A26-F2F6-4B31-A36F-F8B16948C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C60FA3-D21D-4799-9B24-EBFD1958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0928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8FF0931-1C95-41C7-BC73-A0BE495D1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F2BF834-030F-4401-B995-A7CA0D2B3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67951B-F677-45E0-A2F3-DA8C882A3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23-11-2022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7C6D724-AE6E-4B9D-BFB2-9B8DF3DDE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4DE4354-DE3F-4515-90E3-56035766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8227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8F1F63-B693-4B30-8D8D-BD140E741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CA0894-D040-486F-AD18-8798A5C9B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BF16C21-4D07-4400-9DF2-9759C3BC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23-11-2022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935D5AC-F042-4F0E-BC8A-CF930A3B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969DC7-8109-43EA-9808-FD4F95A4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66613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31C09F-5155-4C74-8AF1-03FA91C60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6DA9462-77EF-4FBC-B5E7-F399B68CF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83F684-D710-4281-B241-EA1178FD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23-11-2022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8C60DE-FAB1-42D3-B78D-DE328CEC1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01F495-0673-4146-AFCA-69E09CB81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4357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A74143-FEEF-4402-B706-46EDDFC24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646B67-B4F9-462C-92CF-08B178DA1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9787016-A9BF-49EA-9B3C-5982FABAE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956956F-F9F8-4ED7-A4CE-B53E28059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23-11-2022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A934DE0-E21A-4D3A-9679-ED068054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AEEC6BB-176E-4FCE-8546-FBB7B6A5A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889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3FAAF1-F963-42E6-A887-DD43467D9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562BC1C-2DBE-4360-9CC0-362E3CB14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FFDABAF-5C40-4D3F-8E2A-EFF036996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0A27367-FEEC-476B-AA15-650AD1326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2BB99F2-0C53-40EA-A1E8-BCF883714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58377D9-009A-493B-947F-15B6006C4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23-11-2022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40D1EA1-C4F0-445B-B97E-A8BB1481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919F6EE-95C0-46D3-B41E-A7D865CDE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7581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C4DEEC-5BA7-45CB-8BAD-762A6044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3064D29-73CE-4E97-96E8-82923BE2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23-11-2022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2444018-CDE7-4B7F-8610-C2201921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908624D-DF18-4B90-AD77-1C7C01A03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45458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05F1944-7475-4828-A612-718A37ADF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23-11-2022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C8FB041-37CD-4787-8E73-119154708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4A6BA79-ABF1-4FEA-BC43-1784DC416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2135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E04A35-3766-4B84-AA8F-F6A7F41FB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F5F0C8-A1CC-4025-B993-2EE99E380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18FFF6B-FC39-4A09-863D-D50AE8E6D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1925DD8-D963-4925-B919-AE8B8B96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23-11-2022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2DFE818-D13C-4515-B329-191B53EBD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99169B6-860A-48F0-A379-BD159C5A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5931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D45E84-6D47-4293-AE94-2366FE38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5E4B757-62D6-495E-897B-CEEA2B66B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3D78EA8-DE3E-417A-8004-03203B8F5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663F736-BF5D-46B0-8287-90D5A1AF1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23-11-2022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B7F97BC-3371-47CE-83A7-8FC7F070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449704B-5189-4FC6-983F-1A45FFE50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7215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15C2094-649D-4CD3-BF81-0953054F6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3ECD4BC-67AA-4B3F-9BB2-8934D1089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7CBFBC-7503-4B8F-8C41-A94DB112D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6A943-52AC-416E-A586-E079D5AFF485}" type="datetimeFigureOut">
              <a:rPr lang="en-IN" smtClean="0"/>
              <a:pPr/>
              <a:t>23-11-2022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6E479EA-D9A9-4238-93DB-72B0618C5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FAFB30-F432-425B-8278-615C3ACFB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8946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5010CE-69BB-DD9E-0BDE-F88300DB8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9957" y="178903"/>
            <a:ext cx="8935277" cy="1740797"/>
          </a:xfrm>
        </p:spPr>
        <p:txBody>
          <a:bodyPr>
            <a:normAutofit fontScale="90000"/>
          </a:bodyPr>
          <a:lstStyle/>
          <a:p>
            <a:r>
              <a:rPr lang="en-IN" sz="8800" b="1" dirty="0"/>
              <a:t>LITERATURE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E25E4C-B748-FBE1-A3AA-99600AB90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0348" y="2125293"/>
            <a:ext cx="10472928" cy="1752600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smtClean="0"/>
              <a:t>PNT2022TMID45092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1CE25E4C-B748-FBE1-A3AA-99600AB90DF5}"/>
              </a:ext>
            </a:extLst>
          </p:cNvPr>
          <p:cNvSpPr txBox="1">
            <a:spLocks/>
          </p:cNvSpPr>
          <p:nvPr/>
        </p:nvSpPr>
        <p:spPr>
          <a:xfrm>
            <a:off x="913296" y="2098788"/>
            <a:ext cx="10472928" cy="175260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1CE25E4C-B748-FBE1-A3AA-99600AB90DF5}"/>
              </a:ext>
            </a:extLst>
          </p:cNvPr>
          <p:cNvSpPr txBox="1">
            <a:spLocks/>
          </p:cNvSpPr>
          <p:nvPr/>
        </p:nvSpPr>
        <p:spPr>
          <a:xfrm>
            <a:off x="64655" y="2983346"/>
            <a:ext cx="11281811" cy="3874654"/>
          </a:xfrm>
          <a:prstGeom prst="rect">
            <a:avLst/>
          </a:prstGeom>
        </p:spPr>
        <p:txBody>
          <a:bodyPr vert="horz" lIns="0" rIns="18288">
            <a:normAutofit fontScale="92500" lnSpcReduction="20000"/>
          </a:bodyPr>
          <a:lstStyle/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I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TEAM</a:t>
            </a:r>
            <a:r>
              <a:rPr kumimoji="0" lang="en-IN" sz="26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LEAD </a:t>
            </a:r>
          </a:p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2600" b="1" dirty="0"/>
              <a:t>TEAM LEADER</a:t>
            </a:r>
          </a:p>
          <a:p>
            <a:pPr marR="45720" lvl="0" algn="ctr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 smtClean="0"/>
              <a:t>PRINCE BASTIN A</a:t>
            </a:r>
            <a:endParaRPr lang="en-IN" sz="2600" dirty="0"/>
          </a:p>
          <a:p>
            <a:pPr marR="45720" lvl="0" algn="ctr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en-IN" sz="2600" dirty="0"/>
          </a:p>
          <a:p>
            <a:pPr marR="45720" lvl="0" algn="ctr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TEAM MEMBERS</a:t>
            </a:r>
            <a:endParaRPr lang="en-IN" sz="2600" b="1" dirty="0"/>
          </a:p>
          <a:p>
            <a:pPr marR="45720" lvl="0" algn="ctr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IN" sz="2600" dirty="0"/>
              <a:t> </a:t>
            </a:r>
            <a:r>
              <a:rPr lang="en-IN" sz="2600" dirty="0" smtClean="0"/>
              <a:t>VIGNESH K</a:t>
            </a:r>
            <a:endParaRPr lang="en-IN" sz="2600" dirty="0"/>
          </a:p>
          <a:p>
            <a:pPr marR="45720" lvl="0" algn="ctr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IN" sz="2600" dirty="0" smtClean="0"/>
              <a:t>SIVA J</a:t>
            </a:r>
            <a:endParaRPr lang="en-IN" sz="2600" dirty="0"/>
          </a:p>
          <a:p>
            <a:pPr marR="45720" lvl="0" algn="ctr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IN" sz="2600" dirty="0"/>
              <a:t> </a:t>
            </a:r>
            <a:r>
              <a:rPr lang="en-IN" sz="2600" dirty="0" smtClean="0"/>
              <a:t>FEMILA FLARANCE MARY E</a:t>
            </a:r>
            <a:endParaRPr lang="en-IN" sz="2600" dirty="0"/>
          </a:p>
          <a:p>
            <a:pPr marR="45720" lvl="0" algn="ctr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IN" sz="2600" b="1" dirty="0">
                <a:solidFill>
                  <a:schemeClr val="bg1"/>
                </a:solidFill>
              </a:rPr>
              <a:t>TEAM MEMBERS</a:t>
            </a:r>
          </a:p>
          <a:p>
            <a:pPr marR="45720" lvl="0" algn="ctr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IN" sz="2600" dirty="0"/>
              <a:t> </a:t>
            </a: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216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1689B8FC-FBBD-AE6A-04DD-BB27A4E0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83268280"/>
              </p:ext>
            </p:extLst>
          </p:nvPr>
        </p:nvGraphicFramePr>
        <p:xfrm>
          <a:off x="789273" y="596766"/>
          <a:ext cx="10905427" cy="63659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2615">
                  <a:extLst>
                    <a:ext uri="{9D8B030D-6E8A-4147-A177-3AD203B41FA5}">
                      <a16:colId xmlns:a16="http://schemas.microsoft.com/office/drawing/2014/main" xmlns="" val="3735196923"/>
                    </a:ext>
                  </a:extLst>
                </a:gridCol>
                <a:gridCol w="2742527">
                  <a:extLst>
                    <a:ext uri="{9D8B030D-6E8A-4147-A177-3AD203B41FA5}">
                      <a16:colId xmlns:a16="http://schemas.microsoft.com/office/drawing/2014/main" xmlns="" val="1542376097"/>
                    </a:ext>
                  </a:extLst>
                </a:gridCol>
                <a:gridCol w="1736240">
                  <a:extLst>
                    <a:ext uri="{9D8B030D-6E8A-4147-A177-3AD203B41FA5}">
                      <a16:colId xmlns:a16="http://schemas.microsoft.com/office/drawing/2014/main" xmlns="" val="97313804"/>
                    </a:ext>
                  </a:extLst>
                </a:gridCol>
                <a:gridCol w="2068945">
                  <a:extLst>
                    <a:ext uri="{9D8B030D-6E8A-4147-A177-3AD203B41FA5}">
                      <a16:colId xmlns:a16="http://schemas.microsoft.com/office/drawing/2014/main" xmlns="" val="3912210627"/>
                    </a:ext>
                  </a:extLst>
                </a:gridCol>
                <a:gridCol w="1647529">
                  <a:extLst>
                    <a:ext uri="{9D8B030D-6E8A-4147-A177-3AD203B41FA5}">
                      <a16:colId xmlns:a16="http://schemas.microsoft.com/office/drawing/2014/main" xmlns="" val="1363735208"/>
                    </a:ext>
                  </a:extLst>
                </a:gridCol>
                <a:gridCol w="1817571">
                  <a:extLst>
                    <a:ext uri="{9D8B030D-6E8A-4147-A177-3AD203B41FA5}">
                      <a16:colId xmlns:a16="http://schemas.microsoft.com/office/drawing/2014/main" xmlns="" val="2401886736"/>
                    </a:ext>
                  </a:extLst>
                </a:gridCol>
              </a:tblGrid>
              <a:tr h="1519582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75995052"/>
                  </a:ext>
                </a:extLst>
              </a:tr>
              <a:tr h="2329523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Improved Demand Forecasting Model Deep Learning Approach and Proposed Decision Integration Strategy for Supply Chain (2019)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this paper demand forecasting is one of the main issues in supply chain it is tested on real-time data based system for analysis.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SVR Algorithm,</a:t>
                      </a: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And Deep Learning</a:t>
                      </a:r>
                    </a:p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not affected by personal biases but it difficult &amp; impossible to survey all the consumer.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0787252"/>
                  </a:ext>
                </a:extLst>
              </a:tr>
              <a:tr h="2127787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Effective Demand Forecasting Model Using Business Intelligence Empowered With 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(2020)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this paper they do a project on demand forecasting model using business model on machine learning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AWS A3 bucket,</a:t>
                      </a: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AWS &amp; </a:t>
                      </a: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Easy to collect data but can be used inly if past data is available.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98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9912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1689B8FC-FBBD-AE6A-04DD-BB27A4E0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66608497"/>
              </p:ext>
            </p:extLst>
          </p:nvPr>
        </p:nvGraphicFramePr>
        <p:xfrm>
          <a:off x="422030" y="596767"/>
          <a:ext cx="11301048" cy="59011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970">
                  <a:extLst>
                    <a:ext uri="{9D8B030D-6E8A-4147-A177-3AD203B41FA5}">
                      <a16:colId xmlns:a16="http://schemas.microsoft.com/office/drawing/2014/main" xmlns="" val="3735196923"/>
                    </a:ext>
                  </a:extLst>
                </a:gridCol>
                <a:gridCol w="1587116">
                  <a:extLst>
                    <a:ext uri="{9D8B030D-6E8A-4147-A177-3AD203B41FA5}">
                      <a16:colId xmlns:a16="http://schemas.microsoft.com/office/drawing/2014/main" xmlns="" val="1542376097"/>
                    </a:ext>
                  </a:extLst>
                </a:gridCol>
                <a:gridCol w="2149642">
                  <a:extLst>
                    <a:ext uri="{9D8B030D-6E8A-4147-A177-3AD203B41FA5}">
                      <a16:colId xmlns:a16="http://schemas.microsoft.com/office/drawing/2014/main" xmlns="" val="97313804"/>
                    </a:ext>
                  </a:extLst>
                </a:gridCol>
                <a:gridCol w="1892968">
                  <a:extLst>
                    <a:ext uri="{9D8B030D-6E8A-4147-A177-3AD203B41FA5}">
                      <a16:colId xmlns:a16="http://schemas.microsoft.com/office/drawing/2014/main" xmlns="" val="3912210627"/>
                    </a:ext>
                  </a:extLst>
                </a:gridCol>
                <a:gridCol w="2823411">
                  <a:extLst>
                    <a:ext uri="{9D8B030D-6E8A-4147-A177-3AD203B41FA5}">
                      <a16:colId xmlns:a16="http://schemas.microsoft.com/office/drawing/2014/main" xmlns="" val="1363735208"/>
                    </a:ext>
                  </a:extLst>
                </a:gridCol>
                <a:gridCol w="2145941">
                  <a:extLst>
                    <a:ext uri="{9D8B030D-6E8A-4147-A177-3AD203B41FA5}">
                      <a16:colId xmlns:a16="http://schemas.microsoft.com/office/drawing/2014/main" xmlns="" val="2401886736"/>
                    </a:ext>
                  </a:extLst>
                </a:gridCol>
              </a:tblGrid>
              <a:tr h="1329109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75995052"/>
                  </a:ext>
                </a:extLst>
              </a:tr>
              <a:tr h="1947469">
                <a:tc>
                  <a:txBody>
                    <a:bodyPr/>
                    <a:lstStyle/>
                    <a:p>
                      <a:pPr algn="ctr"/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Demand forecasting in restaurants using machine learning and statistical analysis (2019)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this paper they created a demand forecasting model which work on machine learning to create a real store data that is discussed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Machine Learning &amp; Statistical analysis</a:t>
                      </a:r>
                    </a:p>
                    <a:p>
                      <a:pPr algn="ctr"/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this they talk about only the real store data if the data is missed or wrong data is entered analysis will gone wrong 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0787252"/>
                  </a:ext>
                </a:extLst>
              </a:tr>
              <a:tr h="1861077">
                <a:tc>
                  <a:txBody>
                    <a:bodyPr/>
                    <a:lstStyle/>
                    <a:p>
                      <a:pPr algn="ctr"/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Demand forecasting at retail stage for selected vegetables (2019)</a:t>
                      </a:r>
                    </a:p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this paper they developed a demand forecasting model for selected vegetable in that it calculates availability of vegetable on the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SVR,LSTM Algorithm</a:t>
                      </a:r>
                    </a:p>
                    <a:p>
                      <a:pPr algn="ctr"/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shows only for selected vegetable it was a major problem when we need to find the vegetable that not listed on that list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98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79372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1689B8FC-FBBD-AE6A-04DD-BB27A4E0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4470330"/>
              </p:ext>
            </p:extLst>
          </p:nvPr>
        </p:nvGraphicFramePr>
        <p:xfrm>
          <a:off x="789273" y="596766"/>
          <a:ext cx="10905426" cy="5964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895">
                  <a:extLst>
                    <a:ext uri="{9D8B030D-6E8A-4147-A177-3AD203B41FA5}">
                      <a16:colId xmlns:a16="http://schemas.microsoft.com/office/drawing/2014/main" xmlns="" val="3735196923"/>
                    </a:ext>
                  </a:extLst>
                </a:gridCol>
                <a:gridCol w="1848051">
                  <a:extLst>
                    <a:ext uri="{9D8B030D-6E8A-4147-A177-3AD203B41FA5}">
                      <a16:colId xmlns:a16="http://schemas.microsoft.com/office/drawing/2014/main" xmlns="" val="1542376097"/>
                    </a:ext>
                  </a:extLst>
                </a:gridCol>
                <a:gridCol w="2444817">
                  <a:extLst>
                    <a:ext uri="{9D8B030D-6E8A-4147-A177-3AD203B41FA5}">
                      <a16:colId xmlns:a16="http://schemas.microsoft.com/office/drawing/2014/main" xmlns="" val="9731380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3912210627"/>
                    </a:ext>
                  </a:extLst>
                </a:gridCol>
                <a:gridCol w="1848050">
                  <a:extLst>
                    <a:ext uri="{9D8B030D-6E8A-4147-A177-3AD203B41FA5}">
                      <a16:colId xmlns:a16="http://schemas.microsoft.com/office/drawing/2014/main" xmlns="" val="1363735208"/>
                    </a:ext>
                  </a:extLst>
                </a:gridCol>
                <a:gridCol w="2136813">
                  <a:extLst>
                    <a:ext uri="{9D8B030D-6E8A-4147-A177-3AD203B41FA5}">
                      <a16:colId xmlns:a16="http://schemas.microsoft.com/office/drawing/2014/main" xmlns="" val="2401886736"/>
                    </a:ext>
                  </a:extLst>
                </a:gridCol>
              </a:tblGrid>
              <a:tr h="1460041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75995052"/>
                  </a:ext>
                </a:extLst>
              </a:tr>
              <a:tr h="246000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omparing Prophet and Deep Learning to ARIMA in Forecasting Wholesale Food Prices (2021)</a:t>
                      </a:r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this paper they are discussed about  different techniques prices applied by an Italian food wholesaler, towards the automation of pricing by human workforce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Deep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only shows the analysis Italian food to calculate the it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shoud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give analysis of all foods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0787252"/>
                  </a:ext>
                </a:extLst>
              </a:tr>
              <a:tr h="2044415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Forecasting accuracy influence on logistics clusters: the case of the food industry (2019)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this paper the made a analysis on increasing consumer demand on organic products and growth and promotes sharing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Extreme Learning Machine(ELM)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use but it takes much time to consume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98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7121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BA6263-E35B-7BC2-F424-A54070259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581" y="316607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IN" sz="10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377014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449</Words>
  <Application>Microsoft Office PowerPoint</Application>
  <PresentationFormat>Custom</PresentationFormat>
  <Paragraphs>110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LITERATURE SURVEY</vt:lpstr>
      <vt:lpstr>Slide 2</vt:lpstr>
      <vt:lpstr>Slide 3</vt:lpstr>
      <vt:lpstr>Slide 4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Survey</dc:title>
  <dc:creator>nithish kumar</dc:creator>
  <cp:lastModifiedBy>adminis</cp:lastModifiedBy>
  <cp:revision>21</cp:revision>
  <dcterms:created xsi:type="dcterms:W3CDTF">2022-09-10T08:59:08Z</dcterms:created>
  <dcterms:modified xsi:type="dcterms:W3CDTF">2022-11-23T11:21:28Z</dcterms:modified>
</cp:coreProperties>
</file>