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556500" cy="10693400"/>
  <p:notesSz cx="7556500" cy="10693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0850" y="394335"/>
            <a:ext cx="4207510" cy="1905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 marR="5080" indent="-26035">
              <a:lnSpc>
                <a:spcPct val="103000"/>
              </a:lnSpc>
              <a:spcBef>
                <a:spcPts val="70"/>
              </a:spcBef>
            </a:pPr>
            <a:r>
              <a:rPr sz="1150" b="1" spc="5" dirty="0">
                <a:latin typeface="Calibri" panose="020F0502020204030204"/>
                <a:cs typeface="Calibri" panose="020F0502020204030204"/>
              </a:rPr>
              <a:t>Project </a:t>
            </a:r>
            <a:r>
              <a:rPr sz="1150" b="1" dirty="0">
                <a:latin typeface="Calibri" panose="020F0502020204030204"/>
                <a:cs typeface="Calibri" panose="020F0502020204030204"/>
              </a:rPr>
              <a:t>Design </a:t>
            </a:r>
            <a:r>
              <a:rPr sz="1150" b="1" spc="5" dirty="0">
                <a:latin typeface="Calibri" panose="020F0502020204030204"/>
                <a:cs typeface="Calibri" panose="020F0502020204030204"/>
              </a:rPr>
              <a:t>Phase-I  Solution</a:t>
            </a:r>
            <a:r>
              <a:rPr sz="115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150" b="1" spc="5" dirty="0">
                <a:latin typeface="Calibri" panose="020F0502020204030204"/>
                <a:cs typeface="Calibri" panose="020F0502020204030204"/>
              </a:rPr>
              <a:t>Architecture</a:t>
            </a:r>
            <a:endParaRPr sz="115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4050" y="894080"/>
          <a:ext cx="6232525" cy="840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2525"/>
              </a:tblGrid>
              <a:tr h="4203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050">
                          <a:latin typeface="Calibri" panose="020F0502020204030204"/>
                          <a:cs typeface="Calibri" panose="020F0502020204030204"/>
                        </a:rPr>
                        <a:t>Project Design Phase(Solution Architecture)</a:t>
                      </a:r>
                      <a:endParaRPr lang="en-US" sz="10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50" spc="5" dirty="0">
                          <a:latin typeface="Calibri" panose="020F0502020204030204"/>
                          <a:cs typeface="Calibri" panose="020F0502020204030204"/>
                        </a:rPr>
                        <a:t>Project</a:t>
                      </a:r>
                      <a:r>
                        <a:rPr sz="1050" spc="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50" spc="5" dirty="0">
                          <a:latin typeface="Calibri" panose="020F0502020204030204"/>
                          <a:cs typeface="Calibri" panose="020F0502020204030204"/>
                        </a:rPr>
                        <a:t>Name</a:t>
                      </a:r>
                      <a:r>
                        <a:rPr lang="en-US" sz="1050" spc="5" dirty="0">
                          <a:latin typeface="Calibri" panose="020F0502020204030204"/>
                          <a:cs typeface="Calibri" panose="020F0502020204030204"/>
                        </a:rPr>
                        <a:t>:Analytics For Hospitals healthCare Data</a:t>
                      </a:r>
                      <a:endParaRPr lang="en-US" sz="1050" spc="5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54195" y="1895221"/>
            <a:ext cx="5750560" cy="38347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5"/>
              </a:spcBef>
            </a:pPr>
            <a:r>
              <a:rPr sz="1600" b="1" spc="5" dirty="0"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r>
              <a:rPr sz="16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b="1" spc="5" dirty="0">
                <a:latin typeface="Times New Roman" panose="02020603050405020304" charset="0"/>
                <a:cs typeface="Times New Roman" panose="02020603050405020304" charset="0"/>
              </a:rPr>
              <a:t>Architecture: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15240" marR="127000" indent="41275" algn="just">
              <a:lnSpc>
                <a:spcPct val="101000"/>
              </a:lnSpc>
              <a:spcBef>
                <a:spcPts val="835"/>
              </a:spcBef>
            </a:pP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Solution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architecture </a:t>
            </a:r>
            <a:r>
              <a:rPr sz="1600" spc="-10" dirty="0">
                <a:latin typeface="Times New Roman" panose="02020603050405020304" charset="0"/>
                <a:cs typeface="Times New Roman" panose="02020603050405020304" charset="0"/>
              </a:rPr>
              <a:t>is </a:t>
            </a:r>
            <a:r>
              <a:rPr sz="1600" spc="10" dirty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complex </a:t>
            </a:r>
            <a:r>
              <a:rPr sz="1600" spc="10" dirty="0">
                <a:latin typeface="Times New Roman" panose="02020603050405020304" charset="0"/>
                <a:cs typeface="Times New Roman" panose="02020603050405020304" charset="0"/>
              </a:rPr>
              <a:t>process – </a:t>
            </a: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with many sub-processes </a:t>
            </a:r>
            <a:r>
              <a:rPr sz="1600" spc="10" dirty="0">
                <a:latin typeface="Times New Roman" panose="02020603050405020304" charset="0"/>
                <a:cs typeface="Times New Roman" panose="02020603050405020304" charset="0"/>
              </a:rPr>
              <a:t>– </a:t>
            </a: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that bridges  the </a:t>
            </a:r>
            <a:r>
              <a:rPr sz="1600" spc="10" dirty="0">
                <a:latin typeface="Times New Roman" panose="02020603050405020304" charset="0"/>
                <a:cs typeface="Times New Roman" panose="02020603050405020304" charset="0"/>
              </a:rPr>
              <a:t>gap </a:t>
            </a: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between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patient, </a:t>
            </a: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healthcare management and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technology </a:t>
            </a: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solutions. Its goals  are to: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1485" indent="-223520">
              <a:lnSpc>
                <a:spcPct val="100000"/>
              </a:lnSpc>
              <a:buChar char="●"/>
              <a:tabLst>
                <a:tab pos="450850" algn="l"/>
                <a:tab pos="452120" algn="l"/>
              </a:tabLst>
            </a:pP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Accurately predict the Length of Stay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for each </a:t>
            </a: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patient </a:t>
            </a:r>
            <a:r>
              <a:rPr sz="1600" spc="10" dirty="0">
                <a:latin typeface="Times New Roman" panose="02020603050405020304" charset="0"/>
                <a:cs typeface="Times New Roman" panose="02020603050405020304" charset="0"/>
              </a:rPr>
              <a:t>on </a:t>
            </a: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case-by-case</a:t>
            </a:r>
            <a:r>
              <a:rPr sz="1600" spc="-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basis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1485" marR="5080" indent="-222885">
              <a:lnSpc>
                <a:spcPct val="102000"/>
              </a:lnSpc>
              <a:spcBef>
                <a:spcPts val="675"/>
              </a:spcBef>
              <a:buChar char="●"/>
              <a:tabLst>
                <a:tab pos="450850" algn="l"/>
                <a:tab pos="452120" algn="l"/>
              </a:tabLst>
            </a:pPr>
            <a:r>
              <a:rPr sz="1600" spc="10" dirty="0">
                <a:latin typeface="Times New Roman" panose="02020603050405020304" charset="0"/>
                <a:cs typeface="Times New Roman" panose="02020603050405020304" charset="0"/>
              </a:rPr>
              <a:t>So </a:t>
            </a: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that the Hospitals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can </a:t>
            </a: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use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this information </a:t>
            </a: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for optimal resource allocation and  better</a:t>
            </a:r>
            <a:r>
              <a:rPr sz="1600" spc="-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functioning.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1485" marR="74295" indent="-222885">
              <a:lnSpc>
                <a:spcPct val="101000"/>
              </a:lnSpc>
              <a:spcBef>
                <a:spcPts val="680"/>
              </a:spcBef>
              <a:buChar char="●"/>
              <a:tabLst>
                <a:tab pos="450850" algn="l"/>
                <a:tab pos="452120" algn="l"/>
              </a:tabLst>
            </a:pP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Information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like </a:t>
            </a: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the patient's disease,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length of </a:t>
            </a: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stay period,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doctor’s </a:t>
            </a: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suggestion,  Age, Department wise patient, room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availability, </a:t>
            </a:r>
            <a:r>
              <a:rPr sz="1600" spc="5" dirty="0">
                <a:latin typeface="Times New Roman" panose="02020603050405020304" charset="0"/>
                <a:cs typeface="Times New Roman" panose="02020603050405020304" charset="0"/>
              </a:rPr>
              <a:t>medicine</a:t>
            </a:r>
            <a:r>
              <a:rPr sz="1600" spc="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</a:rPr>
              <a:t>availability.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7625" algn="just">
              <a:lnSpc>
                <a:spcPct val="100000"/>
              </a:lnSpc>
            </a:pPr>
            <a:r>
              <a:rPr sz="1150" b="1" spc="5" dirty="0">
                <a:latin typeface="Arial" panose="020B0604020202020204"/>
                <a:cs typeface="Arial" panose="020B0604020202020204"/>
              </a:rPr>
              <a:t>Example - Solution Architecture Diagram</a:t>
            </a:r>
            <a:r>
              <a:rPr sz="1150" b="1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1050" b="1" spc="5" dirty="0">
                <a:latin typeface="Calibri" panose="020F0502020204030204"/>
                <a:cs typeface="Calibri" panose="020F0502020204030204"/>
              </a:rPr>
              <a:t>:</a:t>
            </a:r>
            <a:endParaRPr sz="1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56688" y="5812535"/>
            <a:ext cx="3189731" cy="6895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43812" y="7679435"/>
            <a:ext cx="527303" cy="56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20951" y="8293607"/>
            <a:ext cx="576071" cy="158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40536" y="6874764"/>
            <a:ext cx="1117600" cy="2510155"/>
          </a:xfrm>
          <a:custGeom>
            <a:avLst/>
            <a:gdLst/>
            <a:ahLst/>
            <a:cxnLst/>
            <a:rect l="l" t="t" r="r" b="b"/>
            <a:pathLst>
              <a:path w="1117600" h="2510154">
                <a:moveTo>
                  <a:pt x="0" y="185927"/>
                </a:moveTo>
                <a:lnTo>
                  <a:pt x="6681" y="136701"/>
                </a:lnTo>
                <a:lnTo>
                  <a:pt x="25512" y="92343"/>
                </a:lnTo>
                <a:lnTo>
                  <a:pt x="54673" y="54673"/>
                </a:lnTo>
                <a:lnTo>
                  <a:pt x="92343" y="25512"/>
                </a:lnTo>
                <a:lnTo>
                  <a:pt x="136701" y="6681"/>
                </a:lnTo>
                <a:lnTo>
                  <a:pt x="185928" y="0"/>
                </a:lnTo>
                <a:lnTo>
                  <a:pt x="929639" y="0"/>
                </a:lnTo>
                <a:lnTo>
                  <a:pt x="979508" y="6681"/>
                </a:lnTo>
                <a:lnTo>
                  <a:pt x="1024297" y="25512"/>
                </a:lnTo>
                <a:lnTo>
                  <a:pt x="1062228" y="54673"/>
                </a:lnTo>
                <a:lnTo>
                  <a:pt x="1091522" y="92343"/>
                </a:lnTo>
                <a:lnTo>
                  <a:pt x="1110403" y="136701"/>
                </a:lnTo>
                <a:lnTo>
                  <a:pt x="1117091" y="185927"/>
                </a:lnTo>
                <a:lnTo>
                  <a:pt x="1117091" y="2324099"/>
                </a:lnTo>
                <a:lnTo>
                  <a:pt x="1110403" y="2373855"/>
                </a:lnTo>
                <a:lnTo>
                  <a:pt x="1091522" y="2418362"/>
                </a:lnTo>
                <a:lnTo>
                  <a:pt x="1062228" y="2455925"/>
                </a:lnTo>
                <a:lnTo>
                  <a:pt x="1024297" y="2484853"/>
                </a:lnTo>
                <a:lnTo>
                  <a:pt x="979508" y="2503452"/>
                </a:lnTo>
                <a:lnTo>
                  <a:pt x="929639" y="2510028"/>
                </a:lnTo>
                <a:lnTo>
                  <a:pt x="185928" y="2510028"/>
                </a:lnTo>
                <a:lnTo>
                  <a:pt x="136701" y="2503452"/>
                </a:lnTo>
                <a:lnTo>
                  <a:pt x="92343" y="2484853"/>
                </a:lnTo>
                <a:lnTo>
                  <a:pt x="54673" y="2455925"/>
                </a:lnTo>
                <a:lnTo>
                  <a:pt x="25512" y="2418362"/>
                </a:lnTo>
                <a:lnTo>
                  <a:pt x="6681" y="2373855"/>
                </a:lnTo>
                <a:lnTo>
                  <a:pt x="0" y="2324099"/>
                </a:lnTo>
                <a:lnTo>
                  <a:pt x="0" y="1859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01495" y="9499092"/>
            <a:ext cx="988060" cy="27305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310"/>
              </a:spcBef>
            </a:pPr>
            <a:r>
              <a:rPr sz="1150" dirty="0">
                <a:latin typeface="Arial" panose="020B0604020202020204"/>
                <a:cs typeface="Arial" panose="020B0604020202020204"/>
              </a:rPr>
              <a:t>Client</a:t>
            </a:r>
            <a:r>
              <a:rPr sz="115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150" dirty="0">
                <a:latin typeface="Arial" panose="020B0604020202020204"/>
                <a:cs typeface="Arial" panose="020B0604020202020204"/>
              </a:rPr>
              <a:t>Side</a:t>
            </a:r>
            <a:endParaRPr sz="11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53867" y="6850379"/>
            <a:ext cx="3255645" cy="2510155"/>
          </a:xfrm>
          <a:custGeom>
            <a:avLst/>
            <a:gdLst/>
            <a:ahLst/>
            <a:cxnLst/>
            <a:rect l="l" t="t" r="r" b="b"/>
            <a:pathLst>
              <a:path w="3255645" h="2510154">
                <a:moveTo>
                  <a:pt x="0" y="417575"/>
                </a:moveTo>
                <a:lnTo>
                  <a:pt x="2794" y="368969"/>
                </a:lnTo>
                <a:lnTo>
                  <a:pt x="10974" y="321986"/>
                </a:lnTo>
                <a:lnTo>
                  <a:pt x="24232" y="276942"/>
                </a:lnTo>
                <a:lnTo>
                  <a:pt x="42263" y="234153"/>
                </a:lnTo>
                <a:lnTo>
                  <a:pt x="64758" y="193938"/>
                </a:lnTo>
                <a:lnTo>
                  <a:pt x="91413" y="156612"/>
                </a:lnTo>
                <a:lnTo>
                  <a:pt x="121920" y="122491"/>
                </a:lnTo>
                <a:lnTo>
                  <a:pt x="155972" y="91893"/>
                </a:lnTo>
                <a:lnTo>
                  <a:pt x="193263" y="65133"/>
                </a:lnTo>
                <a:lnTo>
                  <a:pt x="233487" y="42529"/>
                </a:lnTo>
                <a:lnTo>
                  <a:pt x="276337" y="24397"/>
                </a:lnTo>
                <a:lnTo>
                  <a:pt x="321506" y="11054"/>
                </a:lnTo>
                <a:lnTo>
                  <a:pt x="368688" y="2816"/>
                </a:lnTo>
                <a:lnTo>
                  <a:pt x="417576" y="0"/>
                </a:lnTo>
                <a:lnTo>
                  <a:pt x="2837688" y="0"/>
                </a:lnTo>
                <a:lnTo>
                  <a:pt x="2886294" y="2816"/>
                </a:lnTo>
                <a:lnTo>
                  <a:pt x="2933277" y="11054"/>
                </a:lnTo>
                <a:lnTo>
                  <a:pt x="2978322" y="24397"/>
                </a:lnTo>
                <a:lnTo>
                  <a:pt x="3021110" y="42529"/>
                </a:lnTo>
                <a:lnTo>
                  <a:pt x="3061325" y="65133"/>
                </a:lnTo>
                <a:lnTo>
                  <a:pt x="3098651" y="91893"/>
                </a:lnTo>
                <a:lnTo>
                  <a:pt x="3132772" y="122491"/>
                </a:lnTo>
                <a:lnTo>
                  <a:pt x="3163370" y="156612"/>
                </a:lnTo>
                <a:lnTo>
                  <a:pt x="3190130" y="193938"/>
                </a:lnTo>
                <a:lnTo>
                  <a:pt x="3212734" y="234153"/>
                </a:lnTo>
                <a:lnTo>
                  <a:pt x="3230866" y="276942"/>
                </a:lnTo>
                <a:lnTo>
                  <a:pt x="3244209" y="321986"/>
                </a:lnTo>
                <a:lnTo>
                  <a:pt x="3252447" y="368969"/>
                </a:lnTo>
                <a:lnTo>
                  <a:pt x="3255264" y="417575"/>
                </a:lnTo>
                <a:lnTo>
                  <a:pt x="3255264" y="2090927"/>
                </a:lnTo>
                <a:lnTo>
                  <a:pt x="3252447" y="2139838"/>
                </a:lnTo>
                <a:lnTo>
                  <a:pt x="3244209" y="2187082"/>
                </a:lnTo>
                <a:lnTo>
                  <a:pt x="3230866" y="2232346"/>
                </a:lnTo>
                <a:lnTo>
                  <a:pt x="3212734" y="2275318"/>
                </a:lnTo>
                <a:lnTo>
                  <a:pt x="3190130" y="2315684"/>
                </a:lnTo>
                <a:lnTo>
                  <a:pt x="3163370" y="2353131"/>
                </a:lnTo>
                <a:lnTo>
                  <a:pt x="3132772" y="2387345"/>
                </a:lnTo>
                <a:lnTo>
                  <a:pt x="3098651" y="2418014"/>
                </a:lnTo>
                <a:lnTo>
                  <a:pt x="3061325" y="2444824"/>
                </a:lnTo>
                <a:lnTo>
                  <a:pt x="3021110" y="2467462"/>
                </a:lnTo>
                <a:lnTo>
                  <a:pt x="2978322" y="2485615"/>
                </a:lnTo>
                <a:lnTo>
                  <a:pt x="2933277" y="2498968"/>
                </a:lnTo>
                <a:lnTo>
                  <a:pt x="2886294" y="2507210"/>
                </a:lnTo>
                <a:lnTo>
                  <a:pt x="2837688" y="2510027"/>
                </a:lnTo>
                <a:lnTo>
                  <a:pt x="417576" y="2510027"/>
                </a:lnTo>
                <a:lnTo>
                  <a:pt x="368688" y="2507210"/>
                </a:lnTo>
                <a:lnTo>
                  <a:pt x="321506" y="2498968"/>
                </a:lnTo>
                <a:lnTo>
                  <a:pt x="276337" y="2485615"/>
                </a:lnTo>
                <a:lnTo>
                  <a:pt x="233487" y="2467462"/>
                </a:lnTo>
                <a:lnTo>
                  <a:pt x="193263" y="2444824"/>
                </a:lnTo>
                <a:lnTo>
                  <a:pt x="155972" y="2418014"/>
                </a:lnTo>
                <a:lnTo>
                  <a:pt x="121920" y="2387345"/>
                </a:lnTo>
                <a:lnTo>
                  <a:pt x="91413" y="2353131"/>
                </a:lnTo>
                <a:lnTo>
                  <a:pt x="64758" y="2315684"/>
                </a:lnTo>
                <a:lnTo>
                  <a:pt x="42263" y="2275318"/>
                </a:lnTo>
                <a:lnTo>
                  <a:pt x="24232" y="2232346"/>
                </a:lnTo>
                <a:lnTo>
                  <a:pt x="10974" y="2187082"/>
                </a:lnTo>
                <a:lnTo>
                  <a:pt x="2794" y="2139838"/>
                </a:lnTo>
                <a:lnTo>
                  <a:pt x="0" y="2090927"/>
                </a:lnTo>
                <a:lnTo>
                  <a:pt x="0" y="4175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82467" y="7014971"/>
            <a:ext cx="2895600" cy="2091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54579" y="8036052"/>
            <a:ext cx="1043940" cy="74930"/>
          </a:xfrm>
          <a:custGeom>
            <a:avLst/>
            <a:gdLst/>
            <a:ahLst/>
            <a:cxnLst/>
            <a:rect l="l" t="t" r="r" b="b"/>
            <a:pathLst>
              <a:path w="1043939" h="74929">
                <a:moveTo>
                  <a:pt x="969264" y="35146"/>
                </a:moveTo>
                <a:lnTo>
                  <a:pt x="969264" y="0"/>
                </a:lnTo>
                <a:lnTo>
                  <a:pt x="1040828" y="35052"/>
                </a:lnTo>
                <a:lnTo>
                  <a:pt x="981456" y="35052"/>
                </a:lnTo>
                <a:lnTo>
                  <a:pt x="969264" y="35146"/>
                </a:lnTo>
                <a:close/>
              </a:path>
              <a:path w="1043939" h="74929">
                <a:moveTo>
                  <a:pt x="969264" y="41242"/>
                </a:moveTo>
                <a:lnTo>
                  <a:pt x="969264" y="35146"/>
                </a:lnTo>
                <a:lnTo>
                  <a:pt x="981456" y="35052"/>
                </a:lnTo>
                <a:lnTo>
                  <a:pt x="981456" y="41148"/>
                </a:lnTo>
                <a:lnTo>
                  <a:pt x="969264" y="41242"/>
                </a:lnTo>
                <a:close/>
              </a:path>
              <a:path w="1043939" h="74929">
                <a:moveTo>
                  <a:pt x="969264" y="74676"/>
                </a:moveTo>
                <a:lnTo>
                  <a:pt x="969264" y="41242"/>
                </a:lnTo>
                <a:lnTo>
                  <a:pt x="981456" y="41148"/>
                </a:lnTo>
                <a:lnTo>
                  <a:pt x="981456" y="35052"/>
                </a:lnTo>
                <a:lnTo>
                  <a:pt x="1040828" y="35052"/>
                </a:lnTo>
                <a:lnTo>
                  <a:pt x="1043940" y="36576"/>
                </a:lnTo>
                <a:lnTo>
                  <a:pt x="969264" y="74676"/>
                </a:lnTo>
                <a:close/>
              </a:path>
              <a:path w="1043939" h="74929">
                <a:moveTo>
                  <a:pt x="0" y="48768"/>
                </a:moveTo>
                <a:lnTo>
                  <a:pt x="0" y="42672"/>
                </a:lnTo>
                <a:lnTo>
                  <a:pt x="969264" y="35146"/>
                </a:lnTo>
                <a:lnTo>
                  <a:pt x="969264" y="41242"/>
                </a:lnTo>
                <a:lnTo>
                  <a:pt x="0" y="48768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60676" y="8766047"/>
            <a:ext cx="1045844" cy="73660"/>
          </a:xfrm>
          <a:custGeom>
            <a:avLst/>
            <a:gdLst/>
            <a:ahLst/>
            <a:cxnLst/>
            <a:rect l="l" t="t" r="r" b="b"/>
            <a:pathLst>
              <a:path w="1045845" h="73659">
                <a:moveTo>
                  <a:pt x="73152" y="73152"/>
                </a:moveTo>
                <a:lnTo>
                  <a:pt x="0" y="36576"/>
                </a:lnTo>
                <a:lnTo>
                  <a:pt x="73152" y="0"/>
                </a:lnTo>
                <a:lnTo>
                  <a:pt x="73152" y="33471"/>
                </a:lnTo>
                <a:lnTo>
                  <a:pt x="60960" y="33528"/>
                </a:lnTo>
                <a:lnTo>
                  <a:pt x="60960" y="39624"/>
                </a:lnTo>
                <a:lnTo>
                  <a:pt x="73152" y="39624"/>
                </a:lnTo>
                <a:lnTo>
                  <a:pt x="73152" y="73152"/>
                </a:lnTo>
                <a:close/>
              </a:path>
              <a:path w="1045845" h="73659">
                <a:moveTo>
                  <a:pt x="73152" y="39567"/>
                </a:moveTo>
                <a:lnTo>
                  <a:pt x="73152" y="33471"/>
                </a:lnTo>
                <a:lnTo>
                  <a:pt x="1045464" y="28956"/>
                </a:lnTo>
                <a:lnTo>
                  <a:pt x="1045464" y="35052"/>
                </a:lnTo>
                <a:lnTo>
                  <a:pt x="73152" y="39567"/>
                </a:lnTo>
                <a:close/>
              </a:path>
              <a:path w="1045845" h="73659">
                <a:moveTo>
                  <a:pt x="60960" y="39624"/>
                </a:moveTo>
                <a:lnTo>
                  <a:pt x="60960" y="33528"/>
                </a:lnTo>
                <a:lnTo>
                  <a:pt x="73152" y="33471"/>
                </a:lnTo>
                <a:lnTo>
                  <a:pt x="73152" y="39567"/>
                </a:lnTo>
                <a:lnTo>
                  <a:pt x="60960" y="39624"/>
                </a:lnTo>
                <a:close/>
              </a:path>
              <a:path w="1045845" h="73659">
                <a:moveTo>
                  <a:pt x="73152" y="39624"/>
                </a:moveTo>
                <a:lnTo>
                  <a:pt x="60960" y="39624"/>
                </a:lnTo>
                <a:lnTo>
                  <a:pt x="73152" y="39567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95060" y="6865619"/>
            <a:ext cx="399415" cy="2510155"/>
          </a:xfrm>
          <a:custGeom>
            <a:avLst/>
            <a:gdLst/>
            <a:ahLst/>
            <a:cxnLst/>
            <a:rect l="l" t="t" r="r" b="b"/>
            <a:pathLst>
              <a:path w="399415" h="2510154">
                <a:moveTo>
                  <a:pt x="0" y="65532"/>
                </a:moveTo>
                <a:lnTo>
                  <a:pt x="5119" y="39862"/>
                </a:lnTo>
                <a:lnTo>
                  <a:pt x="19240" y="19050"/>
                </a:lnTo>
                <a:lnTo>
                  <a:pt x="40505" y="5095"/>
                </a:lnTo>
                <a:lnTo>
                  <a:pt x="67056" y="0"/>
                </a:lnTo>
                <a:lnTo>
                  <a:pt x="332232" y="0"/>
                </a:lnTo>
                <a:lnTo>
                  <a:pt x="358782" y="5095"/>
                </a:lnTo>
                <a:lnTo>
                  <a:pt x="380047" y="19050"/>
                </a:lnTo>
                <a:lnTo>
                  <a:pt x="394168" y="39862"/>
                </a:lnTo>
                <a:lnTo>
                  <a:pt x="399287" y="65532"/>
                </a:lnTo>
                <a:lnTo>
                  <a:pt x="399287" y="2442972"/>
                </a:lnTo>
                <a:lnTo>
                  <a:pt x="394168" y="2468880"/>
                </a:lnTo>
                <a:lnTo>
                  <a:pt x="380047" y="2490216"/>
                </a:lnTo>
                <a:lnTo>
                  <a:pt x="358782" y="2504694"/>
                </a:lnTo>
                <a:lnTo>
                  <a:pt x="332232" y="2510028"/>
                </a:lnTo>
                <a:lnTo>
                  <a:pt x="67056" y="2510028"/>
                </a:lnTo>
                <a:lnTo>
                  <a:pt x="40505" y="2504694"/>
                </a:lnTo>
                <a:lnTo>
                  <a:pt x="19240" y="2490216"/>
                </a:lnTo>
                <a:lnTo>
                  <a:pt x="5119" y="2468880"/>
                </a:lnTo>
                <a:lnTo>
                  <a:pt x="0" y="2442972"/>
                </a:lnTo>
                <a:lnTo>
                  <a:pt x="0" y="655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345408" y="7019742"/>
            <a:ext cx="97155" cy="2201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145" marR="9525" algn="just">
              <a:lnSpc>
                <a:spcPct val="105000"/>
              </a:lnSpc>
              <a:spcBef>
                <a:spcPts val="90"/>
              </a:spcBef>
            </a:pPr>
            <a:r>
              <a:rPr sz="650" b="1" spc="10" dirty="0">
                <a:latin typeface="Arial" panose="020B0604020202020204"/>
                <a:cs typeface="Arial" panose="020B0604020202020204"/>
              </a:rPr>
              <a:t>H  E  A  L  T  H  C  A  R  E</a:t>
            </a:r>
            <a:endParaRPr sz="6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5000"/>
              </a:lnSpc>
            </a:pPr>
            <a:r>
              <a:rPr sz="650" b="1" spc="10" dirty="0">
                <a:latin typeface="Arial" panose="020B0604020202020204"/>
                <a:cs typeface="Arial" panose="020B0604020202020204"/>
              </a:rPr>
              <a:t>M  A  N  A  G  E  M  E  N  </a:t>
            </a:r>
            <a:r>
              <a:rPr sz="650" b="1" spc="15" dirty="0">
                <a:latin typeface="Arial" panose="020B0604020202020204"/>
                <a:cs typeface="Arial" panose="020B0604020202020204"/>
              </a:rPr>
              <a:t>T</a:t>
            </a:r>
            <a:endParaRPr sz="6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16752" y="7258811"/>
            <a:ext cx="178308" cy="746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13704" y="8862059"/>
            <a:ext cx="178308" cy="746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16452" y="9540240"/>
            <a:ext cx="1892935" cy="27305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325"/>
              </a:spcBef>
            </a:pPr>
            <a:r>
              <a:rPr sz="1150" spc="5" dirty="0">
                <a:latin typeface="Arial" panose="020B0604020202020204"/>
                <a:cs typeface="Arial" panose="020B0604020202020204"/>
              </a:rPr>
              <a:t>Analysing and</a:t>
            </a:r>
            <a:r>
              <a:rPr sz="115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150" spc="5" dirty="0">
                <a:latin typeface="Arial" panose="020B0604020202020204"/>
                <a:cs typeface="Arial" panose="020B0604020202020204"/>
              </a:rPr>
              <a:t>Prediction</a:t>
            </a:r>
            <a:endParaRPr sz="11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WPS Presentation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Arial</vt:lpstr>
      <vt:lpstr>Times New Roman</vt:lpstr>
      <vt:lpstr>Microsoft YaHei</vt:lpstr>
      <vt:lpstr>Arial Unicode MS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Untitled document - Google Docs.pdf</dc:title>
  <dc:creator>Harisudhan</dc:creator>
  <cp:lastModifiedBy>WPS_1665408288</cp:lastModifiedBy>
  <cp:revision>1</cp:revision>
  <dcterms:created xsi:type="dcterms:W3CDTF">2022-11-02T16:20:19Z</dcterms:created>
  <dcterms:modified xsi:type="dcterms:W3CDTF">2022-11-02T16:20:19Z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2022-10-13T05:30:00Z</vt:filetime>
  </property>
  <property fmtid="{D5CDD505-2E9C-101B-9397-08002B2CF9AE}" pid="3" name="LastSaved">
    <vt:filetime>2022-11-02T05:30:00Z</vt:filetime>
  </property>
  <property fmtid="{D5CDD505-2E9C-101B-9397-08002B2CF9AE}" pid="4" name="ICV">
    <vt:lpwstr>F9BE7DBFECA340448767DF7D3622BC4E</vt:lpwstr>
  </property>
  <property fmtid="{D5CDD505-2E9C-101B-9397-08002B2CF9AE}" pid="5" name="KSOProductBuildVer">
    <vt:lpwstr>1033-11.2.0.11380</vt:lpwstr>
  </property>
</Properties>
</file>