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7552B-9CFB-4171-BB72-21CBFCBFBDE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B1DC8-1018-4EF9-9232-BA6C2B08D3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7552B-9CFB-4171-BB72-21CBFCBFBDE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B1DC8-1018-4EF9-9232-BA6C2B08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7552B-9CFB-4171-BB72-21CBFCBFBDE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B1DC8-1018-4EF9-9232-BA6C2B08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7552B-9CFB-4171-BB72-21CBFCBFBDE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B1DC8-1018-4EF9-9232-BA6C2B08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7552B-9CFB-4171-BB72-21CBFCBFBDE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B1DC8-1018-4EF9-9232-BA6C2B08D3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7552B-9CFB-4171-BB72-21CBFCBFBDE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B1DC8-1018-4EF9-9232-BA6C2B08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7552B-9CFB-4171-BB72-21CBFCBFBDE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B1DC8-1018-4EF9-9232-BA6C2B08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7552B-9CFB-4171-BB72-21CBFCBFBDE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B1DC8-1018-4EF9-9232-BA6C2B08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7552B-9CFB-4171-BB72-21CBFCBFBDE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B1DC8-1018-4EF9-9232-BA6C2B08D3E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7552B-9CFB-4171-BB72-21CBFCBFBDE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B1DC8-1018-4EF9-9232-BA6C2B08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7552B-9CFB-4171-BB72-21CBFCBFBDE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B1DC8-1018-4EF9-9232-BA6C2B08D3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C97552B-9CFB-4171-BB72-21CBFCBFBDE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3B1DC8-1018-4EF9-9232-BA6C2B08D3E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40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EXPLORATORY ANALYSIS OF RAINFALL DATA IN INDIA FOR AGRICULTURE</a:t>
            </a:r>
            <a:br>
              <a:rPr kumimoji="0" lang="en-US" sz="40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rgbClr val="24292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sz="4800" dirty="0"/>
              <a:t/>
            </a:r>
            <a:br>
              <a:rPr lang="en-US" sz="4800" dirty="0"/>
            </a:b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3733800"/>
          <a:ext cx="6080760" cy="1706880"/>
        </p:xfrm>
        <a:graphic>
          <a:graphicData uri="http://schemas.openxmlformats.org/drawingml/2006/table">
            <a:tbl>
              <a:tblPr/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</a:rPr>
                        <a:t>Team Leader</a:t>
                      </a:r>
                      <a:endParaRPr lang="en-US" sz="11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rgbClr val="373D49"/>
                          </a:solidFill>
                          <a:latin typeface="Times New Roman"/>
                        </a:rPr>
                        <a:t>Manikandan K</a:t>
                      </a: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</a:rPr>
                        <a:t>Team Member 1</a:t>
                      </a: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</a:rPr>
                        <a:t>Mariyappan K</a:t>
                      </a: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</a:rPr>
                        <a:t>Team Member 2</a:t>
                      </a: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</a:rPr>
                        <a:t>Meiyazhagan M</a:t>
                      </a: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</a:rPr>
                        <a:t>Team Member 2</a:t>
                      </a: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latin typeface="Times New Roman"/>
                        </a:rPr>
                        <a:t>Jeevanandhan</a:t>
                      </a:r>
                      <a:r>
                        <a:rPr lang="en-US" sz="2800" dirty="0">
                          <a:latin typeface="Times New Roman"/>
                        </a:rPr>
                        <a:t> B</a:t>
                      </a:r>
                      <a:endParaRPr lang="en-US" sz="11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6800" y="28956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Team ID :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PNT2002MID17010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33400" y="19812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sng" strike="noStrike" normalizeH="0" baseline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IBM-Project-5771-1658814926</a:t>
            </a:r>
            <a:endParaRPr lang="en-US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28600"/>
            <a:ext cx="7924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sz="2400" b="1" spc="-45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spc="-5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Monsoon</a:t>
            </a:r>
            <a:r>
              <a:rPr lang="en-US" sz="2400" b="1" spc="-3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b="1" spc="-10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India: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sz="1600" spc="-3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will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interesting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analysis.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2700" marR="92710" algn="just">
              <a:lnSpc>
                <a:spcPct val="100000"/>
              </a:lnSpc>
            </a:pPr>
            <a:r>
              <a:rPr lang="en-US" sz="1600" spc="-3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see what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exactly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 monsoon,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monsoon winds in India, which subdivisions of India receives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which monsoon winds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particular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subdivisions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receive highest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during this monsoon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season.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2700" marR="44450" algn="just">
              <a:lnSpc>
                <a:spcPct val="100000"/>
              </a:lnSpc>
            </a:pP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questions,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actually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occurs.</a:t>
            </a:r>
            <a:r>
              <a:rPr lang="en-US" sz="1600" spc="2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basically,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summers,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Indian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subcontinent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heats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compared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Indian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ocean</a:t>
            </a:r>
            <a:r>
              <a:rPr lang="en-US" sz="1600" spc="3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as the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lang="en-US" sz="1600" spc="2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landmass.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creates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low</a:t>
            </a:r>
            <a:r>
              <a:rPr lang="en-US" sz="1600" spc="2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pressure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Indian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subcontinent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relatively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pressure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Indian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ocean.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we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3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know,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flows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high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pressure area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pressure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fill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pressure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system.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  <a:r>
              <a:rPr lang="en-US" sz="1600" spc="3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starts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flowing</a:t>
            </a:r>
            <a:r>
              <a:rPr lang="en-US" sz="1600" spc="3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pressure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pressure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i.e.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sea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land,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picks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moisture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sea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1600" spc="3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entering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6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 err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indian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subcontinent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comes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spc="-39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contact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terrains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precipitation</a:t>
            </a:r>
            <a:r>
              <a:rPr lang="en-US" sz="1600" spc="3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occurs.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understood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occurs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sz="1600" spc="2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exactly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monsoon?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traditionally </a:t>
            </a:r>
            <a:r>
              <a:rPr lang="en-US" sz="1600" spc="-39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seasonal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reversal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of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accompanied</a:t>
            </a:r>
            <a:r>
              <a:rPr lang="en-US" sz="1600" spc="2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corresponding</a:t>
            </a:r>
            <a:r>
              <a:rPr lang="en-US" sz="1600" spc="2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precipitation.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2700" marR="166370" algn="just">
              <a:lnSpc>
                <a:spcPct val="100000"/>
              </a:lnSpc>
            </a:pP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seen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3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below,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receives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1600" spc="3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 err="1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fromSouthwest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Monsoon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winds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(Summer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Advancing </a:t>
            </a:r>
            <a:r>
              <a:rPr lang="en-US" sz="1600" spc="-39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Monsoon)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Northeast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winds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(Winter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Retreating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2700" marR="163195" algn="just">
              <a:lnSpc>
                <a:spcPct val="100000"/>
              </a:lnSpc>
            </a:pP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Southwest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starts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week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June and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ends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week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September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starts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retreating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Indian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Subcontinent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of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September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leaves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subcontinent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completely</a:t>
            </a:r>
            <a:r>
              <a:rPr lang="en-US" sz="1600" spc="2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2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November.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1600" spc="2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seen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that</a:t>
            </a:r>
            <a:r>
              <a:rPr lang="en-US" sz="1600" spc="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Southwest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1600" spc="-39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almost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80%</a:t>
            </a:r>
            <a:r>
              <a:rPr lang="en-US" sz="1600" spc="1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1600" spc="2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600" spc="1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India.</a:t>
            </a:r>
            <a:r>
              <a:rPr lang="en-US" sz="16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990600"/>
            <a:ext cx="8252461" cy="4925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2362200"/>
          </a:xfrm>
        </p:spPr>
        <p:txBody>
          <a:bodyPr/>
          <a:lstStyle/>
          <a:p>
            <a:pPr algn="ctr"/>
            <a:r>
              <a:rPr lang="en-US" sz="28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sz="2800" b="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sz="28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shows</a:t>
            </a:r>
            <a:r>
              <a:rPr lang="en-US" sz="28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28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cycle</a:t>
            </a:r>
            <a:r>
              <a:rPr lang="en-US" sz="2800" b="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0" spc="-7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</a:t>
            </a:r>
            <a:r>
              <a:rPr lang="en-US" sz="28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b="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</a:t>
            </a:r>
            <a:r>
              <a:rPr lang="en-US" sz="2800" b="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sz="2800" b="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600" y="4038600"/>
            <a:ext cx="4419600" cy="2286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5" name="object 2"/>
          <p:cNvPicPr>
            <a:picLocks noGrp="1"/>
          </p:cNvPicPr>
          <p:nvPr>
            <p:ph type="pic" idx="1"/>
          </p:nvPr>
        </p:nvPicPr>
        <p:blipFill>
          <a:blip r:embed="rId2" cstate="print"/>
          <a:srcRect l="14644" r="14644"/>
          <a:stretch>
            <a:fillRect/>
          </a:stretch>
        </p:blipFill>
        <p:spPr>
          <a:xfrm>
            <a:off x="838200" y="1371600"/>
            <a:ext cx="4419600" cy="38861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457200"/>
            <a:ext cx="7543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n-US" sz="3200" spc="-7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Now,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due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presence</a:t>
            </a:r>
            <a:r>
              <a:rPr lang="en-US" sz="32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high</a:t>
            </a:r>
            <a:r>
              <a:rPr lang="en-US" sz="32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rising</a:t>
            </a:r>
            <a:r>
              <a:rPr lang="en-US" sz="32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Western </a:t>
            </a:r>
            <a:r>
              <a:rPr lang="en-US" sz="32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Ghats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which runs</a:t>
            </a:r>
            <a:r>
              <a:rPr lang="en-US" sz="32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along the South</a:t>
            </a:r>
            <a:r>
              <a:rPr lang="en-US" sz="32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West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coast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</a:t>
            </a:r>
            <a:r>
              <a:rPr lang="en-US" sz="3200" spc="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32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states</a:t>
            </a:r>
            <a:r>
              <a:rPr lang="en-US" sz="32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2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Kerala, Karnataka,</a:t>
            </a:r>
            <a:r>
              <a:rPr lang="en-US" sz="32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Goa and </a:t>
            </a:r>
            <a:r>
              <a:rPr lang="en-US" sz="32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Maharashtra,</a:t>
            </a:r>
            <a:r>
              <a:rPr lang="en-US" sz="32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sz="32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Arabian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Sea 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branch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of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southwest</a:t>
            </a:r>
            <a:r>
              <a:rPr lang="en-US" sz="32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2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hence these</a:t>
            </a:r>
            <a:r>
              <a:rPr lang="en-US" sz="32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regions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receive</a:t>
            </a:r>
            <a:r>
              <a:rPr lang="en-US" sz="3200" spc="-3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sz="32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32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32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sz="32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</a:t>
            </a:r>
            <a:r>
              <a:rPr lang="en-US" sz="32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season. </a:t>
            </a:r>
            <a:r>
              <a:rPr lang="en-US" sz="3200" spc="-7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32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shown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in the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below.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(For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all</a:t>
            </a:r>
            <a:r>
              <a:rPr lang="en-US" sz="32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32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lang="en-US" sz="32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sz="32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decades</a:t>
            </a:r>
            <a:r>
              <a:rPr lang="en-US" sz="32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i.e. </a:t>
            </a:r>
            <a:r>
              <a:rPr lang="en-US" sz="3200" spc="-70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sz="32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en-US" sz="32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years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32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(1987–2017))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8065009" cy="46603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838200"/>
            <a:ext cx="777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86995" algn="just">
              <a:lnSpc>
                <a:spcPct val="100000"/>
              </a:lnSpc>
              <a:spcBef>
                <a:spcPts val="105"/>
              </a:spcBef>
            </a:pP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Bay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Bengal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Southwest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eastern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north </a:t>
            </a:r>
            <a:r>
              <a:rPr lang="en-US" sz="2800" spc="-7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eastern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regions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India.</a:t>
            </a:r>
            <a:r>
              <a:rPr lang="en-US" sz="2800" spc="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presence</a:t>
            </a:r>
            <a:r>
              <a:rPr lang="en-US" sz="28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7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eastern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err="1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ghats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along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Orissa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West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Bengal,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these 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regions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receive</a:t>
            </a:r>
            <a:r>
              <a:rPr lang="en-US" sz="28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East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 when 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reaches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north</a:t>
            </a:r>
            <a:r>
              <a:rPr lang="en-US" sz="28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eatsern</a:t>
            </a:r>
            <a:r>
              <a:rPr lang="en-US" sz="2800" spc="-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of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i.e.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Sikkim,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Arunachal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Pradesh,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Assam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Meghalaya, </a:t>
            </a:r>
            <a:r>
              <a:rPr lang="en-US" sz="2800" spc="-7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due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presence</a:t>
            </a:r>
            <a:r>
              <a:rPr lang="en-US" sz="28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err="1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Khasi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hills</a:t>
            </a:r>
            <a:r>
              <a:rPr lang="en-US" sz="28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hilly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areas,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subdivisions</a:t>
            </a:r>
            <a:r>
              <a:rPr lang="en-US" sz="2800" spc="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receive</a:t>
            </a:r>
            <a:r>
              <a:rPr lang="en-US" sz="2800" spc="-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rainfall.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err="1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Cherrapunji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Meghalaya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titled</a:t>
            </a:r>
            <a:r>
              <a:rPr lang="en-US" sz="28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one of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wettest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places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earth.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676400"/>
            <a:ext cx="6995159" cy="45308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609600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sz="2400" b="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annual</a:t>
            </a:r>
            <a:r>
              <a:rPr lang="en-US" sz="2400" b="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400" b="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b="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regions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0" spc="-7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shown 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b="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r>
              <a:rPr lang="en-US" sz="2400" b="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below.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048000"/>
            <a:ext cx="7161275" cy="33954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5400" y="533400"/>
            <a:ext cx="716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9215" algn="just">
              <a:lnSpc>
                <a:spcPct val="100000"/>
              </a:lnSpc>
              <a:spcBef>
                <a:spcPts val="105"/>
              </a:spcBef>
            </a:pPr>
            <a:r>
              <a:rPr lang="en-US" sz="2800" b="1" spc="-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Annual</a:t>
            </a:r>
            <a:r>
              <a:rPr lang="en-US" sz="2800" b="1" spc="-2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b="1" spc="-2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trend</a:t>
            </a:r>
            <a:r>
              <a:rPr lang="en-US" sz="2800" b="1" spc="-1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over</a:t>
            </a:r>
            <a:r>
              <a:rPr lang="en-US" sz="2800" b="1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2800" b="1" spc="-1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2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years</a:t>
            </a:r>
            <a:r>
              <a:rPr lang="en-US" sz="2800" b="1" spc="-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2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b="1" spc="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whole </a:t>
            </a:r>
            <a:r>
              <a:rPr lang="en-US" sz="2800" b="1" spc="-71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India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00000"/>
              </a:lnSpc>
            </a:pP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years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moving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was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plotted,</a:t>
            </a:r>
            <a:r>
              <a:rPr lang="en-US" sz="28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see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decreasing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trend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spc="-70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recent</a:t>
            </a:r>
            <a:r>
              <a:rPr lang="en-US" sz="2800" spc="-3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years.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81000"/>
            <a:ext cx="7467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b="1" spc="-3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2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b="1" spc="-2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sz="2800" b="1" spc="-2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2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b="1" spc="1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Subdivision</a:t>
            </a:r>
            <a:r>
              <a:rPr lang="en-US" sz="2800" b="1" spc="-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30" dirty="0" err="1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TamilNadu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lang="en-US" sz="2800" spc="-14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analysis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Tamil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Nadu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subdivision, </a:t>
            </a:r>
            <a:r>
              <a:rPr lang="en-US" sz="2800" spc="-70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800" spc="6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2800" spc="8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lang="en-US" sz="2800" spc="8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8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spc="8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800" spc="8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sz="2800" spc="6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1901</a:t>
            </a:r>
            <a:r>
              <a:rPr lang="en-US" sz="2800" spc="9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2017.</a:t>
            </a:r>
            <a:r>
              <a:rPr lang="en-US" sz="28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distribution</a:t>
            </a:r>
            <a:r>
              <a:rPr lang="en-US" sz="2800" spc="5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over </a:t>
            </a:r>
            <a:r>
              <a:rPr lang="en-US" sz="2800" spc="-7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months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below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spc="-70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October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November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compared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months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30" dirty="0" err="1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Tamilnadu</a:t>
            </a:r>
            <a:r>
              <a:rPr lang="en-US" sz="2800" spc="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receives</a:t>
            </a:r>
            <a:r>
              <a:rPr lang="en-US" sz="28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during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retreating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season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Northeast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trade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winds.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240029" algn="just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Tamil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Nadu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tropical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in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nature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variation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summer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6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winter. </a:t>
            </a:r>
            <a:r>
              <a:rPr lang="en-US" sz="2800" spc="-70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geographical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location.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838200"/>
            <a:ext cx="8229600" cy="49865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914400"/>
            <a:ext cx="7848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agricultural </a:t>
            </a:r>
            <a:r>
              <a:rPr lang="en-US" sz="30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country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secondary </a:t>
            </a:r>
            <a:r>
              <a:rPr lang="en-US" sz="30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agro </a:t>
            </a:r>
            <a:r>
              <a:rPr lang="en-US" sz="30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sz="30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market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30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steady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0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monsoon.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spc="-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economic </a:t>
            </a:r>
            <a:r>
              <a:rPr lang="en-US" sz="30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growth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30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year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amount </a:t>
            </a:r>
            <a:r>
              <a:rPr lang="en-US" sz="3000" spc="-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0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duration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monsoon </a:t>
            </a:r>
            <a:r>
              <a:rPr lang="en-US" sz="30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rain,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bad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 </a:t>
            </a:r>
            <a:r>
              <a:rPr lang="en-US" sz="30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lead </a:t>
            </a:r>
            <a:r>
              <a:rPr lang="en-US" sz="30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000" spc="-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destruction of some </a:t>
            </a:r>
            <a:r>
              <a:rPr lang="en-US" sz="30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crops, </a:t>
            </a:r>
            <a:r>
              <a:rPr lang="en-US" sz="30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30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US" sz="30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0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scarcity </a:t>
            </a:r>
            <a:r>
              <a:rPr lang="en-US" sz="3000" spc="-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some agricultural </a:t>
            </a:r>
            <a:r>
              <a:rPr lang="en-US" sz="30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products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which in turn </a:t>
            </a:r>
            <a:r>
              <a:rPr lang="en-US" sz="30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cause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food </a:t>
            </a:r>
            <a:r>
              <a:rPr lang="en-US" sz="30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inflation,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insecurity and public </a:t>
            </a:r>
            <a:r>
              <a:rPr lang="en-US" sz="30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unrest.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30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30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trying </a:t>
            </a:r>
            <a:r>
              <a:rPr lang="en-US" sz="30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0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behavior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3000" spc="-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</a:t>
            </a:r>
            <a:r>
              <a:rPr lang="en-US" sz="3000" spc="-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years,</a:t>
            </a:r>
            <a:r>
              <a:rPr lang="en-US" sz="30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3000" spc="-3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months</a:t>
            </a:r>
            <a:r>
              <a:rPr lang="en-US" sz="30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0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different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533400"/>
            <a:ext cx="7315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90170">
              <a:lnSpc>
                <a:spcPct val="100000"/>
              </a:lnSpc>
              <a:spcBef>
                <a:spcPts val="105"/>
              </a:spcBef>
            </a:pP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below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graph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shows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Tamil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Nadu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months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October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November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see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years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low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October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is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November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vice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versa.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Tamil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Nadu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rainfalls </a:t>
            </a:r>
            <a:r>
              <a:rPr lang="en-US" sz="2800" spc="-7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tropical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cyclones</a:t>
            </a:r>
            <a:r>
              <a:rPr lang="en-US" sz="28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emerging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in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neighborhood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Andaman</a:t>
            </a:r>
            <a:r>
              <a:rPr lang="en-US" sz="28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islands</a:t>
            </a:r>
            <a:r>
              <a:rPr lang="en-US" sz="2800" spc="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retreat</a:t>
            </a:r>
            <a:r>
              <a:rPr lang="en-US" sz="2800" spc="-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monsoon.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were</a:t>
            </a:r>
            <a:r>
              <a:rPr lang="en-US" sz="28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south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Indian</a:t>
            </a:r>
            <a:r>
              <a:rPr lang="en-US" sz="2800" spc="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floods,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flooding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Chennai</a:t>
            </a:r>
            <a:r>
              <a:rPr lang="en-US" sz="28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described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worst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spc="-7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century.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winters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worst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drought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in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century happened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southern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1283208"/>
            <a:ext cx="8479537" cy="47152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990600"/>
            <a:ext cx="7696200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5" dirty="0" smtClean="0">
                <a:latin typeface="Courier New"/>
                <a:cs typeface="Courier New"/>
              </a:rPr>
              <a:t>import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spc="-5" dirty="0" err="1" smtClean="0">
                <a:latin typeface="Courier New"/>
                <a:cs typeface="Courier New"/>
              </a:rPr>
              <a:t>numpy</a:t>
            </a:r>
            <a:r>
              <a:rPr lang="en-US" sz="1600" spc="10" dirty="0" smtClean="0">
                <a:latin typeface="Courier New"/>
                <a:cs typeface="Courier New"/>
              </a:rPr>
              <a:t> </a:t>
            </a:r>
            <a:r>
              <a:rPr lang="en-US" sz="1600" b="1" spc="-5" dirty="0" smtClean="0">
                <a:latin typeface="Courier New"/>
                <a:cs typeface="Courier New"/>
              </a:rPr>
              <a:t>as</a:t>
            </a:r>
            <a:r>
              <a:rPr lang="en-US" sz="1600" b="1" spc="-10" dirty="0" smtClean="0">
                <a:latin typeface="Courier New"/>
                <a:cs typeface="Courier New"/>
              </a:rPr>
              <a:t> </a:t>
            </a:r>
            <a:r>
              <a:rPr lang="en-US" sz="1600" spc="-5" dirty="0" err="1" smtClean="0">
                <a:latin typeface="Courier New"/>
                <a:cs typeface="Courier New"/>
              </a:rPr>
              <a:t>np</a:t>
            </a:r>
            <a:r>
              <a:rPr lang="en-US" sz="1600" spc="10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# linear</a:t>
            </a:r>
            <a:r>
              <a:rPr lang="en-US" sz="1600" i="1" spc="-10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algebra</a:t>
            </a:r>
            <a:endParaRPr lang="en-US" sz="16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1600" b="1" spc="-5" dirty="0" smtClean="0">
                <a:latin typeface="Courier New"/>
                <a:cs typeface="Courier New"/>
              </a:rPr>
              <a:t>import</a:t>
            </a:r>
            <a:r>
              <a:rPr lang="en-US" sz="1600" b="1" spc="10" dirty="0" smtClean="0">
                <a:latin typeface="Courier New"/>
                <a:cs typeface="Courier New"/>
              </a:rPr>
              <a:t> </a:t>
            </a:r>
            <a:r>
              <a:rPr lang="en-US" sz="1600" spc="-5" dirty="0" smtClean="0">
                <a:latin typeface="Courier New"/>
                <a:cs typeface="Courier New"/>
              </a:rPr>
              <a:t>pandas</a:t>
            </a:r>
            <a:r>
              <a:rPr lang="en-US" sz="1600" spc="10" dirty="0" smtClean="0">
                <a:latin typeface="Courier New"/>
                <a:cs typeface="Courier New"/>
              </a:rPr>
              <a:t> </a:t>
            </a:r>
            <a:r>
              <a:rPr lang="en-US" sz="1600" b="1" spc="-5" dirty="0" smtClean="0">
                <a:latin typeface="Courier New"/>
                <a:cs typeface="Courier New"/>
              </a:rPr>
              <a:t>as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spc="-5" dirty="0" smtClean="0">
                <a:latin typeface="Courier New"/>
                <a:cs typeface="Courier New"/>
              </a:rPr>
              <a:t>pd</a:t>
            </a:r>
            <a:r>
              <a:rPr lang="en-US" sz="1600" spc="20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#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data</a:t>
            </a:r>
            <a:r>
              <a:rPr lang="en-US" sz="1600" i="1" spc="5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processing,</a:t>
            </a:r>
            <a:r>
              <a:rPr lang="en-US" sz="1600" i="1" spc="5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CSV</a:t>
            </a:r>
            <a:r>
              <a:rPr lang="en-US" sz="1600" i="1" spc="10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file</a:t>
            </a:r>
            <a:r>
              <a:rPr lang="en-US" sz="1600" i="1" spc="15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I/O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(e.g.</a:t>
            </a:r>
            <a:r>
              <a:rPr lang="en-US" sz="1600" i="1" spc="5" dirty="0" smtClean="0">
                <a:latin typeface="Courier New"/>
                <a:cs typeface="Courier New"/>
              </a:rPr>
              <a:t> </a:t>
            </a:r>
            <a:r>
              <a:rPr lang="en-US" sz="1600" i="1" spc="-5" dirty="0" err="1" smtClean="0">
                <a:latin typeface="Courier New"/>
                <a:cs typeface="Courier New"/>
              </a:rPr>
              <a:t>pd.read_csv</a:t>
            </a:r>
            <a:r>
              <a:rPr lang="en-US" sz="1600" i="1" spc="-5" dirty="0" smtClean="0"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1600" b="1" spc="-5" dirty="0" smtClean="0">
                <a:latin typeface="Courier New"/>
                <a:cs typeface="Courier New"/>
              </a:rPr>
              <a:t>import</a:t>
            </a:r>
            <a:r>
              <a:rPr lang="en-US" sz="1600" b="1" spc="5" dirty="0" smtClean="0">
                <a:latin typeface="Courier New"/>
                <a:cs typeface="Courier New"/>
              </a:rPr>
              <a:t> </a:t>
            </a:r>
            <a:r>
              <a:rPr lang="en-US" sz="1600" spc="-5" dirty="0" err="1" smtClean="0">
                <a:latin typeface="Courier New"/>
                <a:cs typeface="Courier New"/>
              </a:rPr>
              <a:t>matplotlib</a:t>
            </a:r>
            <a:r>
              <a:rPr lang="en-US" sz="1600" spc="-5" dirty="0" smtClean="0">
                <a:latin typeface="Courier New"/>
                <a:cs typeface="Courier New"/>
              </a:rPr>
              <a:t>.</a:t>
            </a:r>
            <a:r>
              <a:rPr lang="en-US" sz="1600" spc="5" dirty="0" smtClean="0">
                <a:latin typeface="Courier New"/>
                <a:cs typeface="Courier New"/>
              </a:rPr>
              <a:t> </a:t>
            </a:r>
            <a:r>
              <a:rPr lang="en-US" sz="1600" spc="-5" dirty="0" err="1" smtClean="0">
                <a:latin typeface="Courier New"/>
                <a:cs typeface="Courier New"/>
              </a:rPr>
              <a:t>Pyp</a:t>
            </a:r>
            <a:r>
              <a:rPr lang="en-US" sz="1600" spc="-1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lot </a:t>
            </a:r>
            <a:r>
              <a:rPr lang="en-US" sz="1600" b="1" spc="-5" dirty="0" smtClean="0">
                <a:latin typeface="Courier New"/>
                <a:cs typeface="Courier New"/>
              </a:rPr>
              <a:t>as </a:t>
            </a:r>
            <a:r>
              <a:rPr lang="en-US" sz="1600" spc="-5" dirty="0" err="1" smtClean="0">
                <a:latin typeface="Courier New"/>
                <a:cs typeface="Courier New"/>
              </a:rPr>
              <a:t>plt</a:t>
            </a:r>
            <a:endParaRPr lang="en-US" sz="16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600" b="1" spc="-5" dirty="0" smtClean="0">
                <a:latin typeface="Courier New"/>
                <a:cs typeface="Courier New"/>
              </a:rPr>
              <a:t>import</a:t>
            </a:r>
            <a:r>
              <a:rPr lang="en-US" sz="1600" b="1" spc="-10" dirty="0" smtClean="0">
                <a:latin typeface="Courier New"/>
                <a:cs typeface="Courier New"/>
              </a:rPr>
              <a:t> </a:t>
            </a:r>
            <a:r>
              <a:rPr lang="en-US" sz="1600" spc="-5" dirty="0" err="1" smtClean="0">
                <a:latin typeface="Courier New"/>
                <a:cs typeface="Courier New"/>
              </a:rPr>
              <a:t>seaborn</a:t>
            </a:r>
            <a:r>
              <a:rPr lang="en-US" sz="1600" spc="-10" dirty="0" smtClean="0">
                <a:latin typeface="Courier New"/>
                <a:cs typeface="Courier New"/>
              </a:rPr>
              <a:t> </a:t>
            </a:r>
            <a:r>
              <a:rPr lang="en-US" sz="1600" b="1" spc="-5" dirty="0" smtClean="0">
                <a:latin typeface="Courier New"/>
                <a:cs typeface="Courier New"/>
              </a:rPr>
              <a:t>as</a:t>
            </a:r>
            <a:r>
              <a:rPr lang="en-US" sz="1600" b="1" spc="-15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sns</a:t>
            </a:r>
            <a:endParaRPr lang="en-US" sz="16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1600" b="1" spc="-5" dirty="0" smtClean="0">
                <a:latin typeface="Courier New"/>
                <a:cs typeface="Courier New"/>
              </a:rPr>
              <a:t>import</a:t>
            </a:r>
            <a:r>
              <a:rPr lang="en-US" sz="1600" b="1" spc="-35" dirty="0" smtClean="0">
                <a:latin typeface="Courier New"/>
                <a:cs typeface="Courier New"/>
              </a:rPr>
              <a:t> </a:t>
            </a:r>
            <a:r>
              <a:rPr lang="en-US" sz="1600" spc="-5" dirty="0" smtClean="0">
                <a:latin typeface="Courier New"/>
                <a:cs typeface="Courier New"/>
              </a:rPr>
              <a:t>random</a:t>
            </a:r>
            <a:endParaRPr lang="en-US" sz="1600" dirty="0" smtClean="0">
              <a:latin typeface="Courier New"/>
              <a:cs typeface="Courier New"/>
            </a:endParaRPr>
          </a:p>
          <a:p>
            <a:pPr marL="12700">
              <a:lnSpc>
                <a:spcPts val="1900"/>
              </a:lnSpc>
            </a:pPr>
            <a:r>
              <a:rPr lang="en-US" sz="1600" i="1" spc="-5" dirty="0" smtClean="0">
                <a:latin typeface="Courier New"/>
                <a:cs typeface="Courier New"/>
              </a:rPr>
              <a:t># Input</a:t>
            </a:r>
            <a:r>
              <a:rPr lang="en-US" sz="1600" i="1" spc="10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data</a:t>
            </a:r>
            <a:r>
              <a:rPr lang="en-US" sz="1600" i="1" spc="10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files</a:t>
            </a:r>
            <a:r>
              <a:rPr lang="en-US" sz="1600" i="1" spc="10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are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available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in</a:t>
            </a:r>
            <a:r>
              <a:rPr lang="en-US" sz="1600" i="1" spc="10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the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"../input/"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directory.</a:t>
            </a:r>
            <a:endParaRPr lang="en-US" sz="1600" dirty="0" smtClean="0">
              <a:latin typeface="Courier New"/>
              <a:cs typeface="Courier New"/>
            </a:endParaRPr>
          </a:p>
          <a:p>
            <a:pPr marL="12700" marR="120650">
              <a:lnSpc>
                <a:spcPts val="1960"/>
              </a:lnSpc>
              <a:spcBef>
                <a:spcPts val="10"/>
              </a:spcBef>
            </a:pPr>
            <a:r>
              <a:rPr lang="en-US" sz="1600" i="1" spc="-5" dirty="0" smtClean="0">
                <a:latin typeface="Courier New"/>
                <a:cs typeface="Courier New"/>
              </a:rPr>
              <a:t>#</a:t>
            </a:r>
            <a:r>
              <a:rPr lang="en-US" sz="1600" i="1" spc="5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For</a:t>
            </a:r>
            <a:r>
              <a:rPr lang="en-US" sz="1600" i="1" spc="5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example,</a:t>
            </a:r>
            <a:r>
              <a:rPr lang="en-US" sz="1600" i="1" spc="5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running</a:t>
            </a:r>
            <a:r>
              <a:rPr lang="en-US" sz="1600" i="1" spc="5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this</a:t>
            </a:r>
            <a:r>
              <a:rPr lang="en-US" sz="1600" i="1" spc="5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(by</a:t>
            </a:r>
            <a:r>
              <a:rPr lang="en-US" sz="1600" i="1" spc="15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clicking</a:t>
            </a:r>
            <a:r>
              <a:rPr lang="en-US" sz="1600" i="1" spc="5" dirty="0" smtClean="0">
                <a:latin typeface="Courier New"/>
                <a:cs typeface="Courier New"/>
              </a:rPr>
              <a:t> </a:t>
            </a:r>
            <a:r>
              <a:rPr lang="en-US" sz="1600" i="1" dirty="0" smtClean="0">
                <a:latin typeface="Courier New"/>
                <a:cs typeface="Courier New"/>
              </a:rPr>
              <a:t>run</a:t>
            </a:r>
            <a:r>
              <a:rPr lang="en-US" sz="1600" i="1" spc="10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or</a:t>
            </a:r>
            <a:r>
              <a:rPr lang="en-US" sz="1600" i="1" spc="15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pressing</a:t>
            </a:r>
            <a:r>
              <a:rPr lang="en-US" sz="1600" i="1" spc="60" dirty="0" smtClean="0">
                <a:latin typeface="Courier New"/>
                <a:cs typeface="Courier New"/>
              </a:rPr>
              <a:t> </a:t>
            </a:r>
            <a:r>
              <a:rPr lang="en-US" sz="1600" i="1" spc="-5" dirty="0" err="1" smtClean="0">
                <a:latin typeface="Courier New"/>
                <a:cs typeface="Courier New"/>
              </a:rPr>
              <a:t>Shift+Enter</a:t>
            </a:r>
            <a:r>
              <a:rPr lang="en-US" sz="1600" i="1" spc="-5" dirty="0" smtClean="0">
                <a:latin typeface="Courier New"/>
                <a:cs typeface="Courier New"/>
              </a:rPr>
              <a:t>) </a:t>
            </a:r>
            <a:r>
              <a:rPr lang="en-US" sz="1600" i="1" spc="-944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will list</a:t>
            </a:r>
            <a:r>
              <a:rPr lang="en-US" sz="1600" i="1" dirty="0" smtClean="0">
                <a:latin typeface="Courier New"/>
                <a:cs typeface="Courier New"/>
              </a:rPr>
              <a:t> all </a:t>
            </a:r>
            <a:r>
              <a:rPr lang="en-US" sz="1600" i="1" spc="-5" dirty="0" smtClean="0">
                <a:latin typeface="Courier New"/>
                <a:cs typeface="Courier New"/>
              </a:rPr>
              <a:t>files</a:t>
            </a:r>
            <a:r>
              <a:rPr lang="en-US" sz="1600" i="1" spc="10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under the</a:t>
            </a:r>
            <a:r>
              <a:rPr lang="en-US" sz="1600" i="1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input</a:t>
            </a:r>
            <a:r>
              <a:rPr lang="en-US" sz="1600" i="1" spc="10" dirty="0" smtClean="0">
                <a:latin typeface="Courier New"/>
                <a:cs typeface="Courier New"/>
              </a:rPr>
              <a:t> </a:t>
            </a:r>
            <a:r>
              <a:rPr lang="en-US" sz="1600" i="1" spc="-5" dirty="0" smtClean="0">
                <a:latin typeface="Courier New"/>
                <a:cs typeface="Courier New"/>
              </a:rPr>
              <a:t>directory</a:t>
            </a:r>
            <a:endParaRPr lang="en-US" sz="1600" dirty="0" smtClean="0">
              <a:latin typeface="Courier New"/>
              <a:cs typeface="Courier New"/>
            </a:endParaRPr>
          </a:p>
          <a:p>
            <a:pPr marL="12700">
              <a:lnSpc>
                <a:spcPts val="1845"/>
              </a:lnSpc>
            </a:pPr>
            <a:r>
              <a:rPr lang="en-US" sz="1600" b="1" spc="-5" dirty="0" smtClean="0">
                <a:latin typeface="Courier New"/>
                <a:cs typeface="Courier New"/>
              </a:rPr>
              <a:t>import</a:t>
            </a:r>
            <a:r>
              <a:rPr lang="en-US" sz="1600" b="1" spc="-45" dirty="0" smtClean="0">
                <a:latin typeface="Courier New"/>
                <a:cs typeface="Courier New"/>
              </a:rPr>
              <a:t> </a:t>
            </a:r>
            <a:r>
              <a:rPr lang="en-US" sz="1600" spc="-5" dirty="0" err="1" smtClean="0">
                <a:latin typeface="Courier New"/>
                <a:cs typeface="Courier New"/>
              </a:rPr>
              <a:t>os</a:t>
            </a:r>
            <a:endParaRPr lang="en-US" sz="16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1600" b="1" spc="-5" dirty="0" smtClean="0">
                <a:latin typeface="Courier New"/>
                <a:cs typeface="Courier New"/>
              </a:rPr>
              <a:t>for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spc="-5" dirty="0" err="1" smtClean="0">
                <a:latin typeface="Courier New"/>
                <a:cs typeface="Courier New"/>
              </a:rPr>
              <a:t>dirname</a:t>
            </a:r>
            <a:r>
              <a:rPr lang="en-US" sz="1600" spc="-5" dirty="0" smtClean="0">
                <a:latin typeface="Courier New"/>
                <a:cs typeface="Courier New"/>
              </a:rPr>
              <a:t>,</a:t>
            </a:r>
            <a:r>
              <a:rPr lang="en-US" sz="1600" spc="15" dirty="0" smtClean="0">
                <a:latin typeface="Courier New"/>
                <a:cs typeface="Courier New"/>
              </a:rPr>
              <a:t> </a:t>
            </a:r>
            <a:r>
              <a:rPr lang="en-US" sz="1600" spc="-5" dirty="0" smtClean="0">
                <a:latin typeface="Courier New"/>
                <a:cs typeface="Courier New"/>
              </a:rPr>
              <a:t>_,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spc="-5" dirty="0" smtClean="0">
                <a:latin typeface="Courier New"/>
                <a:cs typeface="Courier New"/>
              </a:rPr>
              <a:t>filenames</a:t>
            </a:r>
            <a:r>
              <a:rPr lang="en-US" sz="1600" spc="10" dirty="0" smtClean="0">
                <a:latin typeface="Courier New"/>
                <a:cs typeface="Courier New"/>
              </a:rPr>
              <a:t> </a:t>
            </a:r>
            <a:r>
              <a:rPr lang="en-US" sz="1600" b="1" spc="-5" dirty="0" smtClean="0">
                <a:latin typeface="Courier New"/>
                <a:cs typeface="Courier New"/>
              </a:rPr>
              <a:t>in</a:t>
            </a:r>
            <a:r>
              <a:rPr lang="en-US" sz="1600" b="1" spc="5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os</a:t>
            </a:r>
            <a:r>
              <a:rPr lang="en-US" sz="1600" b="1" dirty="0" smtClean="0">
                <a:latin typeface="Courier New"/>
                <a:cs typeface="Courier New"/>
              </a:rPr>
              <a:t>.</a:t>
            </a:r>
            <a:r>
              <a:rPr lang="en-US" sz="1600" b="1" spc="5" dirty="0" smtClean="0">
                <a:latin typeface="Courier New"/>
                <a:cs typeface="Courier New"/>
              </a:rPr>
              <a:t> </a:t>
            </a:r>
            <a:r>
              <a:rPr lang="en-US" sz="1600" spc="-5" dirty="0" smtClean="0">
                <a:latin typeface="Courier New"/>
                <a:cs typeface="Courier New"/>
              </a:rPr>
              <a:t>walk('/</a:t>
            </a:r>
            <a:r>
              <a:rPr lang="en-US" sz="1600" spc="-5" dirty="0" err="1" smtClean="0">
                <a:latin typeface="Courier New"/>
                <a:cs typeface="Courier New"/>
              </a:rPr>
              <a:t>kaggle</a:t>
            </a:r>
            <a:r>
              <a:rPr lang="en-US" sz="1600" spc="-5" dirty="0" smtClean="0">
                <a:latin typeface="Courier New"/>
                <a:cs typeface="Courier New"/>
              </a:rPr>
              <a:t>/input'):</a:t>
            </a:r>
            <a:endParaRPr lang="en-US" sz="1600" dirty="0" smtClean="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5"/>
              </a:spcBef>
            </a:pPr>
            <a:r>
              <a:rPr lang="en-US" sz="1600" b="1" spc="-5" dirty="0" smtClean="0">
                <a:latin typeface="Courier New"/>
                <a:cs typeface="Courier New"/>
              </a:rPr>
              <a:t>for</a:t>
            </a:r>
            <a:r>
              <a:rPr lang="en-US" sz="1600" b="1" spc="-10" dirty="0" smtClean="0">
                <a:latin typeface="Courier New"/>
                <a:cs typeface="Courier New"/>
              </a:rPr>
              <a:t> </a:t>
            </a:r>
            <a:r>
              <a:rPr lang="en-US" sz="1600" spc="-5" dirty="0" smtClean="0">
                <a:latin typeface="Courier New"/>
                <a:cs typeface="Courier New"/>
              </a:rPr>
              <a:t>filename</a:t>
            </a:r>
            <a:r>
              <a:rPr lang="en-US" sz="1600" spc="-10" dirty="0" smtClean="0">
                <a:latin typeface="Courier New"/>
                <a:cs typeface="Courier New"/>
              </a:rPr>
              <a:t> </a:t>
            </a:r>
            <a:r>
              <a:rPr lang="en-US" sz="1600" b="1" spc="-5" dirty="0" smtClean="0">
                <a:latin typeface="Courier New"/>
                <a:cs typeface="Courier New"/>
              </a:rPr>
              <a:t>in </a:t>
            </a:r>
            <a:r>
              <a:rPr lang="en-US" sz="1600" spc="-5" dirty="0" smtClean="0">
                <a:latin typeface="Courier New"/>
                <a:cs typeface="Courier New"/>
              </a:rPr>
              <a:t>filenames:</a:t>
            </a:r>
            <a:endParaRPr lang="en-US" sz="1600" dirty="0" smtClean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lang="en-US" sz="1600" spc="-5" dirty="0" smtClean="0">
                <a:latin typeface="Courier New"/>
                <a:cs typeface="Courier New"/>
              </a:rPr>
              <a:t>print(</a:t>
            </a:r>
            <a:r>
              <a:rPr lang="en-US" sz="1600" spc="-5" dirty="0" err="1" smtClean="0">
                <a:latin typeface="Courier New"/>
                <a:cs typeface="Courier New"/>
              </a:rPr>
              <a:t>os</a:t>
            </a:r>
            <a:r>
              <a:rPr lang="en-US" sz="1600" spc="-1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.</a:t>
            </a:r>
            <a:r>
              <a:rPr lang="en-US" sz="1600" dirty="0" smtClean="0">
                <a:latin typeface="Courier New"/>
                <a:cs typeface="Courier New"/>
              </a:rPr>
              <a:t>path</a:t>
            </a:r>
            <a:r>
              <a:rPr lang="en-US" sz="1600" b="1" dirty="0" smtClean="0">
                <a:latin typeface="Courier New"/>
                <a:cs typeface="Courier New"/>
              </a:rPr>
              <a:t>. </a:t>
            </a:r>
            <a:r>
              <a:rPr lang="en-US" sz="1600" spc="-5" dirty="0" smtClean="0">
                <a:latin typeface="Courier New"/>
                <a:cs typeface="Courier New"/>
              </a:rPr>
              <a:t>join(</a:t>
            </a:r>
            <a:r>
              <a:rPr lang="en-US" sz="1600" spc="-5" dirty="0" err="1" smtClean="0">
                <a:latin typeface="Courier New"/>
                <a:cs typeface="Courier New"/>
              </a:rPr>
              <a:t>dirname</a:t>
            </a:r>
            <a:r>
              <a:rPr lang="en-US" sz="1600" spc="-5" dirty="0" smtClean="0">
                <a:latin typeface="Courier New"/>
                <a:cs typeface="Courier New"/>
              </a:rPr>
              <a:t>, filename))</a:t>
            </a:r>
            <a:endParaRPr lang="en-US" sz="1600" dirty="0" smtClean="0"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  <a:spcBef>
                <a:spcPts val="60"/>
              </a:spcBef>
            </a:pPr>
            <a:r>
              <a:rPr lang="en-US" sz="1600" spc="-5" dirty="0" smtClean="0">
                <a:latin typeface="Segoe UI"/>
                <a:cs typeface="Segoe UI"/>
              </a:rPr>
              <a:t>In</a:t>
            </a:r>
            <a:r>
              <a:rPr lang="en-US" sz="1600" spc="-105" dirty="0" smtClean="0">
                <a:latin typeface="Segoe UI"/>
                <a:cs typeface="Segoe UI"/>
              </a:rPr>
              <a:t> </a:t>
            </a:r>
            <a:r>
              <a:rPr lang="en-US" sz="1600" spc="-5" dirty="0" smtClean="0">
                <a:latin typeface="Segoe UI"/>
                <a:cs typeface="Segoe UI"/>
              </a:rPr>
              <a:t>[7]:</a:t>
            </a:r>
            <a:endParaRPr lang="en-US" sz="1600" dirty="0" smtClean="0">
              <a:latin typeface="Segoe UI"/>
              <a:cs typeface="Segoe UI"/>
            </a:endParaRPr>
          </a:p>
          <a:p>
            <a:pPr marL="12700">
              <a:lnSpc>
                <a:spcPts val="1870"/>
              </a:lnSpc>
            </a:pPr>
            <a:r>
              <a:rPr lang="en-US" sz="1600" spc="-5" dirty="0" smtClean="0">
                <a:latin typeface="Courier New"/>
                <a:cs typeface="Courier New"/>
              </a:rPr>
              <a:t>data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spc="-5" dirty="0" smtClean="0">
                <a:latin typeface="Courier New"/>
                <a:cs typeface="Courier New"/>
              </a:rPr>
              <a:t>=</a:t>
            </a:r>
            <a:r>
              <a:rPr lang="en-US" sz="1600" b="1" spc="15" dirty="0" smtClean="0">
                <a:latin typeface="Courier New"/>
                <a:cs typeface="Courier New"/>
              </a:rPr>
              <a:t> </a:t>
            </a:r>
            <a:r>
              <a:rPr lang="en-US" sz="1600" spc="-5" dirty="0" smtClean="0">
                <a:latin typeface="Courier New"/>
                <a:cs typeface="Courier New"/>
              </a:rPr>
              <a:t>pd</a:t>
            </a:r>
            <a:r>
              <a:rPr lang="en-US" sz="1600" b="1" spc="-5" dirty="0" smtClean="0">
                <a:latin typeface="Courier New"/>
                <a:cs typeface="Courier New"/>
              </a:rPr>
              <a:t>.</a:t>
            </a:r>
            <a:r>
              <a:rPr lang="en-US" sz="1600" b="1" spc="5" dirty="0" smtClean="0">
                <a:latin typeface="Courier New"/>
                <a:cs typeface="Courier New"/>
              </a:rPr>
              <a:t> </a:t>
            </a:r>
            <a:r>
              <a:rPr lang="en-US" sz="1600" spc="-5" dirty="0" smtClean="0">
                <a:latin typeface="Courier New"/>
                <a:cs typeface="Courier New"/>
              </a:rPr>
              <a:t>read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spc="-5" dirty="0" err="1" smtClean="0">
                <a:latin typeface="Courier New"/>
                <a:cs typeface="Courier New"/>
              </a:rPr>
              <a:t>csv</a:t>
            </a:r>
            <a:r>
              <a:rPr lang="en-US" sz="1600" spc="-5" dirty="0" smtClean="0">
                <a:latin typeface="Courier New"/>
                <a:cs typeface="Courier New"/>
              </a:rPr>
              <a:t>('/content/rainfall_India_2017</a:t>
            </a:r>
            <a:endParaRPr lang="en-US" sz="16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600" spc="-5" dirty="0" smtClean="0">
                <a:latin typeface="Courier New"/>
                <a:cs typeface="Courier New"/>
              </a:rPr>
              <a:t>(1).</a:t>
            </a:r>
            <a:r>
              <a:rPr lang="en-US" sz="1600" spc="-5" dirty="0" err="1" smtClean="0">
                <a:latin typeface="Courier New"/>
                <a:cs typeface="Courier New"/>
              </a:rPr>
              <a:t>csv</a:t>
            </a:r>
            <a:r>
              <a:rPr lang="en-US" sz="1600" spc="-5" dirty="0" smtClean="0">
                <a:latin typeface="Courier New"/>
                <a:cs typeface="Courier New"/>
              </a:rPr>
              <a:t>')</a:t>
            </a:r>
            <a:r>
              <a:rPr lang="en-US" sz="1600" b="1" spc="-5" dirty="0" smtClean="0">
                <a:latin typeface="Courier New"/>
                <a:cs typeface="Courier New"/>
              </a:rPr>
              <a:t>.</a:t>
            </a:r>
            <a:r>
              <a:rPr lang="en-US" sz="1600" spc="-5" dirty="0" smtClean="0">
                <a:latin typeface="Courier New"/>
                <a:cs typeface="Courier New"/>
              </a:rPr>
              <a:t>rename(columns</a:t>
            </a:r>
            <a:r>
              <a:rPr lang="en-US" sz="1600" b="1" spc="-5" dirty="0" smtClean="0">
                <a:latin typeface="Courier New"/>
                <a:cs typeface="Courier New"/>
              </a:rPr>
              <a:t>=</a:t>
            </a:r>
            <a:r>
              <a:rPr lang="en-US" sz="1600" spc="-5" dirty="0" smtClean="0">
                <a:latin typeface="Courier New"/>
                <a:cs typeface="Courier New"/>
              </a:rPr>
              <a:t>str</a:t>
            </a:r>
            <a:r>
              <a:rPr lang="en-US" sz="1600" b="1" spc="-5" dirty="0" smtClean="0">
                <a:latin typeface="Courier New"/>
                <a:cs typeface="Courier New"/>
              </a:rPr>
              <a:t>.</a:t>
            </a:r>
            <a:r>
              <a:rPr lang="en-US" sz="1600" b="1" spc="5" dirty="0" smtClean="0">
                <a:latin typeface="Courier New"/>
                <a:cs typeface="Courier New"/>
              </a:rPr>
              <a:t> </a:t>
            </a:r>
            <a:r>
              <a:rPr lang="en-US" sz="1600" spc="-5" dirty="0" smtClean="0">
                <a:latin typeface="Courier New"/>
                <a:cs typeface="Courier New"/>
              </a:rPr>
              <a:t>lower)</a:t>
            </a:r>
            <a:endParaRPr lang="en-US" sz="16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1600" spc="-5" dirty="0" smtClean="0">
                <a:latin typeface="Courier New"/>
                <a:cs typeface="Courier New"/>
              </a:rPr>
              <a:t>data</a:t>
            </a:r>
            <a:r>
              <a:rPr lang="en-US" sz="1600" b="1" spc="-5" dirty="0" smtClean="0">
                <a:latin typeface="Courier New"/>
                <a:cs typeface="Courier New"/>
              </a:rPr>
              <a:t>.</a:t>
            </a:r>
            <a:r>
              <a:rPr lang="en-US" sz="1600" b="1" spc="-30" dirty="0" smtClean="0">
                <a:latin typeface="Courier New"/>
                <a:cs typeface="Courier New"/>
              </a:rPr>
              <a:t> </a:t>
            </a:r>
            <a:r>
              <a:rPr lang="en-US" sz="1600" spc="-5" dirty="0" smtClean="0">
                <a:latin typeface="Courier New"/>
                <a:cs typeface="Courier New"/>
              </a:rPr>
              <a:t>head(3)</a:t>
            </a:r>
            <a:endParaRPr lang="en-US" sz="16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600" spc="-5" dirty="0" smtClean="0">
                <a:latin typeface="Segoe UI"/>
                <a:cs typeface="Segoe UI"/>
              </a:rPr>
              <a:t>Out[7]:</a:t>
            </a:r>
            <a:endParaRPr lang="en-US" sz="1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5800" y="1447800"/>
          <a:ext cx="8039304" cy="434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762000"/>
                <a:gridCol w="381000"/>
                <a:gridCol w="561056"/>
                <a:gridCol w="502214"/>
                <a:gridCol w="502214"/>
                <a:gridCol w="502214"/>
                <a:gridCol w="525020"/>
                <a:gridCol w="479893"/>
                <a:gridCol w="502699"/>
                <a:gridCol w="502699"/>
                <a:gridCol w="502699"/>
                <a:gridCol w="448492"/>
                <a:gridCol w="457200"/>
                <a:gridCol w="457200"/>
                <a:gridCol w="647904"/>
              </a:tblGrid>
              <a:tr h="1215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endParaRPr lang="en-US" sz="500" b="1" spc="-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67945" indent="0" algn="r">
                        <a:lnSpc>
                          <a:spcPct val="100000"/>
                        </a:lnSpc>
                        <a:spcBef>
                          <a:spcPts val="750"/>
                        </a:spcBef>
                        <a:tabLst/>
                      </a:pPr>
                      <a:r>
                        <a:rPr sz="1100" b="1" spc="-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subdivisi</a:t>
                      </a:r>
                      <a:r>
                        <a:rPr sz="1100" b="1" spc="-10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</a:t>
                      </a:r>
                      <a:endParaRPr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endParaRPr lang="en-US" sz="900" b="0" spc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lang="en-US" sz="900" b="1" spc="-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sz="900" b="1" spc="-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ear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jan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8580" algn="ctr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feb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apr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8580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8580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jun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spc="-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spc="-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spc="-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spc="-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pc="-5" dirty="0" err="1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july</a:t>
                      </a:r>
                      <a:endParaRPr lang="en-US" sz="9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aug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b="1" spc="-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sep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8580" algn="ctr">
                        <a:lnSpc>
                          <a:spcPct val="100000"/>
                        </a:lnSpc>
                      </a:pPr>
                      <a:r>
                        <a:rPr sz="900" b="1" spc="-10" dirty="0" err="1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oct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b="1" spc="-5" dirty="0" err="1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nov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</a:pPr>
                      <a:r>
                        <a:rPr sz="900" b="1" dirty="0" err="1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</a:pPr>
                      <a:r>
                        <a:rPr sz="1400" b="1" spc="-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annual</a:t>
                      </a:r>
                      <a:endParaRPr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</a:tr>
              <a:tr h="904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8580" algn="r">
                        <a:lnSpc>
                          <a:spcPct val="100000"/>
                        </a:lnSpc>
                      </a:pPr>
                      <a:r>
                        <a:rPr sz="5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200" spc="-5" dirty="0" smtClean="0">
                          <a:latin typeface="Times New Roman" pitchFamily="18" charset="0"/>
                          <a:cs typeface="Times New Roman" pitchFamily="18" charset="0"/>
                        </a:rPr>
                        <a:t>Andaman</a:t>
                      </a:r>
                      <a:r>
                        <a:rPr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200" spc="-5" dirty="0">
                          <a:latin typeface="Times New Roman" pitchFamily="18" charset="0"/>
                          <a:cs typeface="Times New Roman" pitchFamily="18" charset="0"/>
                        </a:rPr>
                        <a:t>Nico</a:t>
                      </a:r>
                      <a:r>
                        <a:rPr sz="12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sz="1200" spc="-5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sz="1200" dirty="0">
                          <a:latin typeface="Times New Roman" pitchFamily="18" charset="0"/>
                          <a:cs typeface="Times New Roman" pitchFamily="18" charset="0"/>
                        </a:rPr>
                        <a:t>r  </a:t>
                      </a:r>
                      <a:r>
                        <a:rPr sz="1200" spc="-5" dirty="0">
                          <a:latin typeface="Times New Roman" pitchFamily="18" charset="0"/>
                          <a:cs typeface="Times New Roman" pitchFamily="18" charset="0"/>
                        </a:rPr>
                        <a:t>Islands</a:t>
                      </a:r>
                      <a:endParaRPr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1901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49.2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87.1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endParaRPr lang="en-US" sz="900" spc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spc="-5" dirty="0" smtClean="0">
                          <a:latin typeface="Times New Roman" pitchFamily="18" charset="0"/>
                          <a:cs typeface="Times New Roman" pitchFamily="18" charset="0"/>
                        </a:rPr>
                        <a:t>29.2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2.3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858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528.8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858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517.5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365.1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481.1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332.6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388.5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558.2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33.6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3373.2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</a:tr>
              <a:tr h="1087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5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1200" spc="-5" dirty="0" smtClean="0">
                          <a:latin typeface="Times New Roman" pitchFamily="18" charset="0"/>
                          <a:cs typeface="Times New Roman" pitchFamily="18" charset="0"/>
                        </a:rPr>
                        <a:t>Andaman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spc="-5" dirty="0" smtClean="0">
                          <a:latin typeface="Times New Roman" pitchFamily="18" charset="0"/>
                          <a:cs typeface="Times New Roman" pitchFamily="18" charset="0"/>
                        </a:rPr>
                        <a:t>Nico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1200" spc="-5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  </a:t>
                      </a:r>
                      <a:r>
                        <a:rPr lang="en-US" sz="1200" spc="-5" dirty="0" smtClean="0">
                          <a:latin typeface="Times New Roman" pitchFamily="18" charset="0"/>
                          <a:cs typeface="Times New Roman" pitchFamily="18" charset="0"/>
                        </a:rPr>
                        <a:t>Islands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Times New Roman" pitchFamily="18" charset="0"/>
                          <a:cs typeface="Times New Roman" pitchFamily="18" charset="0"/>
                        </a:rPr>
                        <a:t>1902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spc="-5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159.8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12.2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446.1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537.1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228.9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753.7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666.2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197.2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359.0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160.5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04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3520.7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8ED"/>
                    </a:solidFill>
                  </a:tcPr>
                </a:tc>
              </a:tr>
              <a:tr h="1136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sz="5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22C9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200" spc="-5" dirty="0" smtClean="0">
                          <a:latin typeface="Times New Roman" pitchFamily="18" charset="0"/>
                          <a:cs typeface="Times New Roman" pitchFamily="18" charset="0"/>
                        </a:rPr>
                        <a:t>Andaman</a:t>
                      </a:r>
                      <a:r>
                        <a:rPr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sz="1200" spc="-5" dirty="0">
                          <a:latin typeface="Times New Roman" pitchFamily="18" charset="0"/>
                          <a:cs typeface="Times New Roman" pitchFamily="18" charset="0"/>
                        </a:rPr>
                        <a:t>Nico</a:t>
                      </a:r>
                      <a:r>
                        <a:rPr sz="12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sz="1200" spc="-5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sz="1200" dirty="0">
                          <a:latin typeface="Times New Roman" pitchFamily="18" charset="0"/>
                          <a:cs typeface="Times New Roman" pitchFamily="18" charset="0"/>
                        </a:rPr>
                        <a:t>r  </a:t>
                      </a:r>
                      <a:r>
                        <a:rPr sz="1200" spc="-5" dirty="0">
                          <a:latin typeface="Times New Roman" pitchFamily="18" charset="0"/>
                          <a:cs typeface="Times New Roman" pitchFamily="18" charset="0"/>
                        </a:rPr>
                        <a:t>Islands</a:t>
                      </a:r>
                      <a:endParaRPr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latin typeface="Times New Roman" pitchFamily="18" charset="0"/>
                          <a:cs typeface="Times New Roman" pitchFamily="18" charset="0"/>
                        </a:rPr>
                        <a:t>1903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12.7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144.0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235.1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479.9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728.4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326.7</a:t>
                      </a:r>
                      <a:endParaRPr sz="9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339.0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181.2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284.4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6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225.0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R="660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 pitchFamily="18" charset="0"/>
                          <a:cs typeface="Times New Roman" pitchFamily="18" charset="0"/>
                        </a:rPr>
                        <a:t>2957.4</a:t>
                      </a:r>
                      <a:endParaRPr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C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381000"/>
            <a:ext cx="480314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3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data</a:t>
            </a:r>
            <a:r>
              <a:rPr sz="1800" b="1" spc="-10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info()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1930"/>
              </a:lnSpc>
            </a:pPr>
            <a:r>
              <a:rPr sz="1800" spc="-10" dirty="0">
                <a:latin typeface="Courier New"/>
                <a:cs typeface="Courier New"/>
              </a:rPr>
              <a:t>RangeIndex: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4188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entries,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4187</a:t>
            </a:r>
            <a:endParaRPr sz="1800" dirty="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8800" y="1066800"/>
          <a:ext cx="5673724" cy="477856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2755"/>
                <a:gridCol w="271145"/>
                <a:gridCol w="1776095"/>
                <a:gridCol w="612775"/>
                <a:gridCol w="1298575"/>
                <a:gridCol w="270510"/>
                <a:gridCol w="991869"/>
              </a:tblGrid>
              <a:tr h="387174">
                <a:tc gridSpan="2"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lang="en-US" sz="1800" spc="-10" dirty="0" smtClean="0"/>
                        <a:t> </a:t>
                      </a:r>
                      <a:r>
                        <a:rPr sz="1800" spc="-10" dirty="0" smtClean="0"/>
                        <a:t>Data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860"/>
                        </a:lnSpc>
                      </a:pPr>
                      <a:r>
                        <a:rPr sz="1800" spc="-10" dirty="0"/>
                        <a:t>columns</a:t>
                      </a:r>
                      <a:r>
                        <a:rPr sz="1800" spc="-25" dirty="0"/>
                        <a:t> </a:t>
                      </a:r>
                      <a:r>
                        <a:rPr sz="1800" spc="-10" dirty="0"/>
                        <a:t>(total</a:t>
                      </a:r>
                      <a:r>
                        <a:rPr sz="1800" spc="-35" dirty="0"/>
                        <a:t> </a:t>
                      </a:r>
                      <a:r>
                        <a:rPr sz="1800" spc="-10" dirty="0"/>
                        <a:t>15</a:t>
                      </a:r>
                      <a:r>
                        <a:rPr sz="1800" spc="-30" dirty="0"/>
                        <a:t> </a:t>
                      </a:r>
                      <a:r>
                        <a:rPr sz="1800" spc="-10" dirty="0"/>
                        <a:t>columns):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0141">
                <a:tc gridSpan="2">
                  <a:txBody>
                    <a:bodyPr/>
                    <a:lstStyle/>
                    <a:p>
                      <a:pPr marL="168910">
                        <a:lnSpc>
                          <a:spcPts val="1835"/>
                        </a:lnSpc>
                      </a:pPr>
                      <a:r>
                        <a:rPr sz="1800" dirty="0"/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  <a:tabLst>
                          <a:tab pos="1774825" algn="l"/>
                        </a:tabLst>
                      </a:pPr>
                      <a:r>
                        <a:rPr sz="1800" spc="-10" dirty="0"/>
                        <a:t>Column	Non-Null</a:t>
                      </a:r>
                      <a:r>
                        <a:rPr sz="1800" spc="-40" dirty="0"/>
                        <a:t> </a:t>
                      </a:r>
                      <a:r>
                        <a:rPr sz="1800" spc="-10" dirty="0"/>
                        <a:t>Count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70510">
                        <a:lnSpc>
                          <a:spcPts val="1835"/>
                        </a:lnSpc>
                      </a:pPr>
                      <a:r>
                        <a:rPr sz="1800" spc="-10" dirty="0"/>
                        <a:t>Dtype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4464">
                <a:tc>
                  <a:txBody>
                    <a:bodyPr/>
                    <a:lstStyle/>
                    <a:p>
                      <a:pPr marL="168910" marR="31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dirty="0"/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0" dirty="0"/>
                        <a:t>subdivision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0" dirty="0"/>
                        <a:t>4188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spc="-10" dirty="0"/>
                        <a:t>object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0805" marB="0"/>
                </a:tc>
              </a:tr>
              <a:tr h="257858">
                <a:tc>
                  <a:txBody>
                    <a:bodyPr/>
                    <a:lstStyle/>
                    <a:p>
                      <a:pPr marL="168910" marR="3175">
                        <a:lnSpc>
                          <a:spcPts val="1835"/>
                        </a:lnSpc>
                      </a:pPr>
                      <a:r>
                        <a:rPr sz="1800" dirty="0"/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800" spc="-10" dirty="0"/>
                        <a:t>year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800" spc="-10" dirty="0"/>
                        <a:t>4188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35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5"/>
                        </a:lnSpc>
                      </a:pPr>
                      <a:r>
                        <a:rPr sz="1800" spc="-10" dirty="0"/>
                        <a:t>int64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8631">
                <a:tc>
                  <a:txBody>
                    <a:bodyPr/>
                    <a:lstStyle/>
                    <a:p>
                      <a:pPr marL="168910" marR="3175">
                        <a:lnSpc>
                          <a:spcPts val="1839"/>
                        </a:lnSpc>
                      </a:pPr>
                      <a:r>
                        <a:rPr sz="1800" dirty="0"/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5" dirty="0"/>
                        <a:t>jan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10" dirty="0"/>
                        <a:t>4184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9"/>
                        </a:lnSpc>
                      </a:pPr>
                      <a:r>
                        <a:rPr sz="1800" spc="-10" dirty="0"/>
                        <a:t>float64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7858">
                <a:tc>
                  <a:txBody>
                    <a:bodyPr/>
                    <a:lstStyle/>
                    <a:p>
                      <a:pPr marL="168910" marR="3175">
                        <a:lnSpc>
                          <a:spcPts val="1839"/>
                        </a:lnSpc>
                      </a:pPr>
                      <a:r>
                        <a:rPr sz="1800" dirty="0"/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5" dirty="0"/>
                        <a:t>feb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10" dirty="0"/>
                        <a:t>4185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9"/>
                        </a:lnSpc>
                      </a:pPr>
                      <a:r>
                        <a:rPr sz="1800" spc="-10" dirty="0"/>
                        <a:t>float64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7729">
                <a:tc>
                  <a:txBody>
                    <a:bodyPr/>
                    <a:lstStyle/>
                    <a:p>
                      <a:pPr marL="168910" marR="3175">
                        <a:lnSpc>
                          <a:spcPts val="1835"/>
                        </a:lnSpc>
                      </a:pPr>
                      <a:r>
                        <a:rPr sz="1800" dirty="0"/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800" spc="-5" dirty="0"/>
                        <a:t>mar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800" spc="-10" dirty="0"/>
                        <a:t>4182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35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5"/>
                        </a:lnSpc>
                      </a:pPr>
                      <a:r>
                        <a:rPr sz="1800" spc="-10" dirty="0"/>
                        <a:t>float64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8936">
                <a:tc>
                  <a:txBody>
                    <a:bodyPr/>
                    <a:lstStyle/>
                    <a:p>
                      <a:pPr marL="168910" marR="3175">
                        <a:lnSpc>
                          <a:spcPts val="1839"/>
                        </a:lnSpc>
                      </a:pPr>
                      <a:r>
                        <a:rPr sz="1800" dirty="0"/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5" dirty="0"/>
                        <a:t>apr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10" dirty="0"/>
                        <a:t>4184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39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9"/>
                        </a:lnSpc>
                      </a:pPr>
                      <a:r>
                        <a:rPr sz="1800" spc="-10" dirty="0"/>
                        <a:t>float64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7940">
                <a:tc>
                  <a:txBody>
                    <a:bodyPr/>
                    <a:lstStyle/>
                    <a:p>
                      <a:pPr marL="168910" marR="3175">
                        <a:lnSpc>
                          <a:spcPts val="1839"/>
                        </a:lnSpc>
                      </a:pPr>
                      <a:r>
                        <a:rPr sz="1800" dirty="0"/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5" dirty="0"/>
                        <a:t>may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10" dirty="0"/>
                        <a:t>4185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39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9"/>
                        </a:lnSpc>
                      </a:pPr>
                      <a:r>
                        <a:rPr sz="1800" spc="-10" dirty="0"/>
                        <a:t>float64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7858">
                <a:tc>
                  <a:txBody>
                    <a:bodyPr/>
                    <a:lstStyle/>
                    <a:p>
                      <a:pPr marL="168910" marR="3175">
                        <a:lnSpc>
                          <a:spcPts val="1835"/>
                        </a:lnSpc>
                      </a:pPr>
                      <a:r>
                        <a:rPr sz="1800" dirty="0"/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800" spc="-5" dirty="0"/>
                        <a:t>jun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800" spc="-10" dirty="0"/>
                        <a:t>4183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5"/>
                        </a:lnSpc>
                      </a:pPr>
                      <a:r>
                        <a:rPr sz="1800" spc="-10" dirty="0"/>
                        <a:t>float64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8631">
                <a:tc>
                  <a:txBody>
                    <a:bodyPr/>
                    <a:lstStyle/>
                    <a:p>
                      <a:pPr marL="168910" marR="3175">
                        <a:lnSpc>
                          <a:spcPts val="1839"/>
                        </a:lnSpc>
                      </a:pPr>
                      <a:r>
                        <a:rPr sz="1800" dirty="0"/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5" dirty="0"/>
                        <a:t>jul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10" dirty="0"/>
                        <a:t>4181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9"/>
                        </a:lnSpc>
                      </a:pPr>
                      <a:r>
                        <a:rPr sz="1800" spc="-10" dirty="0"/>
                        <a:t>float64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7857">
                <a:tc>
                  <a:txBody>
                    <a:bodyPr/>
                    <a:lstStyle/>
                    <a:p>
                      <a:pPr marL="168910" marR="3175">
                        <a:lnSpc>
                          <a:spcPts val="1839"/>
                        </a:lnSpc>
                      </a:pPr>
                      <a:r>
                        <a:rPr sz="1800" dirty="0"/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5" dirty="0"/>
                        <a:t>aug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10" dirty="0"/>
                        <a:t>4184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9"/>
                        </a:lnSpc>
                      </a:pPr>
                      <a:r>
                        <a:rPr sz="1800" spc="-10" dirty="0"/>
                        <a:t>float64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7729">
                <a:tc>
                  <a:txBody>
                    <a:bodyPr/>
                    <a:lstStyle/>
                    <a:p>
                      <a:pPr marL="168910" marR="3175">
                        <a:lnSpc>
                          <a:spcPts val="1835"/>
                        </a:lnSpc>
                      </a:pPr>
                      <a:r>
                        <a:rPr sz="1800" spc="-5" dirty="0"/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800" spc="-5" dirty="0"/>
                        <a:t>sep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800" spc="-10" dirty="0"/>
                        <a:t>4182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5"/>
                        </a:lnSpc>
                      </a:pPr>
                      <a:r>
                        <a:rPr sz="1800" spc="-10" dirty="0"/>
                        <a:t>float64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9001">
                <a:tc>
                  <a:txBody>
                    <a:bodyPr/>
                    <a:lstStyle/>
                    <a:p>
                      <a:pPr marL="168910">
                        <a:lnSpc>
                          <a:spcPts val="1839"/>
                        </a:lnSpc>
                      </a:pPr>
                      <a:r>
                        <a:rPr sz="1800" spc="-5" dirty="0"/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5" dirty="0"/>
                        <a:t>oct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10" dirty="0"/>
                        <a:t>4181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9"/>
                        </a:lnSpc>
                      </a:pPr>
                      <a:r>
                        <a:rPr sz="1800" spc="-10" dirty="0"/>
                        <a:t>float64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8004">
                <a:tc>
                  <a:txBody>
                    <a:bodyPr/>
                    <a:lstStyle/>
                    <a:p>
                      <a:pPr marL="168910" marR="3175">
                        <a:lnSpc>
                          <a:spcPts val="1839"/>
                        </a:lnSpc>
                      </a:pPr>
                      <a:r>
                        <a:rPr sz="1800" spc="-5" dirty="0"/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5" dirty="0"/>
                        <a:t>nov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10" dirty="0"/>
                        <a:t>4177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9"/>
                        </a:lnSpc>
                      </a:pPr>
                      <a:r>
                        <a:rPr sz="1800" spc="-10" dirty="0"/>
                        <a:t>float64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7857">
                <a:tc>
                  <a:txBody>
                    <a:bodyPr/>
                    <a:lstStyle/>
                    <a:p>
                      <a:pPr marL="168910" marR="3175">
                        <a:lnSpc>
                          <a:spcPts val="1835"/>
                        </a:lnSpc>
                      </a:pPr>
                      <a:r>
                        <a:rPr sz="1800" spc="-5" dirty="0"/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800" spc="-5" dirty="0"/>
                        <a:t>dec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800" spc="-10" dirty="0"/>
                        <a:t>4178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35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5"/>
                        </a:lnSpc>
                      </a:pPr>
                      <a:r>
                        <a:rPr sz="1800" spc="-10" dirty="0"/>
                        <a:t>float64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0894">
                <a:tc>
                  <a:txBody>
                    <a:bodyPr/>
                    <a:lstStyle/>
                    <a:p>
                      <a:pPr marL="168910" marR="3175">
                        <a:lnSpc>
                          <a:spcPts val="1839"/>
                        </a:lnSpc>
                      </a:pPr>
                      <a:r>
                        <a:rPr sz="1800" spc="-5" dirty="0"/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10" dirty="0"/>
                        <a:t>annual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10" dirty="0"/>
                        <a:t>4162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39"/>
                        </a:lnSpc>
                      </a:pPr>
                      <a:r>
                        <a:rPr sz="1800" spc="-10" dirty="0"/>
                        <a:t>non-null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839"/>
                        </a:lnSpc>
                      </a:pPr>
                      <a:r>
                        <a:rPr sz="1800" spc="-10" dirty="0"/>
                        <a:t>float64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05000" y="5943600"/>
            <a:ext cx="5485130" cy="5530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05"/>
              </a:spcBef>
            </a:pPr>
            <a:r>
              <a:rPr sz="1800" spc="-10" dirty="0">
                <a:latin typeface="Courier New"/>
                <a:cs typeface="Courier New"/>
              </a:rPr>
              <a:t>dtypes: float64(13), int64(1), object(1)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memory usage: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490.9+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KB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152400"/>
            <a:ext cx="58947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print('Dataset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comprises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of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{}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observations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5450" y="389449"/>
            <a:ext cx="8451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and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{}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5450" y="541849"/>
            <a:ext cx="5896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characteristics'</a:t>
            </a:r>
            <a:r>
              <a:rPr sz="1600" b="1" spc="-10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format(data</a:t>
            </a:r>
            <a:r>
              <a:rPr sz="1600" b="1" spc="-10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shape[0],data</a:t>
            </a:r>
            <a:r>
              <a:rPr sz="1600" b="1" spc="-10" dirty="0">
                <a:latin typeface="Courier New"/>
                <a:cs typeface="Courier New"/>
              </a:rPr>
              <a:t>.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762000"/>
            <a:ext cx="5624195" cy="55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shape[1]))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2085"/>
              </a:lnSpc>
            </a:pPr>
            <a:r>
              <a:rPr sz="1600" spc="-10" dirty="0">
                <a:latin typeface="Courier New"/>
                <a:cs typeface="Courier New"/>
              </a:rPr>
              <a:t>print('\nUnique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Values: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',data</a:t>
            </a:r>
            <a:r>
              <a:rPr sz="1600" b="1" spc="-10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nunique())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6400" y="1219200"/>
            <a:ext cx="33026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print('\nMissing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Values: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6400" y="1447800"/>
            <a:ext cx="2757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',data</a:t>
            </a:r>
            <a:r>
              <a:rPr sz="1600" b="1" spc="-10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isna()</a:t>
            </a:r>
            <a:r>
              <a:rPr sz="1600" b="1" spc="-10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sum())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6400" y="1676400"/>
            <a:ext cx="57575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Dataset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comprises of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4188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observations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10" dirty="0" smtClean="0">
                <a:latin typeface="Courier New"/>
                <a:cs typeface="Courier New"/>
              </a:rPr>
              <a:t>and</a:t>
            </a:r>
            <a:endParaRPr lang="en-US" sz="1600" spc="-10" dirty="0" smtClean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2600" y="1981200"/>
            <a:ext cx="24834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15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characteristics</a:t>
            </a:r>
            <a:endParaRPr sz="1600" dirty="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76400" y="2514600"/>
          <a:ext cx="3749675" cy="407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/>
                <a:gridCol w="1091565"/>
                <a:gridCol w="1737995"/>
              </a:tblGrid>
              <a:tr h="256462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Unique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Values: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subdivision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3890">
                <a:tc>
                  <a:txBody>
                    <a:bodyPr/>
                    <a:lstStyle/>
                    <a:p>
                      <a:pPr marL="31750">
                        <a:lnSpc>
                          <a:spcPts val="18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year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8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4508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jan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808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3745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902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3745">
                <a:tc>
                  <a:txBody>
                    <a:bodyPr/>
                    <a:lstStyle/>
                    <a:p>
                      <a:pPr marL="31750">
                        <a:lnSpc>
                          <a:spcPts val="18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8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989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4381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apr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1247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4045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may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1751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3827">
                <a:tc>
                  <a:txBody>
                    <a:bodyPr/>
                    <a:lstStyle/>
                    <a:p>
                      <a:pPr marL="31750">
                        <a:lnSpc>
                          <a:spcPts val="18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jun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2754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4508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jul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3093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3745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aug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2950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3746">
                <a:tc>
                  <a:txBody>
                    <a:bodyPr/>
                    <a:lstStyle/>
                    <a:p>
                      <a:pPr marL="31750">
                        <a:lnSpc>
                          <a:spcPts val="18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sep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2664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4381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oct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1958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4071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nov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1245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3852">
                <a:tc>
                  <a:txBody>
                    <a:bodyPr/>
                    <a:lstStyle/>
                    <a:p>
                      <a:pPr marL="31750">
                        <a:lnSpc>
                          <a:spcPts val="18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dec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8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810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4508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annual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3770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6734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dtype: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int64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096000" y="2438400"/>
            <a:ext cx="3003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36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28800" y="838200"/>
          <a:ext cx="4700904" cy="406984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88694"/>
                <a:gridCol w="1090295"/>
                <a:gridCol w="2113280"/>
                <a:gridCol w="508635"/>
              </a:tblGrid>
              <a:tr h="256607">
                <a:tc>
                  <a:txBody>
                    <a:bodyPr/>
                    <a:lstStyle/>
                    <a:p>
                      <a:pPr marL="31750" algn="ctr">
                        <a:lnSpc>
                          <a:spcPts val="1860"/>
                        </a:lnSpc>
                      </a:pPr>
                      <a:r>
                        <a:rPr sz="1800" b="1" spc="-5" dirty="0"/>
                        <a:t>Mi</a:t>
                      </a:r>
                      <a:r>
                        <a:rPr sz="1800" b="1" spc="-15" dirty="0"/>
                        <a:t>s</a:t>
                      </a:r>
                      <a:r>
                        <a:rPr sz="1800" b="1" spc="-5" dirty="0"/>
                        <a:t>s</a:t>
                      </a:r>
                      <a:r>
                        <a:rPr sz="1800" b="1" spc="-15" dirty="0"/>
                        <a:t>i</a:t>
                      </a:r>
                      <a:r>
                        <a:rPr sz="1800" b="1" spc="-5" dirty="0"/>
                        <a:t>ng</a:t>
                      </a:r>
                      <a:endParaRPr sz="1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60"/>
                        </a:lnSpc>
                      </a:pPr>
                      <a:r>
                        <a:rPr sz="1800" spc="-5" dirty="0"/>
                        <a:t>V</a:t>
                      </a:r>
                      <a:r>
                        <a:rPr sz="1800" spc="-15" dirty="0"/>
                        <a:t>al</a:t>
                      </a:r>
                      <a:r>
                        <a:rPr sz="1800" spc="-5" dirty="0"/>
                        <a:t>ue</a:t>
                      </a:r>
                      <a:r>
                        <a:rPr sz="1800" spc="-15" dirty="0"/>
                        <a:t>s</a:t>
                      </a:r>
                      <a:r>
                        <a:rPr sz="1800" dirty="0"/>
                        <a:t>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ts val="1860"/>
                        </a:lnSpc>
                      </a:pPr>
                      <a:r>
                        <a:rPr sz="1800" spc="-10" dirty="0"/>
                        <a:t>subdivision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dirty="0"/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54807">
                <a:tc>
                  <a:txBody>
                    <a:bodyPr/>
                    <a:lstStyle/>
                    <a:p>
                      <a:pPr marL="31750" algn="ctr">
                        <a:lnSpc>
                          <a:spcPts val="1839"/>
                        </a:lnSpc>
                      </a:pPr>
                      <a:r>
                        <a:rPr lang="en-US" sz="1800" b="1" spc="-10" dirty="0" smtClean="0"/>
                        <a:t>  </a:t>
                      </a:r>
                      <a:r>
                        <a:rPr sz="1800" b="1" spc="-10" dirty="0" smtClean="0"/>
                        <a:t>year</a:t>
                      </a:r>
                      <a:endParaRPr sz="18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39"/>
                        </a:lnSpc>
                      </a:pPr>
                      <a:r>
                        <a:rPr sz="1800" dirty="0"/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3827">
                <a:tc>
                  <a:txBody>
                    <a:bodyPr/>
                    <a:lstStyle/>
                    <a:p>
                      <a:pPr marL="31750" algn="ctr">
                        <a:lnSpc>
                          <a:spcPts val="1839"/>
                        </a:lnSpc>
                      </a:pPr>
                      <a:r>
                        <a:rPr sz="1800" spc="-5" dirty="0"/>
                        <a:t>jan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39"/>
                        </a:lnSpc>
                      </a:pPr>
                      <a:r>
                        <a:rPr sz="1800" dirty="0"/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3746">
                <a:tc>
                  <a:txBody>
                    <a:bodyPr/>
                    <a:lstStyle/>
                    <a:p>
                      <a:pPr marL="31750" algn="ctr">
                        <a:lnSpc>
                          <a:spcPts val="1835"/>
                        </a:lnSpc>
                      </a:pPr>
                      <a:r>
                        <a:rPr sz="1800" spc="-5" dirty="0"/>
                        <a:t>feb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35"/>
                        </a:lnSpc>
                      </a:pPr>
                      <a:r>
                        <a:rPr sz="1800" dirty="0"/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4508">
                <a:tc>
                  <a:txBody>
                    <a:bodyPr/>
                    <a:lstStyle/>
                    <a:p>
                      <a:pPr marL="31750" algn="ctr">
                        <a:lnSpc>
                          <a:spcPts val="1839"/>
                        </a:lnSpc>
                      </a:pPr>
                      <a:r>
                        <a:rPr sz="1800" spc="-5" dirty="0"/>
                        <a:t>mar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39"/>
                        </a:lnSpc>
                      </a:pPr>
                      <a:r>
                        <a:rPr sz="1800" dirty="0"/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3745">
                <a:tc>
                  <a:txBody>
                    <a:bodyPr/>
                    <a:lstStyle/>
                    <a:p>
                      <a:pPr marL="31750" algn="ctr">
                        <a:lnSpc>
                          <a:spcPts val="1839"/>
                        </a:lnSpc>
                      </a:pPr>
                      <a:r>
                        <a:rPr sz="1800" spc="-5" dirty="0"/>
                        <a:t>apr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39"/>
                        </a:lnSpc>
                      </a:pPr>
                      <a:r>
                        <a:rPr sz="1800" dirty="0"/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3619">
                <a:tc>
                  <a:txBody>
                    <a:bodyPr/>
                    <a:lstStyle/>
                    <a:p>
                      <a:pPr marL="31750" algn="ctr">
                        <a:lnSpc>
                          <a:spcPts val="1835"/>
                        </a:lnSpc>
                      </a:pPr>
                      <a:r>
                        <a:rPr sz="1800" spc="-5" dirty="0"/>
                        <a:t>may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35"/>
                        </a:lnSpc>
                      </a:pPr>
                      <a:r>
                        <a:rPr sz="1800" dirty="0"/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4807">
                <a:tc>
                  <a:txBody>
                    <a:bodyPr/>
                    <a:lstStyle/>
                    <a:p>
                      <a:pPr marL="31750" algn="ctr">
                        <a:lnSpc>
                          <a:spcPts val="1839"/>
                        </a:lnSpc>
                      </a:pPr>
                      <a:r>
                        <a:rPr sz="1800" spc="-5" dirty="0"/>
                        <a:t>jun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39"/>
                        </a:lnSpc>
                      </a:pPr>
                      <a:r>
                        <a:rPr sz="1800" dirty="0"/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3827">
                <a:tc>
                  <a:txBody>
                    <a:bodyPr/>
                    <a:lstStyle/>
                    <a:p>
                      <a:pPr marL="31750" algn="ctr">
                        <a:lnSpc>
                          <a:spcPts val="1839"/>
                        </a:lnSpc>
                      </a:pPr>
                      <a:r>
                        <a:rPr sz="1800" spc="-5" dirty="0"/>
                        <a:t>jul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39"/>
                        </a:lnSpc>
                      </a:pPr>
                      <a:r>
                        <a:rPr sz="1800" dirty="0"/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3745">
                <a:tc>
                  <a:txBody>
                    <a:bodyPr/>
                    <a:lstStyle/>
                    <a:p>
                      <a:pPr marL="31750" algn="ctr">
                        <a:lnSpc>
                          <a:spcPts val="1835"/>
                        </a:lnSpc>
                      </a:pPr>
                      <a:r>
                        <a:rPr sz="1800" spc="-5" dirty="0"/>
                        <a:t>aug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35"/>
                        </a:lnSpc>
                      </a:pPr>
                      <a:r>
                        <a:rPr sz="1800" dirty="0"/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4508">
                <a:tc>
                  <a:txBody>
                    <a:bodyPr/>
                    <a:lstStyle/>
                    <a:p>
                      <a:pPr marL="31750" algn="ctr">
                        <a:lnSpc>
                          <a:spcPts val="1839"/>
                        </a:lnSpc>
                      </a:pPr>
                      <a:r>
                        <a:rPr sz="1800" spc="-5" dirty="0"/>
                        <a:t>sep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839"/>
                        </a:lnSpc>
                      </a:pPr>
                      <a:r>
                        <a:rPr sz="1800" dirty="0"/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3745">
                <a:tc>
                  <a:txBody>
                    <a:bodyPr/>
                    <a:lstStyle/>
                    <a:p>
                      <a:pPr marL="31750" algn="ctr">
                        <a:lnSpc>
                          <a:spcPts val="1839"/>
                        </a:lnSpc>
                      </a:pPr>
                      <a:r>
                        <a:rPr sz="1800" spc="-5" dirty="0"/>
                        <a:t>oct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39"/>
                        </a:lnSpc>
                      </a:pPr>
                      <a:r>
                        <a:rPr sz="1800" dirty="0"/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3619">
                <a:tc>
                  <a:txBody>
                    <a:bodyPr/>
                    <a:lstStyle/>
                    <a:p>
                      <a:pPr marL="31750" algn="ctr">
                        <a:lnSpc>
                          <a:spcPts val="1835"/>
                        </a:lnSpc>
                      </a:pPr>
                      <a:r>
                        <a:rPr sz="1800" spc="-5" dirty="0"/>
                        <a:t>nov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835"/>
                        </a:lnSpc>
                      </a:pPr>
                      <a:r>
                        <a:rPr sz="1800" spc="-15" dirty="0"/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4871">
                <a:tc>
                  <a:txBody>
                    <a:bodyPr/>
                    <a:lstStyle/>
                    <a:p>
                      <a:pPr marL="31750" algn="ctr">
                        <a:lnSpc>
                          <a:spcPts val="1839"/>
                        </a:lnSpc>
                      </a:pPr>
                      <a:r>
                        <a:rPr sz="1800" spc="-5" dirty="0"/>
                        <a:t>dec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839"/>
                        </a:lnSpc>
                      </a:pPr>
                      <a:r>
                        <a:rPr sz="1800" spc="-10" dirty="0"/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3890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00" spc="-10" dirty="0"/>
                        <a:t>annual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9"/>
                        </a:lnSpc>
                      </a:pPr>
                      <a:r>
                        <a:rPr sz="1800" spc="-10" dirty="0"/>
                        <a:t>26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5972">
                <a:tc>
                  <a:txBody>
                    <a:bodyPr/>
                    <a:lstStyle/>
                    <a:p>
                      <a:pPr marL="31750">
                        <a:lnSpc>
                          <a:spcPts val="1835"/>
                        </a:lnSpc>
                      </a:pPr>
                      <a:r>
                        <a:rPr sz="1800" spc="-10" dirty="0"/>
                        <a:t>dtype: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sz="1800" spc="-10" dirty="0"/>
                        <a:t>int64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2600" y="2514600"/>
            <a:ext cx="667343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62000"/>
            <a:ext cx="7848600" cy="5645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Describing</a:t>
            </a:r>
            <a:r>
              <a:rPr lang="en-US" sz="2400" b="1" spc="-2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spc="-4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31115" algn="just">
              <a:lnSpc>
                <a:spcPct val="100000"/>
              </a:lnSpc>
            </a:pP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Data-set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downloaded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“data.gov.in”</a:t>
            </a:r>
            <a:r>
              <a:rPr lang="en-US" sz="24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website.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117</a:t>
            </a:r>
            <a:r>
              <a:rPr lang="en-US" sz="24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years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(1901–2017)</a:t>
            </a:r>
            <a:r>
              <a:rPr lang="en-US" sz="2400" spc="4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consisting</a:t>
            </a:r>
            <a:r>
              <a:rPr lang="en-US" sz="2400" spc="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monthly</a:t>
            </a:r>
            <a:r>
              <a:rPr lang="en-US" sz="24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seasonal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36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meteorological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subdivisions</a:t>
            </a:r>
            <a:r>
              <a:rPr lang="en-US" sz="2400" spc="4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India.</a:t>
            </a:r>
            <a:r>
              <a:rPr lang="en-US" sz="24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we </a:t>
            </a:r>
            <a:r>
              <a:rPr lang="en-US" sz="24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117*12*36</a:t>
            </a:r>
            <a:r>
              <a:rPr lang="en-US" sz="2400" spc="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50,544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observations.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data-set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had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0.7%</a:t>
            </a:r>
            <a:r>
              <a:rPr lang="en-US" sz="24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sz="2400" spc="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values.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subdivision</a:t>
            </a:r>
            <a:r>
              <a:rPr lang="en-US" sz="2400" spc="4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Arunachal</a:t>
            </a:r>
            <a:r>
              <a:rPr lang="en-US" sz="24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Pradesh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had</a:t>
            </a:r>
            <a:r>
              <a:rPr lang="en-US" sz="24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sz="2400" spc="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4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sz="24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years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i.e.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1901</a:t>
            </a:r>
            <a:r>
              <a:rPr lang="en-US" sz="24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1915,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400" spc="-7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subdivisions</a:t>
            </a:r>
            <a:r>
              <a:rPr lang="en-US" sz="2400" spc="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1916</a:t>
            </a:r>
            <a:r>
              <a:rPr lang="en-US" sz="2400" spc="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2017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when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as whole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India.</a:t>
            </a:r>
            <a:r>
              <a:rPr lang="en-US" sz="2400" spc="3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en-US" sz="24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sz="2400" spc="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sequential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imputation</a:t>
            </a:r>
            <a:r>
              <a:rPr lang="en-US" sz="2400" spc="4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technique.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10"/>
              </a:spcBef>
            </a:pP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Below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shows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mean </a:t>
            </a:r>
            <a:r>
              <a:rPr lang="en-US" sz="24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observed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month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over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years.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6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July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24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August </a:t>
            </a:r>
            <a:r>
              <a:rPr lang="en-US" sz="2400" spc="-70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lang="en-US" sz="24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June</a:t>
            </a:r>
            <a:r>
              <a:rPr lang="en-US" sz="24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September.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457200"/>
            <a:ext cx="70104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381000"/>
            <a:ext cx="3429000" cy="5715000"/>
          </a:xfrm>
        </p:spPr>
        <p:txBody>
          <a:bodyPr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Annual</a:t>
            </a:r>
            <a:r>
              <a:rPr lang="en-US" sz="2800" spc="-5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spc="-4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br>
              <a:rPr lang="en-US" sz="2800" spc="-4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spc="-4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4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spc="-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by months:</a:t>
            </a:r>
            <a:br>
              <a:rPr lang="en-US" sz="2800" spc="-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below </a:t>
            </a:r>
            <a:r>
              <a:rPr lang="en-US" sz="24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graph shows 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percentage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 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month </a:t>
            </a:r>
            <a:r>
              <a:rPr lang="en-US" sz="24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receives 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b="0" spc="-39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consider India 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as a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whole. The </a:t>
            </a:r>
            <a:r>
              <a:rPr lang="en-US" sz="2400" b="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months of 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June, </a:t>
            </a:r>
            <a:r>
              <a:rPr lang="en-US" sz="2400" b="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July,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August 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2400" b="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September</a:t>
            </a:r>
            <a:r>
              <a:rPr lang="en-US" sz="2400" b="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contribute</a:t>
            </a:r>
            <a:r>
              <a:rPr lang="en-US" sz="2400" b="0" spc="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almost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80%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annual</a:t>
            </a:r>
            <a:r>
              <a:rPr lang="en-US" sz="2400" b="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rainfall.</a:t>
            </a:r>
            <a:r>
              <a:rPr lang="en-US" sz="2400" dirty="0" smtClean="0">
                <a:latin typeface="Calibri"/>
                <a:cs typeface="Calibri"/>
              </a:rPr>
              <a:t/>
            </a:r>
            <a:br>
              <a:rPr lang="en-US" sz="2400" dirty="0" smtClean="0"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11582400" y="2743200"/>
            <a:ext cx="3688081" cy="1524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5" name="object 2"/>
          <p:cNvPicPr>
            <a:picLocks noGrp="1"/>
          </p:cNvPicPr>
          <p:nvPr>
            <p:ph type="pic" idx="1"/>
          </p:nvPr>
        </p:nvPicPr>
        <p:blipFill>
          <a:blip r:embed="rId2" cstate="print"/>
          <a:srcRect l="12017" r="12017"/>
          <a:stretch>
            <a:fillRect/>
          </a:stretch>
        </p:blipFill>
        <p:spPr>
          <a:xfrm>
            <a:off x="838200" y="1371600"/>
            <a:ext cx="4419600" cy="35145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533400"/>
            <a:ext cx="7467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Annual</a:t>
            </a:r>
            <a:r>
              <a:rPr lang="en-US" sz="3200" b="1" spc="-4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2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3200" b="1" spc="-45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1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3200" b="1" spc="-20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AFEF"/>
                </a:solidFill>
                <a:latin typeface="Times New Roman" pitchFamily="18" charset="0"/>
                <a:cs typeface="Times New Roman" pitchFamily="18" charset="0"/>
              </a:rPr>
              <a:t>subdivision: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heat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map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plotted</a:t>
            </a:r>
            <a:r>
              <a:rPr lang="en-US" sz="2800" spc="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based on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spc="-70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received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each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subdivision</a:t>
            </a:r>
            <a:r>
              <a:rPr lang="en-US" sz="2800" spc="4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years.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subdivisions</a:t>
            </a:r>
            <a:r>
              <a:rPr lang="en-US" sz="2800" spc="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represents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high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 with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3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boxes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lang="en-US" sz="2800" spc="-3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rainfall.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that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subdivision</a:t>
            </a:r>
            <a:r>
              <a:rPr lang="en-US" sz="2800" spc="4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located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Southwest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Northeast</a:t>
            </a:r>
            <a:r>
              <a:rPr lang="en-US" sz="2800" spc="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sz="2800" spc="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</a:t>
            </a:r>
            <a:r>
              <a:rPr lang="en-US" sz="2800" spc="3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received </a:t>
            </a:r>
            <a:r>
              <a:rPr lang="en-US" sz="2800" spc="-7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sz="2800" spc="-2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rainfall</a:t>
            </a:r>
            <a:r>
              <a:rPr lang="en-US" sz="2800" spc="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compared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central</a:t>
            </a:r>
            <a:r>
              <a:rPr lang="en-US" sz="28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India.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066800"/>
            <a:ext cx="7819644" cy="47564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295400"/>
            <a:ext cx="7391400" cy="4137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447800"/>
            <a:ext cx="7100317" cy="402031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80</TotalTime>
  <Words>1500</Words>
  <Application>Microsoft Office PowerPoint</Application>
  <PresentationFormat>On-screen Show (4:3)</PresentationFormat>
  <Paragraphs>527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Solstice</vt:lpstr>
      <vt:lpstr>        EXPLORATORY ANALYSIS OF RAINFALL DATA IN INDIA FOR AGRICULTURE       </vt:lpstr>
      <vt:lpstr>Slide 2</vt:lpstr>
      <vt:lpstr>Slide 3</vt:lpstr>
      <vt:lpstr>Slide 4</vt:lpstr>
      <vt:lpstr>Annual rainfall           by months:  The below graph shows the percentage of rainfall each month receives when  we consider India as a whole. The rainfall in the months of June, July, August  and September together contribute to almost 80% of the annual rainfall. </vt:lpstr>
      <vt:lpstr>Slide 6</vt:lpstr>
      <vt:lpstr>Slide 7</vt:lpstr>
      <vt:lpstr>Slide 8</vt:lpstr>
      <vt:lpstr>Slide 9</vt:lpstr>
      <vt:lpstr>Slide 10</vt:lpstr>
      <vt:lpstr>Slide 11</vt:lpstr>
      <vt:lpstr>The following figure shows the cycle of  monsoon in India over a year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RAINFALL DATA IN INDIA FOR AGRICULTURE  IBM-Project-5771-1658814926  Team ID : PNT2002MID17010</dc:title>
  <dc:creator>AjithMari</dc:creator>
  <cp:lastModifiedBy>AjithMari</cp:lastModifiedBy>
  <cp:revision>9</cp:revision>
  <dcterms:created xsi:type="dcterms:W3CDTF">2022-11-17T05:15:19Z</dcterms:created>
  <dcterms:modified xsi:type="dcterms:W3CDTF">2022-11-17T06:35:31Z</dcterms:modified>
</cp:coreProperties>
</file>