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  <p:sldMasterId id="2147483690" r:id="rId2"/>
  </p:sldMasterIdLst>
  <p:sldIdLst>
    <p:sldId id="256" r:id="rId3"/>
    <p:sldId id="257" r:id="rId4"/>
    <p:sldId id="264" r:id="rId5"/>
    <p:sldId id="259" r:id="rId6"/>
    <p:sldId id="260" r:id="rId7"/>
    <p:sldId id="267" r:id="rId8"/>
    <p:sldId id="268" r:id="rId9"/>
    <p:sldId id="262" r:id="rId10"/>
    <p:sldId id="266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5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91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171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608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5256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364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1825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0113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7489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3749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1404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162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1877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3955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9838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7832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0631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3043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1758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9458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6372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8161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2152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4776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017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0869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78868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03951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564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33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903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290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805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773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963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8D6A943-52AC-416E-A586-E079D5AFF48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4762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8D6A943-52AC-416E-A586-E079D5AFF48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5927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sz="11500" b="1" dirty="0"/>
              <a:t>Literature Survey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7618" y="3509963"/>
            <a:ext cx="10086536" cy="2869100"/>
          </a:xfrm>
        </p:spPr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581" y="3166076"/>
            <a:ext cx="10515600" cy="1325563"/>
          </a:xfrm>
        </p:spPr>
        <p:txBody>
          <a:bodyPr/>
          <a:lstStyle/>
          <a:p>
            <a:pPr algn="ctr"/>
            <a:r>
              <a:rPr lang="en-IN" b="1"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2549925"/>
              </p:ext>
            </p:extLst>
          </p:nvPr>
        </p:nvGraphicFramePr>
        <p:xfrm>
          <a:off x="393032" y="140207"/>
          <a:ext cx="11405936" cy="83177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9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9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0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15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194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556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141505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TOOLS USED/</a:t>
                      </a:r>
                    </a:p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ADVANTAGES/ 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7900">
                <a:tc>
                  <a:txBody>
                    <a:bodyPr/>
                    <a:lstStyle/>
                    <a:p>
                      <a:r>
                        <a:rPr lang="en-IN" sz="2800" b="1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Handwritten Digit Recognition Using Various 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 Algorithms and Models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In this paper we use various Machine Learning </a:t>
                      </a:r>
                    </a:p>
                    <a:p>
                      <a:r>
                        <a:rPr lang="en-US" dirty="0"/>
                        <a:t>algorithms to enhance the productiveness of technique and </a:t>
                      </a:r>
                    </a:p>
                    <a:p>
                      <a:r>
                        <a:rPr lang="en-US" dirty="0"/>
                        <a:t>reduce the complexity using various models. Machine </a:t>
                      </a:r>
                    </a:p>
                    <a:p>
                      <a:r>
                        <a:rPr lang="en-US" dirty="0"/>
                        <a:t>Learning is an application previous technique.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Support vector Machine (SVM)Convolutional Neural Network (CNN)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Artificial Intelligence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According to survey we have founded that </a:t>
                      </a:r>
                    </a:p>
                    <a:p>
                      <a:r>
                        <a:rPr lang="en-US" dirty="0"/>
                        <a:t>by using Convolutional neural network accuracy increase to </a:t>
                      </a:r>
                    </a:p>
                    <a:p>
                      <a:r>
                        <a:rPr lang="en-US" dirty="0"/>
                        <a:t>the 99.89% accuracy most among all Similarly, Double Q </a:t>
                      </a:r>
                    </a:p>
                    <a:p>
                      <a:r>
                        <a:rPr lang="en-US" dirty="0"/>
                        <a:t>learning algorithm also given high accuracy but in </a:t>
                      </a:r>
                    </a:p>
                    <a:p>
                      <a:r>
                        <a:rPr lang="en-US" dirty="0"/>
                        <a:t>MATLAB dataset only. SVM also given accuracy of </a:t>
                      </a:r>
                    </a:p>
                    <a:p>
                      <a:r>
                        <a:rPr lang="en-US" dirty="0"/>
                        <a:t>99.36%. 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8387">
                <a:tc>
                  <a:txBody>
                    <a:bodyPr/>
                    <a:lstStyle/>
                    <a:p>
                      <a:endParaRPr lang="en-IN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2808429"/>
              </p:ext>
            </p:extLst>
          </p:nvPr>
        </p:nvGraphicFramePr>
        <p:xfrm>
          <a:off x="635838" y="156427"/>
          <a:ext cx="11157585" cy="73741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8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8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4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48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16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148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198115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TOOLS USED/</a:t>
                      </a:r>
                    </a:p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ADVANTAGES/ 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0933">
                <a:tc>
                  <a:txBody>
                    <a:bodyPr/>
                    <a:lstStyle/>
                    <a:p>
                      <a:r>
                        <a:rPr lang="en-I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Multi-Language Handwritten Digits Recognition based on</a:t>
                      </a:r>
                    </a:p>
                    <a:p>
                      <a:r>
                        <a:rPr lang="en-US" dirty="0"/>
                        <a:t>Novel Structural Features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Automated handwritten script recognition is an important</a:t>
                      </a:r>
                    </a:p>
                    <a:p>
                      <a:r>
                        <a:rPr lang="en-US" dirty="0"/>
                        <a:t>task for several applications. In this article, a multi-language</a:t>
                      </a:r>
                    </a:p>
                    <a:p>
                      <a:r>
                        <a:rPr lang="en-US" dirty="0"/>
                        <a:t>handwritten numeral recognition system is proposed using novel structure.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MNISTN on-dominated Sorting Harmony-Search Algorithm</a:t>
                      </a:r>
                    </a:p>
                    <a:p>
                      <a:r>
                        <a:rPr lang="en-US" dirty="0"/>
                        <a:t>(NSHA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Artificial Intelligence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this paper, we proposed a novel Local Feature Extraction</a:t>
                      </a:r>
                    </a:p>
                    <a:p>
                      <a:r>
                        <a:rPr lang="en-US" dirty="0"/>
                        <a:t>method that is used to design a unified multi-language</a:t>
                      </a:r>
                    </a:p>
                    <a:p>
                      <a:r>
                        <a:rPr lang="en-US" dirty="0"/>
                        <a:t>handwritten numeral recognition system.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2579">
                <a:tc gridSpan="6">
                  <a:txBody>
                    <a:bodyPr/>
                    <a:lstStyle/>
                    <a:p>
                      <a:endParaRPr lang="en-IN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7938440"/>
              </p:ext>
            </p:extLst>
          </p:nvPr>
        </p:nvGraphicFramePr>
        <p:xfrm>
          <a:off x="742618" y="111574"/>
          <a:ext cx="10900980" cy="89508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2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3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8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527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304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19582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TOOLS USED/</a:t>
                      </a:r>
                    </a:p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ADVANTAGES/ 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7787">
                <a:tc>
                  <a:txBody>
                    <a:bodyPr/>
                    <a:lstStyle/>
                    <a:p>
                      <a:r>
                        <a:rPr lang="en-I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Novel Approach to On-Line Handwriting Recognition Based on</a:t>
                      </a:r>
                    </a:p>
                    <a:p>
                      <a:r>
                        <a:rPr lang="en-US" dirty="0"/>
                        <a:t>Bidirectional Long Short-Term Memory Networks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this paper we introduce a new connectionist approach</a:t>
                      </a:r>
                    </a:p>
                    <a:p>
                      <a:r>
                        <a:rPr lang="en-US" dirty="0"/>
                        <a:t>to on-line handwriting recognition and address in </a:t>
                      </a:r>
                      <a:r>
                        <a:rPr lang="en-US" dirty="0" err="1"/>
                        <a:t>partic</a:t>
                      </a:r>
                      <a:r>
                        <a:rPr lang="en-US" dirty="0"/>
                        <a:t>-</a:t>
                      </a:r>
                    </a:p>
                    <a:p>
                      <a:r>
                        <a:rPr lang="en-US" dirty="0" err="1"/>
                        <a:t>ular</a:t>
                      </a:r>
                      <a:r>
                        <a:rPr lang="en-US" dirty="0"/>
                        <a:t> the problem of recognizing handwritten whiteboard</a:t>
                      </a:r>
                    </a:p>
                    <a:p>
                      <a:r>
                        <a:rPr lang="en-US" dirty="0"/>
                        <a:t>notes.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Recurrent neural networks (RNNs)Connectionist Temporal Classification (CTC) Long Short-Term Memory (LSTM)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dirty="0"/>
                        <a:t>Artificial Intelligence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this paper we described a novel approach for </a:t>
                      </a:r>
                      <a:r>
                        <a:rPr lang="en-US" dirty="0" err="1"/>
                        <a:t>recog</a:t>
                      </a:r>
                      <a:r>
                        <a:rPr lang="en-US" dirty="0"/>
                        <a:t>-</a:t>
                      </a:r>
                    </a:p>
                    <a:p>
                      <a:r>
                        <a:rPr lang="en-US" dirty="0" err="1"/>
                        <a:t>nizing</a:t>
                      </a:r>
                      <a:r>
                        <a:rPr lang="en-US" dirty="0"/>
                        <a:t> on-line handwritten text on a whiteboard, using a</a:t>
                      </a:r>
                    </a:p>
                    <a:p>
                      <a:r>
                        <a:rPr lang="en-US" dirty="0"/>
                        <a:t>single recurrent neural network (RNN). The key </a:t>
                      </a:r>
                      <a:r>
                        <a:rPr lang="en-US" dirty="0" err="1"/>
                        <a:t>innova</a:t>
                      </a:r>
                      <a:r>
                        <a:rPr lang="en-US" dirty="0"/>
                        <a:t>-</a:t>
                      </a:r>
                    </a:p>
                    <a:p>
                      <a:r>
                        <a:rPr lang="en-US" dirty="0" err="1"/>
                        <a:t>tion</a:t>
                      </a:r>
                      <a:r>
                        <a:rPr lang="en-US" dirty="0"/>
                        <a:t> is a recently introduced RNN objective function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787">
                <a:tc>
                  <a:txBody>
                    <a:bodyPr/>
                    <a:lstStyle/>
                    <a:p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3943618"/>
              </p:ext>
            </p:extLst>
          </p:nvPr>
        </p:nvGraphicFramePr>
        <p:xfrm>
          <a:off x="730216" y="121138"/>
          <a:ext cx="10964675" cy="88156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1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61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93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1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175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175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8430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TOOLS USED/</a:t>
                      </a:r>
                    </a:p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ADVANTAGES/ 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7787">
                <a:tc>
                  <a:txBody>
                    <a:bodyPr/>
                    <a:lstStyle/>
                    <a:p>
                      <a:r>
                        <a:rPr lang="en-US" altLang="en-I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NOVEL METHOD FOR HAND WRITTEN DIGIT RECOGNITION </a:t>
                      </a:r>
                    </a:p>
                    <a:p>
                      <a:r>
                        <a:rPr lang="en-US" dirty="0"/>
                        <a:t>USING DEEP LEARNING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dataset consist of 60,000 </a:t>
                      </a:r>
                    </a:p>
                    <a:p>
                      <a:r>
                        <a:rPr lang="en-US" dirty="0"/>
                        <a:t>training images and 10,000 test </a:t>
                      </a:r>
                      <a:r>
                        <a:rPr lang="en-US" dirty="0" err="1"/>
                        <a:t>images.The</a:t>
                      </a:r>
                      <a:r>
                        <a:rPr lang="en-US" dirty="0"/>
                        <a:t> </a:t>
                      </a:r>
                    </a:p>
                    <a:p>
                      <a:r>
                        <a:rPr lang="en-US" dirty="0"/>
                        <a:t>artificial neural </a:t>
                      </a:r>
                      <a:r>
                        <a:rPr lang="en-US" dirty="0" err="1"/>
                        <a:t>neworks</a:t>
                      </a:r>
                      <a:r>
                        <a:rPr lang="en-US" dirty="0"/>
                        <a:t> can all most mimic </a:t>
                      </a:r>
                    </a:p>
                    <a:p>
                      <a:r>
                        <a:rPr lang="en-US" dirty="0"/>
                        <a:t>the human brain and are a key ingredient in </a:t>
                      </a:r>
                    </a:p>
                    <a:p>
                      <a:r>
                        <a:rPr lang="en-US" dirty="0"/>
                        <a:t>image processing </a:t>
                      </a:r>
                      <a:r>
                        <a:rPr lang="en-US" dirty="0" err="1"/>
                        <a:t>field.For</a:t>
                      </a:r>
                      <a:r>
                        <a:rPr lang="en-US" dirty="0"/>
                        <a:t> example </a:t>
                      </a:r>
                    </a:p>
                    <a:p>
                      <a:r>
                        <a:rPr lang="en-US" dirty="0"/>
                        <a:t>Convolution Neural networks with back </a:t>
                      </a:r>
                    </a:p>
                    <a:p>
                      <a:r>
                        <a:rPr lang="en-US" dirty="0"/>
                        <a:t>propagation for image </a:t>
                      </a:r>
                      <a:r>
                        <a:rPr lang="en-US" dirty="0" err="1"/>
                        <a:t>processing.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Machine Learning </a:t>
                      </a:r>
                    </a:p>
                    <a:p>
                      <a:r>
                        <a:rPr lang="en-US" dirty="0"/>
                        <a:t>algorithms i.e. CNN using </a:t>
                      </a:r>
                      <a:r>
                        <a:rPr lang="en-US" dirty="0" err="1"/>
                        <a:t>Tensorflowhave</a:t>
                      </a:r>
                      <a:r>
                        <a:rPr lang="en-US" dirty="0"/>
                        <a:t> </a:t>
                      </a:r>
                    </a:p>
                    <a:p>
                      <a:r>
                        <a:rPr lang="en-US" dirty="0"/>
                        <a:t>been trained and tested on the same data to </a:t>
                      </a:r>
                    </a:p>
                    <a:p>
                      <a:r>
                        <a:rPr lang="en-US" dirty="0"/>
                        <a:t>draw a comparison as to why we require deep </a:t>
                      </a:r>
                    </a:p>
                    <a:p>
                      <a:r>
                        <a:rPr lang="en-US" dirty="0"/>
                        <a:t>Learning</a:t>
                      </a:r>
                    </a:p>
                    <a:p>
                      <a:r>
                        <a:rPr lang="en-US" dirty="0"/>
                        <a:t>Using the Convolutional Neural </a:t>
                      </a:r>
                    </a:p>
                    <a:p>
                      <a:r>
                        <a:rPr lang="en-US" dirty="0"/>
                        <a:t>Network with </a:t>
                      </a:r>
                      <a:r>
                        <a:rPr lang="en-US" dirty="0" err="1"/>
                        <a:t>Keras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dirty="0"/>
                        <a:t>Artificial Intelligence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 analysis and </a:t>
                      </a:r>
                    </a:p>
                    <a:p>
                      <a:r>
                        <a:rPr lang="en-US" dirty="0"/>
                        <a:t>design relates to shaping organizations, </a:t>
                      </a:r>
                    </a:p>
                    <a:p>
                      <a:r>
                        <a:rPr lang="en-US" dirty="0"/>
                        <a:t>improving performance and achieving </a:t>
                      </a:r>
                    </a:p>
                    <a:p>
                      <a:r>
                        <a:rPr lang="en-US" dirty="0"/>
                        <a:t>objectives for profitability and growth. The </a:t>
                      </a:r>
                    </a:p>
                    <a:p>
                      <a:r>
                        <a:rPr lang="en-US" dirty="0"/>
                        <a:t>emphasis is on systems in action, the </a:t>
                      </a:r>
                    </a:p>
                    <a:p>
                      <a:r>
                        <a:rPr lang="en-US" dirty="0"/>
                        <a:t>relationships among subsystems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787">
                <a:tc>
                  <a:txBody>
                    <a:bodyPr/>
                    <a:lstStyle/>
                    <a:p>
                      <a:endParaRPr lang="en-IN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7739671"/>
              </p:ext>
            </p:extLst>
          </p:nvPr>
        </p:nvGraphicFramePr>
        <p:xfrm>
          <a:off x="413067" y="706949"/>
          <a:ext cx="11365865" cy="71253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4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6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13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14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733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106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TOOLS USED/</a:t>
                      </a:r>
                    </a:p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ADVANTAGES/ 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4880">
                <a:tc>
                  <a:txBody>
                    <a:bodyPr/>
                    <a:lstStyle/>
                    <a:p>
                      <a:r>
                        <a:rPr lang="en-US" altLang="en-I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I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NOVEL METHOD FOR THE RECOGNITION OF </a:t>
                      </a:r>
                    </a:p>
                    <a:p>
                      <a:r>
                        <a:rPr lang="en-US" dirty="0"/>
                        <a:t>ISOLATED HANDWRITTEN ARABIC CHARACTERS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There are many difficulties facing a handwritten Arabic recognition system such as unlimited variation in </a:t>
                      </a:r>
                    </a:p>
                    <a:p>
                      <a:r>
                        <a:rPr lang="en-US" dirty="0"/>
                        <a:t>human handwriting, similarities of distinct character shapes, interconnections of </a:t>
                      </a:r>
                      <a:r>
                        <a:rPr lang="en-US" dirty="0" err="1"/>
                        <a:t>neighbouring</a:t>
                      </a:r>
                      <a:r>
                        <a:rPr lang="en-US" dirty="0"/>
                        <a:t> </a:t>
                      </a:r>
                    </a:p>
                    <a:p>
                      <a:r>
                        <a:rPr lang="en-US" dirty="0"/>
                        <a:t>characters and their position in the word.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IN"/>
                        <a:t>MNIST, CEDAR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dirty="0"/>
                        <a:t>Artificial Intelligence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paper presents an approach for extracting features to achieve high recognition accuracy of </a:t>
                      </a:r>
                    </a:p>
                    <a:p>
                      <a:r>
                        <a:rPr lang="en-US" dirty="0"/>
                        <a:t>handwritten Arabic characters. </a:t>
                      </a:r>
                    </a:p>
                    <a:p>
                      <a:r>
                        <a:rPr lang="en-US" dirty="0"/>
                        <a:t>We tune the used parameters during the preprocessing phase including binarization.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9815">
                <a:tc>
                  <a:txBody>
                    <a:bodyPr/>
                    <a:lstStyle/>
                    <a:p>
                      <a:endParaRPr lang="en-IN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0176181"/>
              </p:ext>
            </p:extLst>
          </p:nvPr>
        </p:nvGraphicFramePr>
        <p:xfrm>
          <a:off x="649696" y="344974"/>
          <a:ext cx="11068050" cy="633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5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9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40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47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101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13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106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TOOLS USED/</a:t>
                      </a:r>
                    </a:p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ADVANTAGES/ 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5555">
                <a:tc>
                  <a:txBody>
                    <a:bodyPr/>
                    <a:lstStyle/>
                    <a:p>
                      <a:r>
                        <a:rPr lang="en-US" altLang="en-I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 Novel Approach to Recognize the off-line </a:t>
                      </a:r>
                    </a:p>
                    <a:p>
                      <a:r>
                        <a:rPr lang="en-IN" dirty="0"/>
                        <a:t>Handwritten Numerals using MLP and </a:t>
                      </a:r>
                    </a:p>
                    <a:p>
                      <a:r>
                        <a:rPr lang="en-IN" dirty="0"/>
                        <a:t>SVM Classifiers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This paper presents a new approach to off-line handwritten numeral recognition. Recognition </a:t>
                      </a:r>
                    </a:p>
                    <a:p>
                      <a:r>
                        <a:rPr lang="en-IN" dirty="0"/>
                        <a:t>of handwritten numerals has been one of the most challenging task in pattern recognition. Recognition of </a:t>
                      </a:r>
                    </a:p>
                    <a:p>
                      <a:r>
                        <a:rPr lang="en-IN" dirty="0"/>
                        <a:t>handwritten numerals poses serious problems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SVM</a:t>
                      </a:r>
                    </a:p>
                    <a:p>
                      <a:r>
                        <a:rPr lang="en-IN"/>
                        <a:t>MLP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800" dirty="0">
                          <a:sym typeface="+mn-ea"/>
                        </a:rPr>
                        <a:t>Artificial Intelligence</a:t>
                      </a:r>
                      <a:endParaRPr lang="en-IN" sz="1800" dirty="0"/>
                    </a:p>
                    <a:p>
                      <a:endParaRPr lang="en-IN" sz="1800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Our dataset contains 1200 images of offline </a:t>
                      </a:r>
                    </a:p>
                    <a:p>
                      <a:r>
                        <a:rPr lang="en-IN" dirty="0"/>
                        <a:t>handwritten numerals. 1200 samples of offline handwritten numerals are contributed by each of the 24 writers of </a:t>
                      </a:r>
                    </a:p>
                    <a:p>
                      <a:r>
                        <a:rPr lang="en-IN" dirty="0"/>
                        <a:t>different educational profiles and each writer wrote five times numerals.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0953909"/>
              </p:ext>
            </p:extLst>
          </p:nvPr>
        </p:nvGraphicFramePr>
        <p:xfrm>
          <a:off x="467908" y="83583"/>
          <a:ext cx="10905425" cy="89508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9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6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76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08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41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19582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TOOLS USED/</a:t>
                      </a:r>
                    </a:p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ADVANTAGES/ 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7787">
                <a:tc>
                  <a:txBody>
                    <a:bodyPr/>
                    <a:lstStyle/>
                    <a:p>
                      <a:r>
                        <a:rPr lang="en-I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Intelligent Handwritten Digit Recognition using Artificial Neural Network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aim of this paper is to implement a Multilayer Perceptron (MLP) Neural Network to recognize and predict </a:t>
                      </a:r>
                    </a:p>
                    <a:p>
                      <a:r>
                        <a:rPr lang="en-US" dirty="0"/>
                        <a:t>handwritten digits from 0 to 9. A dataset of 5000 samples were obtained from MNIST. The dataset was trained </a:t>
                      </a:r>
                    </a:p>
                    <a:p>
                      <a:r>
                        <a:rPr lang="en-US" dirty="0"/>
                        <a:t>using gradient descent back-propagation algorithm and further tested using the feed-forward algorithm. The </a:t>
                      </a:r>
                    </a:p>
                    <a:p>
                      <a:r>
                        <a:rPr lang="en-US" dirty="0"/>
                        <a:t>system performance is observed by varying the number of hidden units and the number of iterations. The </a:t>
                      </a:r>
                    </a:p>
                    <a:p>
                      <a:r>
                        <a:rPr lang="en-US" dirty="0"/>
                        <a:t>performance was thereafter compared to obtain the network with the optimal parameters.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MLP</a:t>
                      </a:r>
                    </a:p>
                    <a:p>
                      <a:r>
                        <a:rPr lang="en-IN" dirty="0"/>
                        <a:t>MNIST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dirty="0"/>
                        <a:t>Artificial Intelligence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Multilayer Perceptron (MLP) </a:t>
                      </a:r>
                    </a:p>
                    <a:p>
                      <a:r>
                        <a:rPr lang="en-US" dirty="0"/>
                        <a:t>Neural Network was implemented to address the </a:t>
                      </a:r>
                    </a:p>
                    <a:p>
                      <a:r>
                        <a:rPr lang="en-US" dirty="0"/>
                        <a:t>handwritten digit recognition problem. The proposed </a:t>
                      </a:r>
                    </a:p>
                    <a:p>
                      <a:r>
                        <a:rPr lang="en-US" dirty="0"/>
                        <a:t>neural network was trained and tested on a dataset </a:t>
                      </a:r>
                    </a:p>
                    <a:p>
                      <a:r>
                        <a:rPr lang="en-US" dirty="0"/>
                        <a:t>attained from MNIST. The system performance was </a:t>
                      </a:r>
                    </a:p>
                    <a:p>
                      <a:r>
                        <a:rPr lang="en-US" dirty="0"/>
                        <a:t>observed by varying the number of hidden units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787">
                <a:tc>
                  <a:txBody>
                    <a:bodyPr/>
                    <a:lstStyle/>
                    <a:p>
                      <a:endParaRPr lang="en-IN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2376661"/>
              </p:ext>
            </p:extLst>
          </p:nvPr>
        </p:nvGraphicFramePr>
        <p:xfrm>
          <a:off x="561975" y="205015"/>
          <a:ext cx="11068050" cy="78797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8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4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34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54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41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594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106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TOOLS USED/</a:t>
                      </a:r>
                    </a:p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ADVANTAGES/ 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4880">
                <a:tc>
                  <a:txBody>
                    <a:bodyPr/>
                    <a:lstStyle/>
                    <a:p>
                      <a:r>
                        <a:rPr lang="en-I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Cloud-based efficient scheme for handwritten</a:t>
                      </a:r>
                    </a:p>
                    <a:p>
                      <a:r>
                        <a:rPr lang="en-US" dirty="0"/>
                        <a:t>digit recognition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 Handwritten character recognition has been acknowledged and achieved more prominent</a:t>
                      </a:r>
                    </a:p>
                    <a:p>
                      <a:r>
                        <a:rPr lang="en-US" dirty="0"/>
                        <a:t>attention in pattern recognition research community due to enormous applications &amp;</a:t>
                      </a:r>
                    </a:p>
                    <a:p>
                      <a:r>
                        <a:rPr lang="en-US" dirty="0"/>
                        <a:t>vagueness in application methods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CEDAR, MNIST, CENPARMI, OCR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dirty="0"/>
                        <a:t>Artificial Intelligence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artificial intelligence and computer vision, handwritten digit recognition based on cloud</a:t>
                      </a:r>
                    </a:p>
                    <a:p>
                      <a:r>
                        <a:rPr lang="en-US" dirty="0"/>
                        <a:t>computing is a pivotal step. Machine learning and pattern classification societies use the</a:t>
                      </a:r>
                    </a:p>
                    <a:p>
                      <a:r>
                        <a:rPr lang="en-US" dirty="0"/>
                        <a:t>question of HDR as a model to test the classification performance.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5555">
                <a:tc>
                  <a:txBody>
                    <a:bodyPr/>
                    <a:lstStyle/>
                    <a:p>
                      <a:endParaRPr lang="en-IN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1_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921</Words>
  <Application>Microsoft Office PowerPoint</Application>
  <PresentationFormat>Widescreen</PresentationFormat>
  <Paragraphs>173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Century Gothic</vt:lpstr>
      <vt:lpstr>Times New Roman</vt:lpstr>
      <vt:lpstr>Wingdings 3</vt:lpstr>
      <vt:lpstr>Ion</vt:lpstr>
      <vt:lpstr>1_Ion</vt:lpstr>
      <vt:lpstr>Literature Survey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Literature Survey</dc:title>
  <dc:creator>nithish kumar</dc:creator>
  <cp:lastModifiedBy>subishek suresh</cp:lastModifiedBy>
  <cp:revision>7</cp:revision>
  <dcterms:created xsi:type="dcterms:W3CDTF">2022-09-10T08:59:00Z</dcterms:created>
  <dcterms:modified xsi:type="dcterms:W3CDTF">2022-09-17T05:10:20Z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E04D2D532BE843FD91DCA76F55362CEE</vt:lpwstr>
  </property>
  <property fmtid="{D5CDD505-2E9C-101B-9397-08002B2CF9AE}" pid="3" name="KSOProductBuildVer">
    <vt:lpwstr>1033-11.2.0.11306</vt:lpwstr>
  </property>
</Properties>
</file>