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5"/>
  </p:notesMasterIdLst>
  <p:sldIdLst>
    <p:sldId id="259" r:id="rId2"/>
    <p:sldId id="262" r:id="rId3"/>
    <p:sldId id="265" r:id="rId4"/>
    <p:sldId id="268" r:id="rId5"/>
    <p:sldId id="322" r:id="rId6"/>
    <p:sldId id="323" r:id="rId7"/>
    <p:sldId id="271" r:id="rId8"/>
    <p:sldId id="311" r:id="rId9"/>
    <p:sldId id="324" r:id="rId10"/>
    <p:sldId id="325" r:id="rId11"/>
    <p:sldId id="326" r:id="rId12"/>
    <p:sldId id="327" r:id="rId13"/>
    <p:sldId id="328" r:id="rId14"/>
  </p:sldIdLst>
  <p:sldSz cx="9144000" cy="6858000" type="screen4x3"/>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66"/>
    <a:srgbClr val="0000FF"/>
    <a:srgbClr val="CC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002" autoAdjust="0"/>
    <p:restoredTop sz="0"/>
  </p:normalViewPr>
  <p:slideViewPr>
    <p:cSldViewPr>
      <p:cViewPr>
        <p:scale>
          <a:sx n="63" d="100"/>
          <a:sy n="63" d="100"/>
        </p:scale>
        <p:origin x="-1662" y="-324"/>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etha N" userId="e773a2f48757bf88" providerId="LiveId" clId="{FD748F5B-8E9A-4D22-8366-3C8344C2F335}"/>
    <pc:docChg chg="modSld">
      <pc:chgData name="Swetha N" userId="e773a2f48757bf88" providerId="LiveId" clId="{FD748F5B-8E9A-4D22-8366-3C8344C2F335}" dt="2022-09-17T17:06:26.205" v="43" actId="14100"/>
      <pc:docMkLst>
        <pc:docMk/>
      </pc:docMkLst>
      <pc:sldChg chg="addSp modSp mod">
        <pc:chgData name="Swetha N" userId="e773a2f48757bf88" providerId="LiveId" clId="{FD748F5B-8E9A-4D22-8366-3C8344C2F335}" dt="2022-09-17T17:06:26.205" v="43" actId="14100"/>
        <pc:sldMkLst>
          <pc:docMk/>
          <pc:sldMk cId="3608629352" sldId="327"/>
        </pc:sldMkLst>
        <pc:spChg chg="add mod">
          <ac:chgData name="Swetha N" userId="e773a2f48757bf88" providerId="LiveId" clId="{FD748F5B-8E9A-4D22-8366-3C8344C2F335}" dt="2022-09-17T17:03:57.607" v="28" actId="14100"/>
          <ac:spMkLst>
            <pc:docMk/>
            <pc:sldMk cId="3608629352" sldId="327"/>
            <ac:spMk id="4" creationId="{AC8131B6-9A80-4723-A008-B06771D259E1}"/>
          </ac:spMkLst>
        </pc:spChg>
        <pc:spChg chg="mod">
          <ac:chgData name="Swetha N" userId="e773a2f48757bf88" providerId="LiveId" clId="{FD748F5B-8E9A-4D22-8366-3C8344C2F335}" dt="2022-09-17T17:02:35.980" v="4" actId="20577"/>
          <ac:spMkLst>
            <pc:docMk/>
            <pc:sldMk cId="3608629352" sldId="327"/>
            <ac:spMk id="12290" creationId="{925074DA-243D-9951-261D-08DB3AAAA55B}"/>
          </ac:spMkLst>
        </pc:spChg>
        <pc:picChg chg="add mod">
          <ac:chgData name="Swetha N" userId="e773a2f48757bf88" providerId="LiveId" clId="{FD748F5B-8E9A-4D22-8366-3C8344C2F335}" dt="2022-09-17T17:06:05.623" v="38" actId="1076"/>
          <ac:picMkLst>
            <pc:docMk/>
            <pc:sldMk cId="3608629352" sldId="327"/>
            <ac:picMk id="7" creationId="{C677F098-2819-6638-E44E-8336AF67943D}"/>
          </ac:picMkLst>
        </pc:picChg>
        <pc:picChg chg="add mod">
          <ac:chgData name="Swetha N" userId="e773a2f48757bf88" providerId="LiveId" clId="{FD748F5B-8E9A-4D22-8366-3C8344C2F335}" dt="2022-09-17T17:06:26.205" v="43" actId="14100"/>
          <ac:picMkLst>
            <pc:docMk/>
            <pc:sldMk cId="3608629352" sldId="327"/>
            <ac:picMk id="10" creationId="{01963FD8-AE68-B4F4-3CF5-1E58A9B6B34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9A3AF8-A1C6-4E80-92B1-F1AE7A76FF8D}" type="datetimeFigureOut">
              <a:rPr lang="en-IN" smtClean="0"/>
              <a:pPr/>
              <a:t>11-10-2022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28828A-CC91-4771-81D2-974C67D1FDEB}" type="slidenum">
              <a:rPr lang="en-IN" smtClean="0"/>
              <a:pPr/>
              <a:t>‹#›</a:t>
            </a:fld>
            <a:endParaRPr lang="en-IN"/>
          </a:p>
        </p:txBody>
      </p:sp>
    </p:spTree>
    <p:extLst>
      <p:ext uri="{BB962C8B-B14F-4D97-AF65-F5344CB8AC3E}">
        <p14:creationId xmlns="" xmlns:p14="http://schemas.microsoft.com/office/powerpoint/2010/main" val="331992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pPr/>
              <a:t>7</a:t>
            </a:fld>
            <a:endParaRPr lang="en-IN"/>
          </a:p>
        </p:txBody>
      </p:sp>
    </p:spTree>
    <p:extLst>
      <p:ext uri="{BB962C8B-B14F-4D97-AF65-F5344CB8AC3E}">
        <p14:creationId xmlns="" xmlns:p14="http://schemas.microsoft.com/office/powerpoint/2010/main" val="2721989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pPr/>
              <a:t>8</a:t>
            </a:fld>
            <a:endParaRPr lang="en-IN"/>
          </a:p>
        </p:txBody>
      </p:sp>
    </p:spTree>
    <p:extLst>
      <p:ext uri="{BB962C8B-B14F-4D97-AF65-F5344CB8AC3E}">
        <p14:creationId xmlns="" xmlns:p14="http://schemas.microsoft.com/office/powerpoint/2010/main" val="556789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pPr/>
              <a:t>9</a:t>
            </a:fld>
            <a:endParaRPr lang="en-IN"/>
          </a:p>
        </p:txBody>
      </p:sp>
    </p:spTree>
    <p:extLst>
      <p:ext uri="{BB962C8B-B14F-4D97-AF65-F5344CB8AC3E}">
        <p14:creationId xmlns="" xmlns:p14="http://schemas.microsoft.com/office/powerpoint/2010/main" val="4017616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pPr/>
              <a:t>10</a:t>
            </a:fld>
            <a:endParaRPr lang="en-IN"/>
          </a:p>
        </p:txBody>
      </p:sp>
    </p:spTree>
    <p:extLst>
      <p:ext uri="{BB962C8B-B14F-4D97-AF65-F5344CB8AC3E}">
        <p14:creationId xmlns="" xmlns:p14="http://schemas.microsoft.com/office/powerpoint/2010/main" val="4048934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pPr/>
              <a:t>11</a:t>
            </a:fld>
            <a:endParaRPr lang="en-IN"/>
          </a:p>
        </p:txBody>
      </p:sp>
    </p:spTree>
    <p:extLst>
      <p:ext uri="{BB962C8B-B14F-4D97-AF65-F5344CB8AC3E}">
        <p14:creationId xmlns="" xmlns:p14="http://schemas.microsoft.com/office/powerpoint/2010/main" val="2649805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pPr/>
              <a:t>12</a:t>
            </a:fld>
            <a:endParaRPr lang="en-IN"/>
          </a:p>
        </p:txBody>
      </p:sp>
    </p:spTree>
    <p:extLst>
      <p:ext uri="{BB962C8B-B14F-4D97-AF65-F5344CB8AC3E}">
        <p14:creationId xmlns="" xmlns:p14="http://schemas.microsoft.com/office/powerpoint/2010/main" val="539147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128828A-CC91-4771-81D2-974C67D1FDEB}" type="slidenum">
              <a:rPr lang="en-IN" smtClean="0"/>
              <a:pPr/>
              <a:t>13</a:t>
            </a:fld>
            <a:endParaRPr lang="en-IN"/>
          </a:p>
        </p:txBody>
      </p:sp>
    </p:spTree>
    <p:extLst>
      <p:ext uri="{BB962C8B-B14F-4D97-AF65-F5344CB8AC3E}">
        <p14:creationId xmlns="" xmlns:p14="http://schemas.microsoft.com/office/powerpoint/2010/main" val="3577237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63183D0D-DF78-4A86-93C3-F9747DEB223D}" type="slidenum">
              <a:rPr lang="en-US" altLang="en-US" smtClean="0"/>
              <a:pPr/>
              <a:t>‹#›</a:t>
            </a:fld>
            <a:endParaRPr lang="en-US" altLang="en-US"/>
          </a:p>
        </p:txBody>
      </p:sp>
    </p:spTree>
    <p:extLst>
      <p:ext uri="{BB962C8B-B14F-4D97-AF65-F5344CB8AC3E}">
        <p14:creationId xmlns="" xmlns:p14="http://schemas.microsoft.com/office/powerpoint/2010/main" val="971061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B25D085-8FB8-49E5-9652-15246D909D9C}" type="slidenum">
              <a:rPr lang="en-US" altLang="en-US" smtClean="0"/>
              <a:pPr/>
              <a:t>‹#›</a:t>
            </a:fld>
            <a:endParaRPr lang="en-US" altLang="en-US"/>
          </a:p>
        </p:txBody>
      </p:sp>
    </p:spTree>
    <p:extLst>
      <p:ext uri="{BB962C8B-B14F-4D97-AF65-F5344CB8AC3E}">
        <p14:creationId xmlns="" xmlns:p14="http://schemas.microsoft.com/office/powerpoint/2010/main" val="2922590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B25D085-8FB8-49E5-9652-15246D909D9C}" type="slidenum">
              <a:rPr lang="en-US" altLang="en-US" smtClean="0"/>
              <a:pPr/>
              <a:t>‹#›</a:t>
            </a:fld>
            <a:endParaRPr lang="en-US"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1323402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B25D085-8FB8-49E5-9652-15246D909D9C}" type="slidenum">
              <a:rPr lang="en-US" altLang="en-US" smtClean="0"/>
              <a:pPr/>
              <a:t>‹#›</a:t>
            </a:fld>
            <a:endParaRPr lang="en-US" altLang="en-US"/>
          </a:p>
        </p:txBody>
      </p:sp>
    </p:spTree>
    <p:extLst>
      <p:ext uri="{BB962C8B-B14F-4D97-AF65-F5344CB8AC3E}">
        <p14:creationId xmlns="" xmlns:p14="http://schemas.microsoft.com/office/powerpoint/2010/main" val="3203426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B25D085-8FB8-49E5-9652-15246D909D9C}" type="slidenum">
              <a:rPr lang="en-US" altLang="en-US" smtClean="0"/>
              <a:pPr/>
              <a:t>‹#›</a:t>
            </a:fld>
            <a:endParaRPr lang="en-US"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3077979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B25D085-8FB8-49E5-9652-15246D909D9C}" type="slidenum">
              <a:rPr lang="en-US" altLang="en-US" smtClean="0"/>
              <a:pPr/>
              <a:t>‹#›</a:t>
            </a:fld>
            <a:endParaRPr lang="en-US" altLang="en-US"/>
          </a:p>
        </p:txBody>
      </p:sp>
    </p:spTree>
    <p:extLst>
      <p:ext uri="{BB962C8B-B14F-4D97-AF65-F5344CB8AC3E}">
        <p14:creationId xmlns="" xmlns:p14="http://schemas.microsoft.com/office/powerpoint/2010/main" val="1526143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F8B1D467-F82D-4AD8-9D1D-B9B0C2A36B94}" type="slidenum">
              <a:rPr lang="en-US" altLang="en-US" smtClean="0"/>
              <a:pPr/>
              <a:t>‹#›</a:t>
            </a:fld>
            <a:endParaRPr lang="en-US" altLang="en-US"/>
          </a:p>
        </p:txBody>
      </p:sp>
    </p:spTree>
    <p:extLst>
      <p:ext uri="{BB962C8B-B14F-4D97-AF65-F5344CB8AC3E}">
        <p14:creationId xmlns="" xmlns:p14="http://schemas.microsoft.com/office/powerpoint/2010/main" val="906760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3ADF9EC-E650-417D-91A6-C37A3AC00B9A}" type="slidenum">
              <a:rPr lang="en-US" altLang="en-US" smtClean="0"/>
              <a:pPr/>
              <a:t>‹#›</a:t>
            </a:fld>
            <a:endParaRPr lang="en-US" altLang="en-US"/>
          </a:p>
        </p:txBody>
      </p:sp>
    </p:spTree>
    <p:extLst>
      <p:ext uri="{BB962C8B-B14F-4D97-AF65-F5344CB8AC3E}">
        <p14:creationId xmlns="" xmlns:p14="http://schemas.microsoft.com/office/powerpoint/2010/main" val="1791569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BAC01B02-8C23-45A1-AAC7-ABE0281714D4}" type="slidenum">
              <a:rPr lang="en-US" altLang="en-US" smtClean="0"/>
              <a:pPr/>
              <a:t>‹#›</a:t>
            </a:fld>
            <a:endParaRPr lang="en-US" altLang="en-US"/>
          </a:p>
        </p:txBody>
      </p:sp>
    </p:spTree>
    <p:extLst>
      <p:ext uri="{BB962C8B-B14F-4D97-AF65-F5344CB8AC3E}">
        <p14:creationId xmlns="" xmlns:p14="http://schemas.microsoft.com/office/powerpoint/2010/main" val="36917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8AFCA3E-4617-4A0F-947E-A209CF079188}" type="slidenum">
              <a:rPr lang="en-US" altLang="en-US" smtClean="0"/>
              <a:pPr/>
              <a:t>‹#›</a:t>
            </a:fld>
            <a:endParaRPr lang="en-US" altLang="en-US"/>
          </a:p>
        </p:txBody>
      </p:sp>
    </p:spTree>
    <p:extLst>
      <p:ext uri="{BB962C8B-B14F-4D97-AF65-F5344CB8AC3E}">
        <p14:creationId xmlns="" xmlns:p14="http://schemas.microsoft.com/office/powerpoint/2010/main" val="4120035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00F52EF0-A007-470A-AEA2-9A676AD249C5}" type="slidenum">
              <a:rPr lang="en-US" altLang="en-US" smtClean="0"/>
              <a:pPr/>
              <a:t>‹#›</a:t>
            </a:fld>
            <a:endParaRPr lang="en-US" altLang="en-US"/>
          </a:p>
        </p:txBody>
      </p:sp>
    </p:spTree>
    <p:extLst>
      <p:ext uri="{BB962C8B-B14F-4D97-AF65-F5344CB8AC3E}">
        <p14:creationId xmlns="" xmlns:p14="http://schemas.microsoft.com/office/powerpoint/2010/main" val="288220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E239B55C-DB0E-4886-A6AD-21873F356092}" type="slidenum">
              <a:rPr lang="en-US" altLang="en-US" smtClean="0"/>
              <a:pPr/>
              <a:t>‹#›</a:t>
            </a:fld>
            <a:endParaRPr lang="en-US" altLang="en-US"/>
          </a:p>
        </p:txBody>
      </p:sp>
    </p:spTree>
    <p:extLst>
      <p:ext uri="{BB962C8B-B14F-4D97-AF65-F5344CB8AC3E}">
        <p14:creationId xmlns="" xmlns:p14="http://schemas.microsoft.com/office/powerpoint/2010/main" val="431729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3322CB04-9AB6-4EDD-8A22-9A85B4C5C1EF}" type="slidenum">
              <a:rPr lang="en-US" altLang="en-US" smtClean="0"/>
              <a:pPr/>
              <a:t>‹#›</a:t>
            </a:fld>
            <a:endParaRPr lang="en-US" altLang="en-US"/>
          </a:p>
        </p:txBody>
      </p:sp>
    </p:spTree>
    <p:extLst>
      <p:ext uri="{BB962C8B-B14F-4D97-AF65-F5344CB8AC3E}">
        <p14:creationId xmlns="" xmlns:p14="http://schemas.microsoft.com/office/powerpoint/2010/main" val="1481673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871FC81D-0686-4A91-84DE-69A23B4E3CE7}" type="slidenum">
              <a:rPr lang="en-US" altLang="en-US" smtClean="0"/>
              <a:pPr/>
              <a:t>‹#›</a:t>
            </a:fld>
            <a:endParaRPr lang="en-US" altLang="en-US"/>
          </a:p>
        </p:txBody>
      </p:sp>
    </p:spTree>
    <p:extLst>
      <p:ext uri="{BB962C8B-B14F-4D97-AF65-F5344CB8AC3E}">
        <p14:creationId xmlns="" xmlns:p14="http://schemas.microsoft.com/office/powerpoint/2010/main" val="4246271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D783426F-BF78-47E3-8E00-41C4FEE4A386}" type="slidenum">
              <a:rPr lang="en-US" altLang="en-US" smtClean="0"/>
              <a:pPr/>
              <a:t>‹#›</a:t>
            </a:fld>
            <a:endParaRPr lang="en-US" altLang="en-US"/>
          </a:p>
        </p:txBody>
      </p:sp>
    </p:spTree>
    <p:extLst>
      <p:ext uri="{BB962C8B-B14F-4D97-AF65-F5344CB8AC3E}">
        <p14:creationId xmlns="" xmlns:p14="http://schemas.microsoft.com/office/powerpoint/2010/main" val="4049331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682D045-3EE0-473D-8DB4-EF86BF3E7D4D}" type="slidenum">
              <a:rPr lang="en-US" altLang="en-US" smtClean="0"/>
              <a:pPr/>
              <a:t>‹#›</a:t>
            </a:fld>
            <a:endParaRPr lang="en-US" altLang="en-US"/>
          </a:p>
        </p:txBody>
      </p:sp>
    </p:spTree>
    <p:extLst>
      <p:ext uri="{BB962C8B-B14F-4D97-AF65-F5344CB8AC3E}">
        <p14:creationId xmlns="" xmlns:p14="http://schemas.microsoft.com/office/powerpoint/2010/main" val="2953090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B25D085-8FB8-49E5-9652-15246D909D9C}" type="slidenum">
              <a:rPr lang="en-US" altLang="en-US" smtClean="0"/>
              <a:pPr/>
              <a:t>‹#›</a:t>
            </a:fld>
            <a:endParaRPr lang="en-US" altLang="en-US"/>
          </a:p>
        </p:txBody>
      </p:sp>
    </p:spTree>
    <p:extLst>
      <p:ext uri="{BB962C8B-B14F-4D97-AF65-F5344CB8AC3E}">
        <p14:creationId xmlns="" xmlns:p14="http://schemas.microsoft.com/office/powerpoint/2010/main" val="234384151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play.google.com/store/apps/details?id=com.appsuite.handwriting.to.tex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10">
            <a:extLst>
              <a:ext uri="{FF2B5EF4-FFF2-40B4-BE49-F238E27FC236}">
                <a16:creationId xmlns="" xmlns:a16="http://schemas.microsoft.com/office/drawing/2014/main" id="{D632D7FD-0250-B514-5171-7BE273263439}"/>
              </a:ext>
            </a:extLst>
          </p:cNvPr>
          <p:cNvSpPr>
            <a:spLocks noGrp="1" noChangeArrowheads="1"/>
          </p:cNvSpPr>
          <p:nvPr>
            <p:ph type="title"/>
          </p:nvPr>
        </p:nvSpPr>
        <p:spPr>
          <a:noFill/>
        </p:spPr>
        <p:txBody>
          <a:bodyPr anchor="ctr">
            <a:normAutofit fontScale="90000"/>
          </a:bodyPr>
          <a:lstStyle/>
          <a:p>
            <a:pPr algn="ctr"/>
            <a:r>
              <a:rPr lang="en-IN" sz="3200" b="1" dirty="0" smtClean="0">
                <a:solidFill>
                  <a:schemeClr val="accent2">
                    <a:lumMod val="75000"/>
                  </a:schemeClr>
                </a:solidFill>
                <a:latin typeface="Algerian" panose="04020705040A02060702" pitchFamily="82" charset="0"/>
              </a:rPr>
              <a:t>A Novel Method for Handwritten Digit Recognition</a:t>
            </a:r>
            <a:r>
              <a:rPr lang="en-IN" sz="3200" b="1" dirty="0" smtClean="0">
                <a:solidFill>
                  <a:schemeClr val="tx1"/>
                </a:solidFill>
              </a:rPr>
              <a:t/>
            </a:r>
            <a:br>
              <a:rPr lang="en-IN" sz="3200" b="1" dirty="0" smtClean="0">
                <a:solidFill>
                  <a:schemeClr val="tx1"/>
                </a:solidFill>
              </a:rPr>
            </a:br>
            <a:endParaRPr lang="en-US" altLang="en-US" sz="3200" dirty="0">
              <a:solidFill>
                <a:schemeClr val="tx1"/>
              </a:solidFill>
            </a:endParaRPr>
          </a:p>
        </p:txBody>
      </p:sp>
      <p:sp>
        <p:nvSpPr>
          <p:cNvPr id="2051" name="Rectangle 3">
            <a:extLst>
              <a:ext uri="{FF2B5EF4-FFF2-40B4-BE49-F238E27FC236}">
                <a16:creationId xmlns="" xmlns:a16="http://schemas.microsoft.com/office/drawing/2014/main" id="{BD1E0755-B478-DF69-BEF6-F5AA12B9B232}"/>
              </a:ext>
            </a:extLst>
          </p:cNvPr>
          <p:cNvSpPr>
            <a:spLocks noGrp="1" noChangeArrowheads="1"/>
          </p:cNvSpPr>
          <p:nvPr>
            <p:ph idx="1"/>
          </p:nvPr>
        </p:nvSpPr>
        <p:spPr/>
        <p:txBody>
          <a:bodyPr>
            <a:normAutofit/>
          </a:bodyPr>
          <a:lstStyle/>
          <a:p>
            <a:r>
              <a:rPr lang="en-IN" sz="2000" b="1" dirty="0" smtClean="0"/>
              <a:t>Team ID :</a:t>
            </a:r>
            <a:r>
              <a:rPr lang="en-IN" sz="2000" dirty="0" smtClean="0"/>
              <a:t> PNT2022TMID19779    </a:t>
            </a:r>
            <a:r>
              <a:rPr lang="en-IN" sz="2000" dirty="0" smtClean="0"/>
              <a:t> </a:t>
            </a:r>
          </a:p>
          <a:p>
            <a:r>
              <a:rPr lang="en-IN" sz="2000" dirty="0" smtClean="0"/>
              <a:t> </a:t>
            </a:r>
            <a:r>
              <a:rPr lang="en-US" altLang="en-US" sz="2000" b="1" dirty="0" smtClean="0">
                <a:solidFill>
                  <a:srgbClr val="002060"/>
                </a:solidFill>
                <a:latin typeface="Times New Roman" panose="02020603050405020304" pitchFamily="18" charset="0"/>
                <a:ea typeface="Cascadia Code SemiBold" panose="020B0609020000020004" pitchFamily="49" charset="0"/>
                <a:cs typeface="Times New Roman" panose="02020603050405020304" pitchFamily="18" charset="0"/>
              </a:rPr>
              <a:t>Team </a:t>
            </a:r>
            <a:r>
              <a:rPr lang="en-US" altLang="en-US" sz="2000" b="1" dirty="0" smtClean="0">
                <a:solidFill>
                  <a:srgbClr val="002060"/>
                </a:solidFill>
                <a:latin typeface="Times New Roman" panose="02020603050405020304" pitchFamily="18" charset="0"/>
                <a:ea typeface="Cascadia Code SemiBold" panose="020B0609020000020004" pitchFamily="49" charset="0"/>
                <a:cs typeface="Times New Roman" panose="02020603050405020304" pitchFamily="18" charset="0"/>
              </a:rPr>
              <a:t>Members:</a:t>
            </a:r>
          </a:p>
          <a:p>
            <a:pPr>
              <a:lnSpc>
                <a:spcPct val="80000"/>
              </a:lnSpc>
            </a:pPr>
            <a:r>
              <a:rPr lang="en-US" altLang="en-US" sz="2000" b="1" dirty="0" smtClean="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 ARAVINTH.S</a:t>
            </a:r>
          </a:p>
          <a:p>
            <a:pPr>
              <a:lnSpc>
                <a:spcPct val="80000"/>
              </a:lnSpc>
            </a:pPr>
            <a:r>
              <a:rPr lang="en-US" altLang="en-US" sz="2000" b="1" dirty="0" smtClean="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DEEPAN.K</a:t>
            </a:r>
          </a:p>
          <a:p>
            <a:pPr>
              <a:lnSpc>
                <a:spcPct val="80000"/>
              </a:lnSpc>
            </a:pPr>
            <a:r>
              <a:rPr lang="en-US" altLang="en-US" sz="2000" b="1" dirty="0" smtClean="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HARIBALAJI.N</a:t>
            </a:r>
          </a:p>
          <a:p>
            <a:pPr>
              <a:lnSpc>
                <a:spcPct val="80000"/>
              </a:lnSpc>
            </a:pPr>
            <a:r>
              <a:rPr lang="en-US" altLang="en-US" sz="2000" b="1" dirty="0" smtClean="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rPr>
              <a:t>YUVARAJ.R</a:t>
            </a:r>
            <a:endParaRPr lang="en-US" altLang="en-US" sz="2000" b="1" dirty="0">
              <a:solidFill>
                <a:schemeClr val="accent2">
                  <a:lumMod val="75000"/>
                </a:schemeClr>
              </a:solidFill>
              <a:latin typeface="Times New Roman" panose="02020603050405020304" pitchFamily="18" charset="0"/>
              <a:ea typeface="Cascadia Code SemiBold" panose="020B0609020000020004" pitchFamily="49" charset="0"/>
              <a:cs typeface="Times New Roman" panose="02020603050405020304" pitchFamily="18" charset="0"/>
            </a:endParaRPr>
          </a:p>
        </p:txBody>
      </p:sp>
      <p:sp>
        <p:nvSpPr>
          <p:cNvPr id="2052" name="Rectangle 4">
            <a:extLst>
              <a:ext uri="{FF2B5EF4-FFF2-40B4-BE49-F238E27FC236}">
                <a16:creationId xmlns="" xmlns:a16="http://schemas.microsoft.com/office/drawing/2014/main" id="{59D4F73C-DD73-EF5D-BB22-99A3CCA28505}"/>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Information Technology                                                   	                                     	                   </a:t>
            </a:r>
          </a:p>
          <a:p>
            <a:r>
              <a:rPr lang="en-GB" altLang="en-US" dirty="0" smtClean="0">
                <a:solidFill>
                  <a:srgbClr val="002060"/>
                </a:solidFill>
                <a:latin typeface="Times New Roman" panose="02020603050405020304" pitchFamily="18" charset="0"/>
                <a:cs typeface="Times New Roman" panose="02020603050405020304" pitchFamily="18" charset="0"/>
              </a:rPr>
              <a:t>Sri </a:t>
            </a:r>
            <a:r>
              <a:rPr lang="en-GB" altLang="en-US" dirty="0" err="1" smtClean="0">
                <a:solidFill>
                  <a:srgbClr val="002060"/>
                </a:solidFill>
                <a:latin typeface="Times New Roman" panose="02020603050405020304" pitchFamily="18" charset="0"/>
                <a:cs typeface="Times New Roman" panose="02020603050405020304" pitchFamily="18" charset="0"/>
              </a:rPr>
              <a:t>Eshwar</a:t>
            </a:r>
            <a:r>
              <a:rPr lang="en-GB" altLang="en-US" dirty="0" smtClean="0">
                <a:solidFill>
                  <a:srgbClr val="002060"/>
                </a:solidFill>
                <a:latin typeface="Times New Roman" panose="02020603050405020304" pitchFamily="18" charset="0"/>
                <a:cs typeface="Times New Roman" panose="02020603050405020304" pitchFamily="18" charset="0"/>
              </a:rPr>
              <a:t> College </a:t>
            </a:r>
            <a:r>
              <a:rPr lang="en-GB" altLang="en-US" dirty="0">
                <a:solidFill>
                  <a:srgbClr val="002060"/>
                </a:solidFill>
                <a:latin typeface="Times New Roman" panose="02020603050405020304" pitchFamily="18" charset="0"/>
                <a:cs typeface="Times New Roman" panose="02020603050405020304" pitchFamily="18" charset="0"/>
              </a:rPr>
              <a:t>of Engineering and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
        <p:nvSpPr>
          <p:cNvPr id="2053" name="Rectangle 5">
            <a:extLst>
              <a:ext uri="{FF2B5EF4-FFF2-40B4-BE49-F238E27FC236}">
                <a16:creationId xmlns="" xmlns:a16="http://schemas.microsoft.com/office/drawing/2014/main" id="{0FB40234-14F6-6558-1315-E0F1B22DE78F}"/>
              </a:ext>
            </a:extLst>
          </p:cNvPr>
          <p:cNvSpPr>
            <a:spLocks noChangeArrowheads="1"/>
          </p:cNvSpPr>
          <p:nvPr/>
        </p:nvSpPr>
        <p:spPr bwMode="auto">
          <a:xfrm>
            <a:off x="5000628" y="3214686"/>
            <a:ext cx="3276600" cy="167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lnSpc>
                <a:spcPct val="80000"/>
              </a:lnSpc>
            </a:pPr>
            <a:r>
              <a:rPr lang="en-US" altLang="en-US" sz="2000" b="1" dirty="0" smtClean="0">
                <a:solidFill>
                  <a:srgbClr val="002060"/>
                </a:solidFill>
                <a:latin typeface="Times New Roman" panose="02020603050405020304" pitchFamily="18" charset="0"/>
                <a:cs typeface="Times New Roman" panose="02020603050405020304" pitchFamily="18" charset="0"/>
              </a:rPr>
              <a:t>    Project </a:t>
            </a:r>
            <a:r>
              <a:rPr lang="en-US" altLang="en-US" sz="2000" b="1" dirty="0">
                <a:solidFill>
                  <a:srgbClr val="002060"/>
                </a:solidFill>
                <a:latin typeface="Times New Roman" panose="02020603050405020304" pitchFamily="18" charset="0"/>
                <a:cs typeface="Times New Roman" panose="02020603050405020304" pitchFamily="18" charset="0"/>
              </a:rPr>
              <a:t>Mentor :</a:t>
            </a:r>
          </a:p>
          <a:p>
            <a:pPr algn="l">
              <a:lnSpc>
                <a:spcPct val="80000"/>
              </a:lnSpc>
            </a:pPr>
            <a:r>
              <a:rPr lang="en-IN" sz="1800" dirty="0" smtClean="0"/>
              <a:t>       </a:t>
            </a:r>
            <a:r>
              <a:rPr lang="en-IN" sz="1800" dirty="0" err="1" smtClean="0"/>
              <a:t>Minu</a:t>
            </a:r>
            <a:r>
              <a:rPr lang="en-IN" sz="1800" dirty="0" smtClean="0"/>
              <a:t> </a:t>
            </a:r>
            <a:r>
              <a:rPr lang="en-IN" sz="1800" dirty="0" err="1" smtClean="0"/>
              <a:t>Balakrishnan</a:t>
            </a:r>
            <a:endParaRPr lang="en-US" altLang="en-US" sz="1800" b="1" dirty="0">
              <a:solidFill>
                <a:schemeClr val="accent2">
                  <a:lumMod val="75000"/>
                </a:schemeClr>
              </a:solidFill>
              <a:latin typeface="Times New Roman" panose="02020603050405020304" pitchFamily="18" charset="0"/>
              <a:cs typeface="Times New Roman" panose="02020603050405020304" pitchFamily="18" charset="0"/>
            </a:endParaRPr>
          </a:p>
          <a:p>
            <a:pPr algn="l">
              <a:lnSpc>
                <a:spcPct val="80000"/>
              </a:lnSpc>
            </a:pPr>
            <a:endParaRPr lang="en-US" altLang="en-US" sz="2800" b="1" dirty="0">
              <a:solidFill>
                <a:srgbClr val="002060"/>
              </a:solidFill>
              <a:latin typeface="Times New Roman" panose="02020603050405020304" pitchFamily="18" charset="0"/>
              <a:cs typeface="Times New Roman" panose="02020603050405020304" pitchFamily="18" charset="0"/>
            </a:endParaRPr>
          </a:p>
          <a:p>
            <a:pPr algn="l">
              <a:lnSpc>
                <a:spcPct val="80000"/>
              </a:lnSpc>
            </a:pPr>
            <a:endParaRPr lang="en-US" altLang="en-US" sz="2400" b="1" dirty="0">
              <a:solidFill>
                <a:srgbClr val="002060"/>
              </a:solidFill>
              <a:latin typeface="Times New Roman" panose="02020603050405020304" pitchFamily="18" charset="0"/>
              <a:cs typeface="Times New Roman" panose="02020603050405020304" pitchFamily="18" charset="0"/>
            </a:endParaRPr>
          </a:p>
          <a:p>
            <a:pPr algn="l">
              <a:lnSpc>
                <a:spcPct val="80000"/>
              </a:lnSpc>
            </a:pPr>
            <a:endParaRPr lang="en-US" altLang="en-US" sz="2000" b="1" dirty="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 xmlns:a16="http://schemas.microsoft.com/office/drawing/2014/main" id="{925074DA-243D-9951-261D-08DB3AAAA55B}"/>
              </a:ext>
            </a:extLst>
          </p:cNvPr>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De-Merits:</a:t>
            </a:r>
            <a:r>
              <a:rPr lang="en-US" altLang="en-US" sz="3600" b="1" dirty="0">
                <a:solidFill>
                  <a:srgbClr val="0000FF"/>
                </a:solidFill>
              </a:rPr>
              <a:t/>
            </a: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 xmlns:a16="http://schemas.microsoft.com/office/drawing/2014/main" id="{E90E2075-8292-5AB3-A53B-7BE1AD27ABB9}"/>
              </a:ext>
            </a:extLst>
          </p:cNvPr>
          <p:cNvSpPr>
            <a:spLocks noChangeArrowheads="1"/>
          </p:cNvSpPr>
          <p:nvPr/>
        </p:nvSpPr>
        <p:spPr bwMode="auto">
          <a:xfrm>
            <a:off x="762000" y="848360"/>
            <a:ext cx="6696744" cy="45056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buFont typeface="Wingdings" panose="05000000000000000000" pitchFamily="2" charset="2"/>
              <a:buChar char="Ø"/>
            </a:pPr>
            <a:r>
              <a:rPr lang="en-US" altLang="en-US" sz="2000" dirty="0">
                <a:solidFill>
                  <a:schemeClr val="accent2">
                    <a:lumMod val="50000"/>
                  </a:schemeClr>
                </a:solidFill>
                <a:latin typeface="Times New Roman" panose="02020603050405020304" pitchFamily="18" charset="0"/>
                <a:cs typeface="Times New Roman" panose="02020603050405020304" pitchFamily="18" charset="0"/>
              </a:rPr>
              <a:t>Since the computers have evolved, lot of research has been carried in the area of Computer and Human interface. In this Era of advanced technology, there is greater need for conversion of analog into digital. </a:t>
            </a:r>
          </a:p>
          <a:p>
            <a:pPr algn="l">
              <a:buFont typeface="Wingdings" panose="05000000000000000000" pitchFamily="2" charset="2"/>
              <a:buChar char="Ø"/>
            </a:pPr>
            <a:r>
              <a:rPr lang="en-US" altLang="en-US" sz="2000" dirty="0">
                <a:solidFill>
                  <a:schemeClr val="accent2">
                    <a:lumMod val="50000"/>
                  </a:schemeClr>
                </a:solidFill>
                <a:latin typeface="Times New Roman" panose="02020603050405020304" pitchFamily="18" charset="0"/>
                <a:cs typeface="Times New Roman" panose="02020603050405020304" pitchFamily="18" charset="0"/>
              </a:rPr>
              <a:t>   With the advent of digital scanners and after the computer came into the scene, we have witnessed huge demand to convert books and text into digital media, viewable over the internet and on a computer . </a:t>
            </a:r>
          </a:p>
          <a:p>
            <a:pPr algn="l">
              <a:buFont typeface="Wingdings" panose="05000000000000000000" pitchFamily="2" charset="2"/>
              <a:buChar char="Ø"/>
            </a:pPr>
            <a:r>
              <a:rPr lang="en-US" altLang="en-US" sz="2000" dirty="0">
                <a:solidFill>
                  <a:schemeClr val="accent2">
                    <a:lumMod val="50000"/>
                  </a:schemeClr>
                </a:solidFill>
                <a:latin typeface="Times New Roman" panose="02020603050405020304" pitchFamily="18" charset="0"/>
                <a:cs typeface="Times New Roman" panose="02020603050405020304" pitchFamily="18" charset="0"/>
              </a:rPr>
              <a:t>   It is a complex task to input data characters for scripts like Devanagari and Gurmukhi because they have a complex writing style. So the best possible methods to input such characters are via Hand-written documents and Speech. </a:t>
            </a:r>
          </a:p>
          <a:p>
            <a:pPr algn="l">
              <a:buFont typeface="Wingdings" panose="05000000000000000000" pitchFamily="2" charset="2"/>
              <a:buChar char="Ø"/>
            </a:pPr>
            <a:r>
              <a:rPr lang="en-US" altLang="en-US" sz="2000" dirty="0">
                <a:solidFill>
                  <a:schemeClr val="accent2">
                    <a:lumMod val="50000"/>
                  </a:schemeClr>
                </a:solidFill>
                <a:latin typeface="Times New Roman" panose="02020603050405020304" pitchFamily="18" charset="0"/>
                <a:cs typeface="Times New Roman" panose="02020603050405020304" pitchFamily="18" charset="0"/>
              </a:rPr>
              <a:t>   Speech Recognition has some disadvantages. So the main focus of this research is Recognition of Handwritten Characters. This is where Handwritten Character Recognition comes in handy. Handwritten Character Recognition.</a:t>
            </a:r>
          </a:p>
          <a:p>
            <a:pPr marL="285750" indent="-285750" algn="l">
              <a:buFont typeface="Arial" panose="020B0604020202020204" pitchFamily="34" charset="0"/>
              <a:buChar char="•"/>
            </a:pP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43311D42-99CB-C611-6CA6-714FE80B2E7D}"/>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Information Technology                                                   	                                     	                   </a:t>
            </a:r>
          </a:p>
          <a:p>
            <a:r>
              <a:rPr lang="en-GB" altLang="en-US" dirty="0" smtClean="0">
                <a:solidFill>
                  <a:srgbClr val="002060"/>
                </a:solidFill>
                <a:latin typeface="Times New Roman" panose="02020603050405020304" pitchFamily="18" charset="0"/>
                <a:cs typeface="Times New Roman" panose="02020603050405020304" pitchFamily="18" charset="0"/>
              </a:rPr>
              <a:t>Sri </a:t>
            </a:r>
            <a:r>
              <a:rPr lang="en-GB" altLang="en-US" dirty="0" err="1" smtClean="0">
                <a:solidFill>
                  <a:srgbClr val="002060"/>
                </a:solidFill>
                <a:latin typeface="Times New Roman" panose="02020603050405020304" pitchFamily="18" charset="0"/>
                <a:cs typeface="Times New Roman" panose="02020603050405020304" pitchFamily="18" charset="0"/>
              </a:rPr>
              <a:t>Eshwar</a:t>
            </a:r>
            <a:r>
              <a:rPr lang="en-GB" altLang="en-US" dirty="0" smtClean="0">
                <a:solidFill>
                  <a:srgbClr val="002060"/>
                </a:solidFill>
                <a:latin typeface="Times New Roman" panose="02020603050405020304" pitchFamily="18" charset="0"/>
                <a:cs typeface="Times New Roman" panose="02020603050405020304" pitchFamily="18" charset="0"/>
              </a:rPr>
              <a:t> </a:t>
            </a:r>
            <a:r>
              <a:rPr lang="en-GB" altLang="en-US" dirty="0">
                <a:solidFill>
                  <a:srgbClr val="002060"/>
                </a:solidFill>
                <a:latin typeface="Times New Roman" panose="02020603050405020304" pitchFamily="18" charset="0"/>
                <a:cs typeface="Times New Roman" panose="02020603050405020304" pitchFamily="18" charset="0"/>
              </a:rPr>
              <a:t>College of Engineering and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Tree>
    <p:extLst>
      <p:ext uri="{BB962C8B-B14F-4D97-AF65-F5344CB8AC3E}">
        <p14:creationId xmlns="" xmlns:p14="http://schemas.microsoft.com/office/powerpoint/2010/main" val="1283745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 xmlns:a16="http://schemas.microsoft.com/office/drawing/2014/main" id="{925074DA-243D-9951-261D-08DB3AAAA55B}"/>
              </a:ext>
            </a:extLst>
          </p:cNvPr>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Hardware Requirements:</a:t>
            </a:r>
            <a:r>
              <a:rPr lang="en-US" altLang="en-US" sz="3600" b="1" dirty="0">
                <a:solidFill>
                  <a:srgbClr val="0000FF"/>
                </a:solidFill>
              </a:rPr>
              <a:t/>
            </a: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 xmlns:a16="http://schemas.microsoft.com/office/drawing/2014/main" id="{E90E2075-8292-5AB3-A53B-7BE1AD27ABB9}"/>
              </a:ext>
            </a:extLst>
          </p:cNvPr>
          <p:cNvSpPr>
            <a:spLocks noChangeArrowheads="1"/>
          </p:cNvSpPr>
          <p:nvPr/>
        </p:nvSpPr>
        <p:spPr bwMode="auto">
          <a:xfrm>
            <a:off x="762000" y="848360"/>
            <a:ext cx="6696744" cy="45056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r>
              <a:rPr lang="en-US" sz="2000" dirty="0">
                <a:solidFill>
                  <a:schemeClr val="accent2">
                    <a:lumMod val="50000"/>
                  </a:schemeClr>
                </a:solidFill>
                <a:latin typeface="Times New Roman" panose="02020603050405020304" pitchFamily="18" charset="0"/>
                <a:cs typeface="Times New Roman" panose="02020603050405020304" pitchFamily="18" charset="0"/>
              </a:rPr>
              <a:t>● Processor : Intel Core i5</a:t>
            </a:r>
          </a:p>
          <a:p>
            <a:pPr algn="l"/>
            <a:r>
              <a:rPr lang="en-US" sz="2000" dirty="0">
                <a:solidFill>
                  <a:schemeClr val="accent2">
                    <a:lumMod val="50000"/>
                  </a:schemeClr>
                </a:solidFill>
                <a:latin typeface="Times New Roman" panose="02020603050405020304" pitchFamily="18" charset="0"/>
                <a:cs typeface="Times New Roman" panose="02020603050405020304" pitchFamily="18" charset="0"/>
              </a:rPr>
              <a:t>● HDD: 1TB</a:t>
            </a:r>
          </a:p>
          <a:p>
            <a:pPr algn="l"/>
            <a:r>
              <a:rPr lang="en-US" sz="2000" dirty="0">
                <a:solidFill>
                  <a:schemeClr val="accent2">
                    <a:lumMod val="50000"/>
                  </a:schemeClr>
                </a:solidFill>
                <a:latin typeface="Times New Roman" panose="02020603050405020304" pitchFamily="18" charset="0"/>
                <a:cs typeface="Times New Roman" panose="02020603050405020304" pitchFamily="18" charset="0"/>
              </a:rPr>
              <a:t>● RAM: Minimum 2GB; Recommended 4GB</a:t>
            </a:r>
          </a:p>
        </p:txBody>
      </p:sp>
      <p:sp>
        <p:nvSpPr>
          <p:cNvPr id="3" name="Rectangle 2">
            <a:extLst>
              <a:ext uri="{FF2B5EF4-FFF2-40B4-BE49-F238E27FC236}">
                <a16:creationId xmlns="" xmlns:a16="http://schemas.microsoft.com/office/drawing/2014/main" id="{43311D42-99CB-C611-6CA6-714FE80B2E7D}"/>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Information Technology                                                   	                                     	                   </a:t>
            </a:r>
          </a:p>
          <a:p>
            <a:r>
              <a:rPr lang="en-GB" altLang="en-US" dirty="0" smtClean="0">
                <a:solidFill>
                  <a:srgbClr val="002060"/>
                </a:solidFill>
                <a:latin typeface="Times New Roman" panose="02020603050405020304" pitchFamily="18" charset="0"/>
                <a:cs typeface="Times New Roman" panose="02020603050405020304" pitchFamily="18" charset="0"/>
              </a:rPr>
              <a:t>Sri </a:t>
            </a:r>
            <a:r>
              <a:rPr lang="en-GB" altLang="en-US" dirty="0" err="1" smtClean="0">
                <a:solidFill>
                  <a:srgbClr val="002060"/>
                </a:solidFill>
                <a:latin typeface="Times New Roman" panose="02020603050405020304" pitchFamily="18" charset="0"/>
                <a:cs typeface="Times New Roman" panose="02020603050405020304" pitchFamily="18" charset="0"/>
              </a:rPr>
              <a:t>Eshwar</a:t>
            </a:r>
            <a:r>
              <a:rPr lang="en-GB" altLang="en-US" dirty="0" smtClean="0">
                <a:solidFill>
                  <a:srgbClr val="002060"/>
                </a:solidFill>
                <a:latin typeface="Times New Roman" panose="02020603050405020304" pitchFamily="18" charset="0"/>
                <a:cs typeface="Times New Roman" panose="02020603050405020304" pitchFamily="18" charset="0"/>
              </a:rPr>
              <a:t> </a:t>
            </a:r>
            <a:r>
              <a:rPr lang="en-GB" altLang="en-US" dirty="0">
                <a:solidFill>
                  <a:srgbClr val="002060"/>
                </a:solidFill>
                <a:latin typeface="Times New Roman" panose="02020603050405020304" pitchFamily="18" charset="0"/>
                <a:cs typeface="Times New Roman" panose="02020603050405020304" pitchFamily="18" charset="0"/>
              </a:rPr>
              <a:t>College of Engineering and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 xmlns:a16="http://schemas.microsoft.com/office/drawing/2014/main" id="{788FAD7F-0776-937A-093C-054988CAB176}"/>
              </a:ext>
            </a:extLst>
          </p:cNvPr>
          <p:cNvSpPr txBox="1"/>
          <p:nvPr/>
        </p:nvSpPr>
        <p:spPr>
          <a:xfrm>
            <a:off x="790600" y="1983604"/>
            <a:ext cx="4607560" cy="584775"/>
          </a:xfrm>
          <a:prstGeom prst="rect">
            <a:avLst/>
          </a:prstGeom>
          <a:noFill/>
        </p:spPr>
        <p:txBody>
          <a:bodyPr wrap="square">
            <a:spAutoFit/>
          </a:bodyPr>
          <a:lstStyle/>
          <a:p>
            <a:r>
              <a:rPr lang="en-US" altLang="en-US" sz="3200" b="1" dirty="0">
                <a:solidFill>
                  <a:schemeClr val="accent2">
                    <a:lumMod val="50000"/>
                  </a:schemeClr>
                </a:solidFill>
                <a:latin typeface="Times New Roman" panose="02020603050405020304" pitchFamily="18" charset="0"/>
                <a:cs typeface="Times New Roman" panose="02020603050405020304" pitchFamily="18" charset="0"/>
              </a:rPr>
              <a:t>Software Requirements:</a:t>
            </a:r>
            <a:endParaRPr lang="en-IN" sz="3200" dirty="0"/>
          </a:p>
        </p:txBody>
      </p:sp>
      <p:sp>
        <p:nvSpPr>
          <p:cNvPr id="8" name="TextBox 7">
            <a:extLst>
              <a:ext uri="{FF2B5EF4-FFF2-40B4-BE49-F238E27FC236}">
                <a16:creationId xmlns="" xmlns:a16="http://schemas.microsoft.com/office/drawing/2014/main" id="{6E2DCF9E-64DD-C1D8-3965-222C76AB13FE}"/>
              </a:ext>
            </a:extLst>
          </p:cNvPr>
          <p:cNvSpPr txBox="1"/>
          <p:nvPr/>
        </p:nvSpPr>
        <p:spPr>
          <a:xfrm>
            <a:off x="790600" y="2538422"/>
            <a:ext cx="6805736" cy="3447098"/>
          </a:xfrm>
          <a:prstGeom prst="rect">
            <a:avLst/>
          </a:prstGeom>
          <a:noFill/>
        </p:spPr>
        <p:txBody>
          <a:bodyPr wrap="square">
            <a:spAutoFit/>
          </a:bodyPr>
          <a:lstStyle/>
          <a:p>
            <a:r>
              <a:rPr lang="en-IN" sz="2000" dirty="0">
                <a:solidFill>
                  <a:schemeClr val="accent2">
                    <a:lumMod val="50000"/>
                  </a:schemeClr>
                </a:solidFill>
                <a:latin typeface="Times New Roman" panose="02020603050405020304" pitchFamily="18" charset="0"/>
                <a:cs typeface="Times New Roman" panose="02020603050405020304" pitchFamily="18" charset="0"/>
              </a:rPr>
              <a:t>● </a:t>
            </a:r>
            <a:r>
              <a:rPr lang="en-IN" dirty="0">
                <a:solidFill>
                  <a:schemeClr val="accent2">
                    <a:lumMod val="50000"/>
                  </a:schemeClr>
                </a:solidFill>
                <a:latin typeface="Times New Roman" panose="02020603050405020304" pitchFamily="18" charset="0"/>
                <a:cs typeface="Times New Roman" panose="02020603050405020304" pitchFamily="18" charset="0"/>
              </a:rPr>
              <a:t>Operating system : Windows 10</a:t>
            </a:r>
          </a:p>
          <a:p>
            <a:r>
              <a:rPr lang="en-IN" dirty="0">
                <a:solidFill>
                  <a:schemeClr val="accent2">
                    <a:lumMod val="50000"/>
                  </a:schemeClr>
                </a:solidFill>
                <a:latin typeface="Times New Roman" panose="02020603050405020304" pitchFamily="18" charset="0"/>
                <a:cs typeface="Times New Roman" panose="02020603050405020304" pitchFamily="18" charset="0"/>
              </a:rPr>
              <a:t>● Dataset: IAM Dataset(Words, Lines)</a:t>
            </a:r>
          </a:p>
          <a:p>
            <a:r>
              <a:rPr lang="en-IN" dirty="0">
                <a:solidFill>
                  <a:schemeClr val="accent2">
                    <a:lumMod val="50000"/>
                  </a:schemeClr>
                </a:solidFill>
                <a:latin typeface="Times New Roman" panose="02020603050405020304" pitchFamily="18" charset="0"/>
                <a:cs typeface="Times New Roman" panose="02020603050405020304" pitchFamily="18" charset="0"/>
              </a:rPr>
              <a:t>● Programming Language: Python</a:t>
            </a:r>
          </a:p>
          <a:p>
            <a:r>
              <a:rPr lang="en-IN" dirty="0">
                <a:solidFill>
                  <a:schemeClr val="accent2">
                    <a:lumMod val="50000"/>
                  </a:schemeClr>
                </a:solidFill>
                <a:latin typeface="Times New Roman" panose="02020603050405020304" pitchFamily="18" charset="0"/>
                <a:cs typeface="Times New Roman" panose="02020603050405020304" pitchFamily="18" charset="0"/>
              </a:rPr>
              <a:t>● </a:t>
            </a:r>
            <a:r>
              <a:rPr lang="en-IN" dirty="0" err="1">
                <a:solidFill>
                  <a:schemeClr val="accent2">
                    <a:lumMod val="50000"/>
                  </a:schemeClr>
                </a:solidFill>
                <a:latin typeface="Times New Roman" panose="02020603050405020304" pitchFamily="18" charset="0"/>
                <a:cs typeface="Times New Roman" panose="02020603050405020304" pitchFamily="18" charset="0"/>
              </a:rPr>
              <a:t>Numpy</a:t>
            </a:r>
            <a:r>
              <a:rPr lang="en-IN" dirty="0">
                <a:solidFill>
                  <a:schemeClr val="accent2">
                    <a:lumMod val="50000"/>
                  </a:schemeClr>
                </a:solidFill>
                <a:latin typeface="Times New Roman" panose="02020603050405020304" pitchFamily="18" charset="0"/>
                <a:cs typeface="Times New Roman" panose="02020603050405020304" pitchFamily="18" charset="0"/>
              </a:rPr>
              <a:t> : Core package providing powerful tools to manipulate data arrays, such as our character images.</a:t>
            </a:r>
          </a:p>
          <a:p>
            <a:r>
              <a:rPr lang="en-IN" dirty="0">
                <a:solidFill>
                  <a:schemeClr val="accent2">
                    <a:lumMod val="50000"/>
                  </a:schemeClr>
                </a:solidFill>
                <a:latin typeface="Times New Roman" panose="02020603050405020304" pitchFamily="18" charset="0"/>
                <a:cs typeface="Times New Roman" panose="02020603050405020304" pitchFamily="18" charset="0"/>
              </a:rPr>
              <a:t>● OpenCV : OpenCV is a large open-source library for image processing, character recognition, and machine learning. It </a:t>
            </a:r>
            <a:r>
              <a:rPr lang="en-IN" dirty="0" err="1">
                <a:solidFill>
                  <a:schemeClr val="accent2">
                    <a:lumMod val="50000"/>
                  </a:schemeClr>
                </a:solidFill>
                <a:latin typeface="Times New Roman" panose="02020603050405020304" pitchFamily="18" charset="0"/>
                <a:cs typeface="Times New Roman" panose="02020603050405020304" pitchFamily="18" charset="0"/>
              </a:rPr>
              <a:t>canscan</a:t>
            </a:r>
            <a:r>
              <a:rPr lang="en-IN" dirty="0">
                <a:solidFill>
                  <a:schemeClr val="accent2">
                    <a:lumMod val="50000"/>
                  </a:schemeClr>
                </a:solidFill>
                <a:latin typeface="Times New Roman" panose="02020603050405020304" pitchFamily="18" charset="0"/>
                <a:cs typeface="Times New Roman" panose="02020603050405020304" pitchFamily="18" charset="0"/>
              </a:rPr>
              <a:t> handwritten images.</a:t>
            </a:r>
          </a:p>
          <a:p>
            <a:r>
              <a:rPr lang="en-IN" dirty="0">
                <a:solidFill>
                  <a:schemeClr val="accent2">
                    <a:lumMod val="50000"/>
                  </a:schemeClr>
                </a:solidFill>
                <a:latin typeface="Times New Roman" panose="02020603050405020304" pitchFamily="18" charset="0"/>
                <a:cs typeface="Times New Roman" panose="02020603050405020304" pitchFamily="18" charset="0"/>
              </a:rPr>
              <a:t>● Autocorrect : It is used to correct the spelling. It supports many languages.</a:t>
            </a:r>
          </a:p>
          <a:p>
            <a:r>
              <a:rPr lang="en-IN" dirty="0">
                <a:solidFill>
                  <a:schemeClr val="accent2">
                    <a:lumMod val="50000"/>
                  </a:schemeClr>
                </a:solidFill>
                <a:latin typeface="Times New Roman" panose="02020603050405020304" pitchFamily="18" charset="0"/>
                <a:cs typeface="Times New Roman" panose="02020603050405020304" pitchFamily="18" charset="0"/>
              </a:rPr>
              <a:t>● </a:t>
            </a:r>
            <a:r>
              <a:rPr lang="en-IN" dirty="0" err="1">
                <a:solidFill>
                  <a:schemeClr val="accent2">
                    <a:lumMod val="50000"/>
                  </a:schemeClr>
                </a:solidFill>
                <a:latin typeface="Times New Roman" panose="02020603050405020304" pitchFamily="18" charset="0"/>
                <a:cs typeface="Times New Roman" panose="02020603050405020304" pitchFamily="18" charset="0"/>
              </a:rPr>
              <a:t>Tensorflow</a:t>
            </a:r>
            <a:r>
              <a:rPr lang="en-IN" dirty="0">
                <a:solidFill>
                  <a:schemeClr val="accent2">
                    <a:lumMod val="50000"/>
                  </a:schemeClr>
                </a:solidFill>
                <a:latin typeface="Times New Roman" panose="02020603050405020304" pitchFamily="18" charset="0"/>
                <a:cs typeface="Times New Roman" panose="02020603050405020304" pitchFamily="18" charset="0"/>
              </a:rPr>
              <a:t> : </a:t>
            </a:r>
            <a:r>
              <a:rPr lang="en-IN" dirty="0" err="1">
                <a:solidFill>
                  <a:schemeClr val="accent2">
                    <a:lumMod val="50000"/>
                  </a:schemeClr>
                </a:solidFill>
                <a:latin typeface="Times New Roman" panose="02020603050405020304" pitchFamily="18" charset="0"/>
                <a:cs typeface="Times New Roman" panose="02020603050405020304" pitchFamily="18" charset="0"/>
              </a:rPr>
              <a:t>Tensorflow</a:t>
            </a:r>
            <a:r>
              <a:rPr lang="en-IN" dirty="0">
                <a:solidFill>
                  <a:schemeClr val="accent2">
                    <a:lumMod val="50000"/>
                  </a:schemeClr>
                </a:solidFill>
                <a:latin typeface="Times New Roman" panose="02020603050405020304" pitchFamily="18" charset="0"/>
                <a:cs typeface="Times New Roman" panose="02020603050405020304" pitchFamily="18" charset="0"/>
              </a:rPr>
              <a:t> is the core open source library to help you develop and train Machine Learning models.</a:t>
            </a:r>
          </a:p>
        </p:txBody>
      </p:sp>
    </p:spTree>
    <p:extLst>
      <p:ext uri="{BB962C8B-B14F-4D97-AF65-F5344CB8AC3E}">
        <p14:creationId xmlns="" xmlns:p14="http://schemas.microsoft.com/office/powerpoint/2010/main" val="1346743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 xmlns:a16="http://schemas.microsoft.com/office/drawing/2014/main" id="{925074DA-243D-9951-261D-08DB3AAAA55B}"/>
              </a:ext>
            </a:extLst>
          </p:cNvPr>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Objective:</a:t>
            </a:r>
            <a:b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br>
            <a:r>
              <a:rPr lang="en-US" altLang="en-US" sz="3600" b="1" dirty="0">
                <a:solidFill>
                  <a:srgbClr val="0000FF"/>
                </a:solidFill>
              </a:rPr>
              <a:t/>
            </a: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 xmlns:a16="http://schemas.microsoft.com/office/drawing/2014/main" id="{E90E2075-8292-5AB3-A53B-7BE1AD27ABB9}"/>
              </a:ext>
            </a:extLst>
          </p:cNvPr>
          <p:cNvSpPr>
            <a:spLocks noChangeArrowheads="1"/>
          </p:cNvSpPr>
          <p:nvPr/>
        </p:nvSpPr>
        <p:spPr bwMode="auto">
          <a:xfrm>
            <a:off x="762000" y="848360"/>
            <a:ext cx="6696744" cy="45056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43311D42-99CB-C611-6CA6-714FE80B2E7D}"/>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Information Technology                                                   	                                     	                   </a:t>
            </a:r>
          </a:p>
          <a:p>
            <a:r>
              <a:rPr lang="en-GB" altLang="en-US" dirty="0" smtClean="0">
                <a:solidFill>
                  <a:srgbClr val="002060"/>
                </a:solidFill>
                <a:latin typeface="Times New Roman" panose="02020603050405020304" pitchFamily="18" charset="0"/>
                <a:cs typeface="Times New Roman" panose="02020603050405020304" pitchFamily="18" charset="0"/>
              </a:rPr>
              <a:t>Sri </a:t>
            </a:r>
            <a:r>
              <a:rPr lang="en-GB" altLang="en-US" dirty="0" err="1" smtClean="0">
                <a:solidFill>
                  <a:srgbClr val="002060"/>
                </a:solidFill>
                <a:latin typeface="Times New Roman" panose="02020603050405020304" pitchFamily="18" charset="0"/>
                <a:cs typeface="Times New Roman" panose="02020603050405020304" pitchFamily="18" charset="0"/>
              </a:rPr>
              <a:t>Eshwar</a:t>
            </a:r>
            <a:r>
              <a:rPr lang="en-GB" altLang="en-US" dirty="0" smtClean="0">
                <a:solidFill>
                  <a:srgbClr val="002060"/>
                </a:solidFill>
                <a:latin typeface="Times New Roman" panose="02020603050405020304" pitchFamily="18" charset="0"/>
                <a:cs typeface="Times New Roman" panose="02020603050405020304" pitchFamily="18" charset="0"/>
              </a:rPr>
              <a:t> College </a:t>
            </a:r>
            <a:r>
              <a:rPr lang="en-GB" altLang="en-US" dirty="0">
                <a:solidFill>
                  <a:srgbClr val="002060"/>
                </a:solidFill>
                <a:latin typeface="Times New Roman" panose="02020603050405020304" pitchFamily="18" charset="0"/>
                <a:cs typeface="Times New Roman" panose="02020603050405020304" pitchFamily="18" charset="0"/>
              </a:rPr>
              <a:t>of Engineering and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 xmlns:a16="http://schemas.microsoft.com/office/drawing/2014/main" id="{AC8131B6-9A80-4723-A008-B06771D259E1}"/>
              </a:ext>
            </a:extLst>
          </p:cNvPr>
          <p:cNvSpPr txBox="1"/>
          <p:nvPr/>
        </p:nvSpPr>
        <p:spPr>
          <a:xfrm>
            <a:off x="609600" y="624840"/>
            <a:ext cx="6849144" cy="3970318"/>
          </a:xfrm>
          <a:prstGeom prst="rect">
            <a:avLst/>
          </a:prstGeom>
          <a:noFill/>
        </p:spPr>
        <p:txBody>
          <a:bodyPr wrap="square">
            <a:spAutoFit/>
          </a:bodyPr>
          <a:lstStyle/>
          <a:p>
            <a:pPr marL="285750" indent="-285750">
              <a:buFont typeface="Arial" panose="020B0604020202020204" pitchFamily="34" charset="0"/>
              <a:buChar char="•"/>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Handwriting recognition has gained a lot of attention in the field of pattern recognition and machine learning due to its application in various fields. </a:t>
            </a:r>
          </a:p>
          <a:p>
            <a:pPr marL="285750" indent="-285750">
              <a:buFont typeface="Arial" panose="020B0604020202020204" pitchFamily="34" charset="0"/>
              <a:buChar char="•"/>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Optical Character Recognition(OCR) and Handwritten Character Recognition (HCR) has specific domain to apply. Various techniques have been proposed to for character recognition in handwriting recognition system. </a:t>
            </a:r>
          </a:p>
          <a:p>
            <a:pPr marL="285750" indent="-285750">
              <a:buFont typeface="Arial" panose="020B0604020202020204" pitchFamily="34" charset="0"/>
              <a:buChar char="•"/>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Even though, sufficient studies and papers describes the techniques for converting textual content from a paper document into machine readable form. </a:t>
            </a:r>
          </a:p>
          <a:p>
            <a:pPr marL="285750" indent="-285750">
              <a:buFont typeface="Arial" panose="020B0604020202020204" pitchFamily="34" charset="0"/>
              <a:buChar char="•"/>
            </a:pPr>
            <a:r>
              <a:rPr lang="en-US" altLang="en-US" sz="1800" dirty="0">
                <a:solidFill>
                  <a:schemeClr val="accent2">
                    <a:lumMod val="50000"/>
                  </a:schemeClr>
                </a:solidFill>
                <a:latin typeface="Times New Roman" panose="02020603050405020304" pitchFamily="18" charset="0"/>
                <a:cs typeface="Times New Roman" panose="02020603050405020304" pitchFamily="18" charset="0"/>
              </a:rPr>
              <a:t>In coming days, character recognition system might serve as a key factor to create a paperless environment by digitizing and processing existing paper documents. This paper presents a detailed review in the field of Handwritten Character Recognition</a:t>
            </a:r>
            <a:endParaRPr lang="en-IN" dirty="0"/>
          </a:p>
        </p:txBody>
      </p:sp>
      <p:pic>
        <p:nvPicPr>
          <p:cNvPr id="7" name="Picture 6">
            <a:extLst>
              <a:ext uri="{FF2B5EF4-FFF2-40B4-BE49-F238E27FC236}">
                <a16:creationId xmlns="" xmlns:a16="http://schemas.microsoft.com/office/drawing/2014/main" id="{C677F098-2819-6638-E44E-8336AF67943D}"/>
              </a:ext>
            </a:extLst>
          </p:cNvPr>
          <p:cNvPicPr>
            <a:picLocks noChangeAspect="1"/>
          </p:cNvPicPr>
          <p:nvPr/>
        </p:nvPicPr>
        <p:blipFill>
          <a:blip r:embed="rId3" cstate="print"/>
          <a:stretch>
            <a:fillRect/>
          </a:stretch>
        </p:blipFill>
        <p:spPr>
          <a:xfrm>
            <a:off x="1061293" y="4642787"/>
            <a:ext cx="2592288" cy="1457131"/>
          </a:xfrm>
          <a:prstGeom prst="rect">
            <a:avLst/>
          </a:prstGeom>
        </p:spPr>
      </p:pic>
      <p:pic>
        <p:nvPicPr>
          <p:cNvPr id="10" name="Picture 9">
            <a:extLst>
              <a:ext uri="{FF2B5EF4-FFF2-40B4-BE49-F238E27FC236}">
                <a16:creationId xmlns="" xmlns:a16="http://schemas.microsoft.com/office/drawing/2014/main" id="{01963FD8-AE68-B4F4-3CF5-1E58A9B6B347}"/>
              </a:ext>
            </a:extLst>
          </p:cNvPr>
          <p:cNvPicPr>
            <a:picLocks noChangeAspect="1"/>
          </p:cNvPicPr>
          <p:nvPr/>
        </p:nvPicPr>
        <p:blipFill>
          <a:blip r:embed="rId4"/>
          <a:stretch>
            <a:fillRect/>
          </a:stretch>
        </p:blipFill>
        <p:spPr>
          <a:xfrm>
            <a:off x="4034173" y="4732552"/>
            <a:ext cx="2842084" cy="1367366"/>
          </a:xfrm>
          <a:prstGeom prst="rect">
            <a:avLst/>
          </a:prstGeom>
        </p:spPr>
      </p:pic>
    </p:spTree>
    <p:extLst>
      <p:ext uri="{BB962C8B-B14F-4D97-AF65-F5344CB8AC3E}">
        <p14:creationId xmlns="" xmlns:p14="http://schemas.microsoft.com/office/powerpoint/2010/main" val="3608629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a:extLst>
              <a:ext uri="{FF2B5EF4-FFF2-40B4-BE49-F238E27FC236}">
                <a16:creationId xmlns="" xmlns:a16="http://schemas.microsoft.com/office/drawing/2014/main" id="{E90E2075-8292-5AB3-A53B-7BE1AD27ABB9}"/>
              </a:ext>
            </a:extLst>
          </p:cNvPr>
          <p:cNvSpPr>
            <a:spLocks noChangeArrowheads="1"/>
          </p:cNvSpPr>
          <p:nvPr/>
        </p:nvSpPr>
        <p:spPr bwMode="auto">
          <a:xfrm>
            <a:off x="762000" y="848360"/>
            <a:ext cx="6696744" cy="45056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 xmlns:a16="http://schemas.microsoft.com/office/drawing/2014/main" id="{43311D42-99CB-C611-6CA6-714FE80B2E7D}"/>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Information Technology                                                   	                                     	                   </a:t>
            </a:r>
          </a:p>
          <a:p>
            <a:r>
              <a:rPr lang="en-GB" altLang="en-US" dirty="0" smtClean="0">
                <a:solidFill>
                  <a:srgbClr val="002060"/>
                </a:solidFill>
                <a:latin typeface="Times New Roman" panose="02020603050405020304" pitchFamily="18" charset="0"/>
                <a:cs typeface="Times New Roman" panose="02020603050405020304" pitchFamily="18" charset="0"/>
              </a:rPr>
              <a:t>Sri </a:t>
            </a:r>
            <a:r>
              <a:rPr lang="en-GB" altLang="en-US" dirty="0" err="1" smtClean="0">
                <a:solidFill>
                  <a:srgbClr val="002060"/>
                </a:solidFill>
                <a:latin typeface="Times New Roman" panose="02020603050405020304" pitchFamily="18" charset="0"/>
                <a:cs typeface="Times New Roman" panose="02020603050405020304" pitchFamily="18" charset="0"/>
              </a:rPr>
              <a:t>Eshwar</a:t>
            </a:r>
            <a:r>
              <a:rPr lang="en-GB" altLang="en-US" dirty="0" smtClean="0">
                <a:solidFill>
                  <a:srgbClr val="002060"/>
                </a:solidFill>
                <a:latin typeface="Times New Roman" panose="02020603050405020304" pitchFamily="18" charset="0"/>
                <a:cs typeface="Times New Roman" panose="02020603050405020304" pitchFamily="18" charset="0"/>
              </a:rPr>
              <a:t> </a:t>
            </a:r>
            <a:r>
              <a:rPr lang="en-GB" altLang="en-US" dirty="0">
                <a:solidFill>
                  <a:srgbClr val="002060"/>
                </a:solidFill>
                <a:latin typeface="Times New Roman" panose="02020603050405020304" pitchFamily="18" charset="0"/>
                <a:cs typeface="Times New Roman" panose="02020603050405020304" pitchFamily="18" charset="0"/>
              </a:rPr>
              <a:t>College of Engineering and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
        <p:nvSpPr>
          <p:cNvPr id="4" name="Title 3">
            <a:extLst>
              <a:ext uri="{FF2B5EF4-FFF2-40B4-BE49-F238E27FC236}">
                <a16:creationId xmlns="" xmlns:a16="http://schemas.microsoft.com/office/drawing/2014/main" id="{DCB214D2-6B78-5293-E9A5-8767211A39ED}"/>
              </a:ext>
            </a:extLst>
          </p:cNvPr>
          <p:cNvSpPr>
            <a:spLocks noGrp="1"/>
          </p:cNvSpPr>
          <p:nvPr>
            <p:ph type="ctrTitle"/>
          </p:nvPr>
        </p:nvSpPr>
        <p:spPr>
          <a:xfrm>
            <a:off x="1197012" y="2348880"/>
            <a:ext cx="5826719" cy="1646302"/>
          </a:xfrm>
        </p:spPr>
        <p:txBody>
          <a:bodyPr/>
          <a:lstStyle/>
          <a:p>
            <a:pPr algn="ctr"/>
            <a:r>
              <a:rPr lang="en-IN" sz="7200" dirty="0">
                <a:solidFill>
                  <a:schemeClr val="accent2">
                    <a:lumMod val="5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 xmlns:p14="http://schemas.microsoft.com/office/powerpoint/2010/main" val="3185031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 xmlns:a16="http://schemas.microsoft.com/office/drawing/2014/main" id="{C0656FBA-39B0-AEF6-C923-339E5071BF64}"/>
              </a:ext>
            </a:extLst>
          </p:cNvPr>
          <p:cNvSpPr>
            <a:spLocks noGrp="1" noChangeArrowheads="1"/>
          </p:cNvSpPr>
          <p:nvPr>
            <p:ph type="ctrTitle"/>
          </p:nvPr>
        </p:nvSpPr>
        <p:spPr>
          <a:xfrm>
            <a:off x="539552" y="1086924"/>
            <a:ext cx="2232248" cy="457200"/>
          </a:xfrm>
        </p:spPr>
        <p:txBody>
          <a:bodyPr anchor="ctr">
            <a:noAutofit/>
          </a:bodyPr>
          <a:lstStyle/>
          <a:p>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Contents </a:t>
            </a:r>
            <a:endParaRPr lang="en-US" altLang="en-US" sz="36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9220" name="Rectangle 4">
            <a:extLst>
              <a:ext uri="{FF2B5EF4-FFF2-40B4-BE49-F238E27FC236}">
                <a16:creationId xmlns="" xmlns:a16="http://schemas.microsoft.com/office/drawing/2014/main" id="{B1186805-F435-4D93-23D4-613B084BEFCC}"/>
              </a:ext>
            </a:extLst>
          </p:cNvPr>
          <p:cNvSpPr>
            <a:spLocks noChangeArrowheads="1"/>
          </p:cNvSpPr>
          <p:nvPr/>
        </p:nvSpPr>
        <p:spPr bwMode="auto">
          <a:xfrm>
            <a:off x="827584" y="1732476"/>
            <a:ext cx="6934200" cy="403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Problem definition</a:t>
            </a:r>
          </a:p>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Survey Papers</a:t>
            </a:r>
          </a:p>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Existing Application</a:t>
            </a:r>
          </a:p>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Hardware &amp; Software Requirements</a:t>
            </a:r>
          </a:p>
          <a:p>
            <a:pPr algn="l">
              <a:buFont typeface="Wingdings" panose="05000000000000000000" pitchFamily="2" charset="2"/>
              <a:buChar char="Ø"/>
            </a:pPr>
            <a:r>
              <a:rPr lang="en-US" altLang="en-US" sz="2400" b="1" dirty="0">
                <a:solidFill>
                  <a:schemeClr val="accent2">
                    <a:lumMod val="75000"/>
                  </a:schemeClr>
                </a:solidFill>
                <a:latin typeface="Times New Roman" panose="02020603050405020304" pitchFamily="18" charset="0"/>
                <a:cs typeface="Times New Roman" panose="02020603050405020304" pitchFamily="18" charset="0"/>
              </a:rPr>
              <a:t>Objective</a:t>
            </a:r>
          </a:p>
          <a:p>
            <a:pPr algn="l">
              <a:buClr>
                <a:srgbClr val="0099FF"/>
              </a:buClr>
              <a:buFont typeface="Wingdings" panose="05000000000000000000" pitchFamily="2" charset="2"/>
              <a:buNone/>
            </a:pPr>
            <a:endParaRPr lang="en-US" altLang="en-US" dirty="0"/>
          </a:p>
        </p:txBody>
      </p:sp>
      <p:sp>
        <p:nvSpPr>
          <p:cNvPr id="2" name="Rectangle 4">
            <a:extLst>
              <a:ext uri="{FF2B5EF4-FFF2-40B4-BE49-F238E27FC236}">
                <a16:creationId xmlns="" xmlns:a16="http://schemas.microsoft.com/office/drawing/2014/main" id="{0009C4F5-5C79-401C-AA9D-CD0FA4008B54}"/>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Information Technology                                                   	                                     	                   </a:t>
            </a:r>
          </a:p>
          <a:p>
            <a:r>
              <a:rPr lang="en-GB" altLang="en-US" dirty="0" smtClean="0">
                <a:solidFill>
                  <a:srgbClr val="002060"/>
                </a:solidFill>
                <a:latin typeface="Times New Roman" panose="02020603050405020304" pitchFamily="18" charset="0"/>
                <a:cs typeface="Times New Roman" panose="02020603050405020304" pitchFamily="18" charset="0"/>
              </a:rPr>
              <a:t>Sri </a:t>
            </a:r>
            <a:r>
              <a:rPr lang="en-GB" altLang="en-US" dirty="0" err="1" smtClean="0">
                <a:solidFill>
                  <a:srgbClr val="002060"/>
                </a:solidFill>
                <a:latin typeface="Times New Roman" panose="02020603050405020304" pitchFamily="18" charset="0"/>
                <a:cs typeface="Times New Roman" panose="02020603050405020304" pitchFamily="18" charset="0"/>
              </a:rPr>
              <a:t>Eshwar</a:t>
            </a:r>
            <a:r>
              <a:rPr lang="en-GB" altLang="en-US" dirty="0" smtClean="0">
                <a:solidFill>
                  <a:srgbClr val="002060"/>
                </a:solidFill>
                <a:latin typeface="Times New Roman" panose="02020603050405020304" pitchFamily="18" charset="0"/>
                <a:cs typeface="Times New Roman" panose="02020603050405020304" pitchFamily="18" charset="0"/>
              </a:rPr>
              <a:t> </a:t>
            </a:r>
            <a:r>
              <a:rPr lang="en-GB" altLang="en-US" dirty="0">
                <a:solidFill>
                  <a:srgbClr val="002060"/>
                </a:solidFill>
                <a:latin typeface="Times New Roman" panose="02020603050405020304" pitchFamily="18" charset="0"/>
                <a:cs typeface="Times New Roman" panose="02020603050405020304" pitchFamily="18" charset="0"/>
              </a:rPr>
              <a:t>College of Engineering and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 xmlns:a16="http://schemas.microsoft.com/office/drawing/2014/main" id="{D1299D84-E605-2ADC-877D-ACBC395BDEC5}"/>
              </a:ext>
            </a:extLst>
          </p:cNvPr>
          <p:cNvSpPr>
            <a:spLocks noGrp="1" noChangeArrowheads="1"/>
          </p:cNvSpPr>
          <p:nvPr>
            <p:ph type="ctrTitle"/>
          </p:nvPr>
        </p:nvSpPr>
        <p:spPr>
          <a:xfrm>
            <a:off x="395536" y="548680"/>
            <a:ext cx="3886200" cy="504056"/>
          </a:xfrm>
        </p:spPr>
        <p:txBody>
          <a:bodyPr anchor="ctr">
            <a:normAutofit fontScale="90000"/>
          </a:bodyPr>
          <a:lstStyle/>
          <a:p>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Problem definition</a:t>
            </a:r>
            <a:r>
              <a:rPr lang="en-US" altLang="en-US" sz="3600" b="1" dirty="0">
                <a:solidFill>
                  <a:srgbClr val="0000FF"/>
                </a:solidFill>
              </a:rPr>
              <a:t/>
            </a:r>
            <a:br>
              <a:rPr lang="en-US" altLang="en-US" sz="3600" b="1" dirty="0">
                <a:solidFill>
                  <a:srgbClr val="0000FF"/>
                </a:solidFill>
              </a:rPr>
            </a:br>
            <a:endParaRPr lang="en-US" altLang="en-US" sz="3600" dirty="0"/>
          </a:p>
        </p:txBody>
      </p:sp>
      <p:sp>
        <p:nvSpPr>
          <p:cNvPr id="24580" name="Rectangle 4">
            <a:extLst>
              <a:ext uri="{FF2B5EF4-FFF2-40B4-BE49-F238E27FC236}">
                <a16:creationId xmlns="" xmlns:a16="http://schemas.microsoft.com/office/drawing/2014/main" id="{0A1296D6-9D75-4E47-FE58-A0C018A88964}"/>
              </a:ext>
            </a:extLst>
          </p:cNvPr>
          <p:cNvSpPr>
            <a:spLocks noChangeArrowheads="1"/>
          </p:cNvSpPr>
          <p:nvPr/>
        </p:nvSpPr>
        <p:spPr bwMode="auto">
          <a:xfrm>
            <a:off x="611560" y="620688"/>
            <a:ext cx="6912767" cy="26642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algn="l"/>
            <a:endParaRPr lang="en-US" sz="2000" dirty="0"/>
          </a:p>
          <a:p>
            <a:pPr marL="342900" indent="-342900" algn="l">
              <a:buFont typeface="Wingdings" panose="05000000000000000000" pitchFamily="2" charset="2"/>
              <a:buChar char="Ø"/>
            </a:pPr>
            <a:r>
              <a:rPr lang="en-US" altLang="en-US" sz="2000" dirty="0">
                <a:solidFill>
                  <a:schemeClr val="accent2">
                    <a:lumMod val="75000"/>
                  </a:schemeClr>
                </a:solidFill>
                <a:latin typeface="Times New Roman" panose="02020603050405020304" pitchFamily="18" charset="0"/>
                <a:cs typeface="Times New Roman" panose="02020603050405020304" pitchFamily="18" charset="0"/>
              </a:rPr>
              <a:t>Handwritten character recognition (HCR) is the process of conversion of handwritten text into machine readable form. The major problem in HCR system is the variation of the handwriting styles, which can be completely different for different writers. </a:t>
            </a:r>
          </a:p>
          <a:p>
            <a:pPr marL="342900" indent="-342900" algn="l">
              <a:buFont typeface="Wingdings" panose="05000000000000000000" pitchFamily="2" charset="2"/>
              <a:buChar char="Ø"/>
            </a:pPr>
            <a:r>
              <a:rPr lang="en-US" altLang="en-US" sz="2000" dirty="0">
                <a:solidFill>
                  <a:schemeClr val="accent2">
                    <a:lumMod val="75000"/>
                  </a:schemeClr>
                </a:solidFill>
                <a:latin typeface="Times New Roman" panose="02020603050405020304" pitchFamily="18" charset="0"/>
                <a:cs typeface="Times New Roman" panose="02020603050405020304" pitchFamily="18" charset="0"/>
              </a:rPr>
              <a:t>The objective of handwritten character recognition system is to implement user friendly computer assisted character representation that will allow successful extraction of characters from handwritten documents and to digitalize and translate the handwritten text into machine readable text.</a:t>
            </a:r>
          </a:p>
          <a:p>
            <a:pPr algn="l">
              <a:buFont typeface="Wingdings" panose="05000000000000000000" pitchFamily="2" charset="2"/>
              <a:buNone/>
            </a:pPr>
            <a:endParaRPr lang="en-US" altLang="en-US" sz="24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12" name="Rectangle 4">
            <a:extLst>
              <a:ext uri="{FF2B5EF4-FFF2-40B4-BE49-F238E27FC236}">
                <a16:creationId xmlns="" xmlns:a16="http://schemas.microsoft.com/office/drawing/2014/main" id="{D0F210AA-BA6F-A150-23D7-A352479F5229}"/>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Information Technology                                                   	                                     	                   </a:t>
            </a:r>
          </a:p>
          <a:p>
            <a:r>
              <a:rPr lang="en-GB" altLang="en-US" dirty="0" smtClean="0">
                <a:solidFill>
                  <a:srgbClr val="002060"/>
                </a:solidFill>
                <a:latin typeface="Times New Roman" panose="02020603050405020304" pitchFamily="18" charset="0"/>
                <a:cs typeface="Times New Roman" panose="02020603050405020304" pitchFamily="18" charset="0"/>
              </a:rPr>
              <a:t>Sri </a:t>
            </a:r>
            <a:r>
              <a:rPr lang="en-GB" altLang="en-US" dirty="0" err="1" smtClean="0">
                <a:solidFill>
                  <a:srgbClr val="002060"/>
                </a:solidFill>
                <a:latin typeface="Times New Roman" panose="02020603050405020304" pitchFamily="18" charset="0"/>
                <a:cs typeface="Times New Roman" panose="02020603050405020304" pitchFamily="18" charset="0"/>
              </a:rPr>
              <a:t>Eshwar</a:t>
            </a:r>
            <a:r>
              <a:rPr lang="en-GB" altLang="en-US" dirty="0" smtClean="0">
                <a:solidFill>
                  <a:srgbClr val="002060"/>
                </a:solidFill>
                <a:latin typeface="Times New Roman" panose="02020603050405020304" pitchFamily="18" charset="0"/>
                <a:cs typeface="Times New Roman" panose="02020603050405020304" pitchFamily="18" charset="0"/>
              </a:rPr>
              <a:t> </a:t>
            </a:r>
            <a:r>
              <a:rPr lang="en-GB" altLang="en-US" dirty="0">
                <a:solidFill>
                  <a:srgbClr val="002060"/>
                </a:solidFill>
                <a:latin typeface="Times New Roman" panose="02020603050405020304" pitchFamily="18" charset="0"/>
                <a:cs typeface="Times New Roman" panose="02020603050405020304" pitchFamily="18" charset="0"/>
              </a:rPr>
              <a:t>College of Engineering and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pic>
        <p:nvPicPr>
          <p:cNvPr id="14" name="Picture 13">
            <a:extLst>
              <a:ext uri="{FF2B5EF4-FFF2-40B4-BE49-F238E27FC236}">
                <a16:creationId xmlns="" xmlns:a16="http://schemas.microsoft.com/office/drawing/2014/main" id="{D71911A2-59A5-F67E-EA17-830DF3A541F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55576" y="4293096"/>
            <a:ext cx="2952750" cy="1584176"/>
          </a:xfrm>
          <a:prstGeom prst="rect">
            <a:avLst/>
          </a:prstGeom>
        </p:spPr>
      </p:pic>
      <p:pic>
        <p:nvPicPr>
          <p:cNvPr id="16" name="Picture 15">
            <a:extLst>
              <a:ext uri="{FF2B5EF4-FFF2-40B4-BE49-F238E27FC236}">
                <a16:creationId xmlns="" xmlns:a16="http://schemas.microsoft.com/office/drawing/2014/main" id="{8C6A0BA6-70C9-4EBA-D06A-741A7A9827B9}"/>
              </a:ext>
            </a:extLst>
          </p:cNvPr>
          <p:cNvPicPr>
            <a:picLocks noChangeAspect="1"/>
          </p:cNvPicPr>
          <p:nvPr/>
        </p:nvPicPr>
        <p:blipFill>
          <a:blip r:embed="rId3" cstate="print"/>
          <a:stretch>
            <a:fillRect/>
          </a:stretch>
        </p:blipFill>
        <p:spPr>
          <a:xfrm>
            <a:off x="4042399" y="4293096"/>
            <a:ext cx="3112744" cy="15841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8">
            <a:extLst>
              <a:ext uri="{FF2B5EF4-FFF2-40B4-BE49-F238E27FC236}">
                <a16:creationId xmlns="" xmlns:a16="http://schemas.microsoft.com/office/drawing/2014/main" id="{277BB3C6-EF9A-C73F-30A5-B828CF3D2980}"/>
              </a:ext>
            </a:extLst>
          </p:cNvPr>
          <p:cNvSpPr>
            <a:spLocks noChangeArrowheads="1"/>
          </p:cNvSpPr>
          <p:nvPr/>
        </p:nvSpPr>
        <p:spPr bwMode="auto">
          <a:xfrm>
            <a:off x="539552" y="404664"/>
            <a:ext cx="7056784" cy="53571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Architecture of the Application</a:t>
            </a:r>
          </a:p>
          <a:p>
            <a:pPr algn="l"/>
            <a:r>
              <a:rPr lang="en-US" sz="1800" b="1" dirty="0">
                <a:solidFill>
                  <a:schemeClr val="accent2">
                    <a:lumMod val="75000"/>
                  </a:schemeClr>
                </a:solidFill>
                <a:latin typeface="Times New Roman" panose="02020603050405020304" pitchFamily="18" charset="0"/>
                <a:cs typeface="Times New Roman" panose="02020603050405020304" pitchFamily="18" charset="0"/>
              </a:rPr>
              <a:t> </a:t>
            </a:r>
            <a:r>
              <a:rPr lang="en-US" sz="1800" b="1" dirty="0">
                <a:solidFill>
                  <a:schemeClr val="accent2">
                    <a:lumMod val="50000"/>
                  </a:schemeClr>
                </a:solidFill>
                <a:latin typeface="Times New Roman" panose="02020603050405020304" pitchFamily="18" charset="0"/>
                <a:cs typeface="Times New Roman" panose="02020603050405020304" pitchFamily="18" charset="0"/>
              </a:rPr>
              <a:t>1. Image Acquisition: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The</a:t>
            </a:r>
            <a:r>
              <a:rPr lang="en-US" sz="1800" b="1" dirty="0">
                <a:solidFill>
                  <a:schemeClr val="accent2">
                    <a:lumMod val="75000"/>
                  </a:schemeClr>
                </a:solidFill>
                <a:latin typeface="Times New Roman" panose="02020603050405020304" pitchFamily="18" charset="0"/>
                <a:cs typeface="Times New Roman" panose="02020603050405020304" pitchFamily="18" charset="0"/>
              </a:rPr>
              <a:t> </a:t>
            </a:r>
            <a:r>
              <a:rPr lang="en-US" sz="1800" dirty="0">
                <a:solidFill>
                  <a:schemeClr val="accent2">
                    <a:lumMod val="75000"/>
                  </a:schemeClr>
                </a:solidFill>
                <a:latin typeface="Times New Roman" panose="02020603050405020304" pitchFamily="18" charset="0"/>
                <a:cs typeface="Times New Roman" panose="02020603050405020304" pitchFamily="18" charset="0"/>
              </a:rPr>
              <a:t>input image is sent to the recognition system during the image acquisition stage. The input can be in the form of an image(JPEG, PNG, etc. ), a scanned picture, a digital camera, or any other acceptable digital input device.</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2. Data Augmentation: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The dataset is divided into two parts where 80% is used for training and 20% is used for testing. To boost the efficiency of the model, the diversity in the data is artificially boosted using Data Augmentation. By rotating the images of the dataset to form images with different angles.</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3. Splitting of dataset</a:t>
            </a:r>
            <a:r>
              <a:rPr lang="en-US" sz="1800" dirty="0">
                <a:solidFill>
                  <a:schemeClr val="accent2">
                    <a:lumMod val="50000"/>
                  </a:schemeClr>
                </a:solidFill>
                <a:latin typeface="Times New Roman" panose="02020603050405020304" pitchFamily="18" charset="0"/>
                <a:cs typeface="Times New Roman" panose="02020603050405020304" pitchFamily="18" charset="0"/>
              </a:rPr>
              <a:t>: </a:t>
            </a:r>
            <a:r>
              <a:rPr lang="en-US" sz="1800" dirty="0">
                <a:solidFill>
                  <a:schemeClr val="accent2">
                    <a:lumMod val="75000"/>
                  </a:schemeClr>
                </a:solidFill>
                <a:latin typeface="Times New Roman" panose="02020603050405020304" pitchFamily="18" charset="0"/>
                <a:cs typeface="Times New Roman" panose="02020603050405020304" pitchFamily="18" charset="0"/>
              </a:rPr>
              <a:t>The dataset is </a:t>
            </a:r>
            <a:r>
              <a:rPr lang="en-US" sz="1800" dirty="0" err="1">
                <a:solidFill>
                  <a:schemeClr val="accent2">
                    <a:lumMod val="75000"/>
                  </a:schemeClr>
                </a:solidFill>
                <a:latin typeface="Times New Roman" panose="02020603050405020304" pitchFamily="18" charset="0"/>
                <a:cs typeface="Times New Roman" panose="02020603050405020304" pitchFamily="18" charset="0"/>
              </a:rPr>
              <a:t>splitted</a:t>
            </a:r>
            <a:r>
              <a:rPr lang="en-US" sz="1800" dirty="0">
                <a:solidFill>
                  <a:schemeClr val="accent2">
                    <a:lumMod val="75000"/>
                  </a:schemeClr>
                </a:solidFill>
                <a:latin typeface="Times New Roman" panose="02020603050405020304" pitchFamily="18" charset="0"/>
                <a:cs typeface="Times New Roman" panose="02020603050405020304" pitchFamily="18" charset="0"/>
              </a:rPr>
              <a:t> into two parts that are testing and training. 80% of the dataset is used for training and 20% for testing.</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4. Preprocessing: </a:t>
            </a:r>
            <a:r>
              <a:rPr lang="en-US" sz="1800" dirty="0">
                <a:solidFill>
                  <a:schemeClr val="accent2">
                    <a:lumMod val="75000"/>
                  </a:schemeClr>
                </a:solidFill>
                <a:latin typeface="Times New Roman" panose="02020603050405020304" pitchFamily="18" charset="0"/>
                <a:cs typeface="Times New Roman" panose="02020603050405020304" pitchFamily="18" charset="0"/>
              </a:rPr>
              <a:t>Pre-processing is the first step in character recognition and is crucial in determining the recognition rate. Preprocessing helps to </a:t>
            </a:r>
            <a:r>
              <a:rPr lang="en-US" sz="1800" dirty="0" err="1">
                <a:solidFill>
                  <a:schemeClr val="accent2">
                    <a:lumMod val="75000"/>
                  </a:schemeClr>
                </a:solidFill>
                <a:latin typeface="Times New Roman" panose="02020603050405020304" pitchFamily="18" charset="0"/>
                <a:cs typeface="Times New Roman" panose="02020603050405020304" pitchFamily="18" charset="0"/>
              </a:rPr>
              <a:t>normalise</a:t>
            </a:r>
            <a:r>
              <a:rPr lang="en-US" sz="1800" dirty="0">
                <a:solidFill>
                  <a:schemeClr val="accent2">
                    <a:lumMod val="75000"/>
                  </a:schemeClr>
                </a:solidFill>
                <a:latin typeface="Times New Roman" panose="02020603050405020304" pitchFamily="18" charset="0"/>
                <a:cs typeface="Times New Roman" panose="02020603050405020304" pitchFamily="18" charset="0"/>
              </a:rPr>
              <a:t> the strokes and remove any variations that could slow down the accuracy rate. The major focus of preprocessing is on numerous distortions such as irregular text size, points lost during pen movement, jitters, left-right bend, and uneven spacing. Noise reduction, binarization, and normalizing are all part of the process.</a:t>
            </a:r>
          </a:p>
          <a:p>
            <a:pPr algn="l"/>
            <a:r>
              <a:rPr lang="en-US" sz="2000" dirty="0"/>
              <a:t/>
            </a:r>
            <a:br>
              <a:rPr lang="en-US" sz="2000" dirty="0"/>
            </a:br>
            <a:endParaRPr lang="en-US" altLang="en-US" sz="2000" b="1" dirty="0">
              <a:solidFill>
                <a:srgbClr val="0000FF"/>
              </a:solidFill>
            </a:endParaRPr>
          </a:p>
          <a:p>
            <a:pPr algn="l">
              <a:buFont typeface="Wingdings" panose="05000000000000000000" pitchFamily="2" charset="2"/>
              <a:buChar char="Ø"/>
            </a:pPr>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4" name="TextBox 3">
            <a:extLst>
              <a:ext uri="{FF2B5EF4-FFF2-40B4-BE49-F238E27FC236}">
                <a16:creationId xmlns="" xmlns:a16="http://schemas.microsoft.com/office/drawing/2014/main" id="{8BF4100A-441E-D26B-AD2A-7E990FF117F9}"/>
              </a:ext>
            </a:extLst>
          </p:cNvPr>
          <p:cNvSpPr txBox="1"/>
          <p:nvPr/>
        </p:nvSpPr>
        <p:spPr>
          <a:xfrm>
            <a:off x="827584" y="0"/>
            <a:ext cx="4587240" cy="523220"/>
          </a:xfrm>
          <a:prstGeom prst="rect">
            <a:avLst/>
          </a:prstGeom>
          <a:noFill/>
        </p:spPr>
        <p:txBody>
          <a:bodyPr wrap="square">
            <a:spAutoFit/>
          </a:bodyPr>
          <a:lstStyle/>
          <a:p>
            <a:r>
              <a:rPr lang="en-US" altLang="en-US" sz="2800" b="1" dirty="0">
                <a:solidFill>
                  <a:schemeClr val="accent2">
                    <a:lumMod val="50000"/>
                  </a:schemeClr>
                </a:solidFill>
                <a:latin typeface="Times New Roman" panose="02020603050405020304" pitchFamily="18" charset="0"/>
                <a:cs typeface="Times New Roman" panose="02020603050405020304" pitchFamily="18" charset="0"/>
              </a:rPr>
              <a:t>Problem definition</a:t>
            </a:r>
            <a:endParaRPr lang="en-IN" sz="2800" dirty="0"/>
          </a:p>
        </p:txBody>
      </p:sp>
      <p:sp>
        <p:nvSpPr>
          <p:cNvPr id="5" name="Rectangle 4">
            <a:extLst>
              <a:ext uri="{FF2B5EF4-FFF2-40B4-BE49-F238E27FC236}">
                <a16:creationId xmlns="" xmlns:a16="http://schemas.microsoft.com/office/drawing/2014/main" id="{B48F0A73-FF79-3750-289F-BFD12172A4E2}"/>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Information Technology                                                   	                                     	                   </a:t>
            </a:r>
          </a:p>
          <a:p>
            <a:r>
              <a:rPr lang="en-GB" altLang="en-US" dirty="0" smtClean="0">
                <a:solidFill>
                  <a:srgbClr val="002060"/>
                </a:solidFill>
                <a:latin typeface="Times New Roman" panose="02020603050405020304" pitchFamily="18" charset="0"/>
                <a:cs typeface="Times New Roman" panose="02020603050405020304" pitchFamily="18" charset="0"/>
              </a:rPr>
              <a:t>Sri </a:t>
            </a:r>
            <a:r>
              <a:rPr lang="en-GB" altLang="en-US" dirty="0" err="1" smtClean="0">
                <a:solidFill>
                  <a:srgbClr val="002060"/>
                </a:solidFill>
                <a:latin typeface="Times New Roman" panose="02020603050405020304" pitchFamily="18" charset="0"/>
                <a:cs typeface="Times New Roman" panose="02020603050405020304" pitchFamily="18" charset="0"/>
              </a:rPr>
              <a:t>Eshwar</a:t>
            </a:r>
            <a:r>
              <a:rPr lang="en-GB" altLang="en-US" dirty="0" smtClean="0">
                <a:solidFill>
                  <a:srgbClr val="002060"/>
                </a:solidFill>
                <a:latin typeface="Times New Roman" panose="02020603050405020304" pitchFamily="18" charset="0"/>
                <a:cs typeface="Times New Roman" panose="02020603050405020304" pitchFamily="18" charset="0"/>
              </a:rPr>
              <a:t> </a:t>
            </a:r>
            <a:r>
              <a:rPr lang="en-GB" altLang="en-US" dirty="0">
                <a:solidFill>
                  <a:srgbClr val="002060"/>
                </a:solidFill>
                <a:latin typeface="Times New Roman" panose="02020603050405020304" pitchFamily="18" charset="0"/>
                <a:cs typeface="Times New Roman" panose="02020603050405020304" pitchFamily="18" charset="0"/>
              </a:rPr>
              <a:t>College of Engineering and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8">
            <a:extLst>
              <a:ext uri="{FF2B5EF4-FFF2-40B4-BE49-F238E27FC236}">
                <a16:creationId xmlns="" xmlns:a16="http://schemas.microsoft.com/office/drawing/2014/main" id="{277BB3C6-EF9A-C73F-30A5-B828CF3D2980}"/>
              </a:ext>
            </a:extLst>
          </p:cNvPr>
          <p:cNvSpPr>
            <a:spLocks noChangeArrowheads="1"/>
          </p:cNvSpPr>
          <p:nvPr/>
        </p:nvSpPr>
        <p:spPr bwMode="auto">
          <a:xfrm>
            <a:off x="611560" y="521484"/>
            <a:ext cx="6984776" cy="53571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Architecture of the Application</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6.Segmentation: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Segmentation is a technique for breaking down a large input image into individual characters. Word, line, and character segmentation are the approaches employed. It's usually done by separating single characters from a word graphic.</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7. Feature Extraction: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Deep learning itself extracts features with deep neural networks and classifies itself. Compared to traditional algorithms its performance increases with increase in dataset.</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8. Classification: </a:t>
            </a:r>
            <a:r>
              <a:rPr lang="en-US" sz="1800" dirty="0">
                <a:solidFill>
                  <a:schemeClr val="accent2">
                    <a:lumMod val="75000"/>
                  </a:schemeClr>
                </a:solidFill>
                <a:latin typeface="Times New Roman" panose="02020603050405020304" pitchFamily="18" charset="0"/>
                <a:cs typeface="Times New Roman" panose="02020603050405020304" pitchFamily="18" charset="0"/>
              </a:rPr>
              <a:t>CNN is used to classify the image based on its features and along with the trained dataset. The Handwritten Character Recognition recognizes an image when it is given as an input, its important features are extracted and is provided as an input to the CNN classifier. It compares the featured image with the trained dataset and classifies the image with higher accuracy.</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9. Taking real time user input: </a:t>
            </a:r>
            <a:r>
              <a:rPr lang="en-US" sz="1800" dirty="0">
                <a:solidFill>
                  <a:schemeClr val="accent2">
                    <a:lumMod val="75000"/>
                  </a:schemeClr>
                </a:solidFill>
                <a:latin typeface="Times New Roman" panose="02020603050405020304" pitchFamily="18" charset="0"/>
                <a:cs typeface="Times New Roman" panose="02020603050405020304" pitchFamily="18" charset="0"/>
              </a:rPr>
              <a:t>Now the model is used to </a:t>
            </a:r>
            <a:r>
              <a:rPr lang="en-US" sz="1800" dirty="0" err="1">
                <a:solidFill>
                  <a:schemeClr val="accent2">
                    <a:lumMod val="75000"/>
                  </a:schemeClr>
                </a:solidFill>
                <a:latin typeface="Times New Roman" panose="02020603050405020304" pitchFamily="18" charset="0"/>
                <a:cs typeface="Times New Roman" panose="02020603050405020304" pitchFamily="18" charset="0"/>
              </a:rPr>
              <a:t>recognise</a:t>
            </a:r>
            <a:r>
              <a:rPr lang="en-US" sz="1800" dirty="0">
                <a:solidFill>
                  <a:schemeClr val="accent2">
                    <a:lumMod val="75000"/>
                  </a:schemeClr>
                </a:solidFill>
                <a:latin typeface="Times New Roman" panose="02020603050405020304" pitchFamily="18" charset="0"/>
                <a:cs typeface="Times New Roman" panose="02020603050405020304" pitchFamily="18" charset="0"/>
              </a:rPr>
              <a:t> real time characters written by the user. Users need to write on paper and upload the scanned copy of the same to predict the text written by them.</a:t>
            </a:r>
          </a:p>
          <a:p>
            <a:pPr algn="l"/>
            <a:r>
              <a:rPr lang="en-US" sz="1800" b="1" dirty="0">
                <a:solidFill>
                  <a:schemeClr val="accent2">
                    <a:lumMod val="50000"/>
                  </a:schemeClr>
                </a:solidFill>
                <a:latin typeface="Times New Roman" panose="02020603050405020304" pitchFamily="18" charset="0"/>
                <a:cs typeface="Times New Roman" panose="02020603050405020304" pitchFamily="18" charset="0"/>
              </a:rPr>
              <a:t>10. Output: </a:t>
            </a:r>
            <a:r>
              <a:rPr lang="en-US" sz="1800" dirty="0">
                <a:solidFill>
                  <a:schemeClr val="accent2">
                    <a:lumMod val="75000"/>
                  </a:schemeClr>
                </a:solidFill>
                <a:latin typeface="Times New Roman" panose="02020603050405020304" pitchFamily="18" charset="0"/>
                <a:cs typeface="Times New Roman" panose="02020603050405020304" pitchFamily="18" charset="0"/>
              </a:rPr>
              <a:t>The output specifying what was written in the input image is obtained.</a:t>
            </a:r>
            <a:r>
              <a:rPr lang="en-US" sz="1800" dirty="0"/>
              <a:t/>
            </a:r>
            <a:br>
              <a:rPr lang="en-US" sz="1800" dirty="0"/>
            </a:br>
            <a:endParaRPr lang="en-US" altLang="en-US" sz="1800" b="1" dirty="0">
              <a:solidFill>
                <a:srgbClr val="0000FF"/>
              </a:solidFill>
            </a:endParaRPr>
          </a:p>
          <a:p>
            <a:pPr algn="l"/>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4" name="TextBox 3">
            <a:extLst>
              <a:ext uri="{FF2B5EF4-FFF2-40B4-BE49-F238E27FC236}">
                <a16:creationId xmlns="" xmlns:a16="http://schemas.microsoft.com/office/drawing/2014/main" id="{8BF4100A-441E-D26B-AD2A-7E990FF117F9}"/>
              </a:ext>
            </a:extLst>
          </p:cNvPr>
          <p:cNvSpPr txBox="1"/>
          <p:nvPr/>
        </p:nvSpPr>
        <p:spPr>
          <a:xfrm>
            <a:off x="827584" y="0"/>
            <a:ext cx="4587240" cy="523220"/>
          </a:xfrm>
          <a:prstGeom prst="rect">
            <a:avLst/>
          </a:prstGeom>
          <a:noFill/>
        </p:spPr>
        <p:txBody>
          <a:bodyPr wrap="square">
            <a:spAutoFit/>
          </a:bodyPr>
          <a:lstStyle/>
          <a:p>
            <a:r>
              <a:rPr lang="en-US" altLang="en-US" sz="2800" b="1" dirty="0">
                <a:solidFill>
                  <a:schemeClr val="accent2">
                    <a:lumMod val="50000"/>
                  </a:schemeClr>
                </a:solidFill>
                <a:latin typeface="Times New Roman" panose="02020603050405020304" pitchFamily="18" charset="0"/>
                <a:cs typeface="Times New Roman" panose="02020603050405020304" pitchFamily="18" charset="0"/>
              </a:rPr>
              <a:t>Problem definition</a:t>
            </a:r>
            <a:endParaRPr lang="en-IN" sz="2800" dirty="0"/>
          </a:p>
        </p:txBody>
      </p:sp>
      <p:sp>
        <p:nvSpPr>
          <p:cNvPr id="5" name="Rectangle 4">
            <a:extLst>
              <a:ext uri="{FF2B5EF4-FFF2-40B4-BE49-F238E27FC236}">
                <a16:creationId xmlns="" xmlns:a16="http://schemas.microsoft.com/office/drawing/2014/main" id="{B48F0A73-FF79-3750-289F-BFD12172A4E2}"/>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Information Technology                                                   	                                     	                   </a:t>
            </a:r>
          </a:p>
          <a:p>
            <a:r>
              <a:rPr lang="en-GB" altLang="en-US" dirty="0" smtClean="0">
                <a:solidFill>
                  <a:srgbClr val="002060"/>
                </a:solidFill>
                <a:latin typeface="Times New Roman" panose="02020603050405020304" pitchFamily="18" charset="0"/>
                <a:cs typeface="Times New Roman" panose="02020603050405020304" pitchFamily="18" charset="0"/>
              </a:rPr>
              <a:t>Sri </a:t>
            </a:r>
            <a:r>
              <a:rPr lang="en-GB" altLang="en-US" dirty="0" err="1" smtClean="0">
                <a:solidFill>
                  <a:srgbClr val="002060"/>
                </a:solidFill>
                <a:latin typeface="Times New Roman" panose="02020603050405020304" pitchFamily="18" charset="0"/>
                <a:cs typeface="Times New Roman" panose="02020603050405020304" pitchFamily="18" charset="0"/>
              </a:rPr>
              <a:t>Eshwar</a:t>
            </a:r>
            <a:r>
              <a:rPr lang="en-GB" altLang="en-US" dirty="0" smtClean="0">
                <a:solidFill>
                  <a:srgbClr val="002060"/>
                </a:solidFill>
                <a:latin typeface="Times New Roman" panose="02020603050405020304" pitchFamily="18" charset="0"/>
                <a:cs typeface="Times New Roman" panose="02020603050405020304" pitchFamily="18" charset="0"/>
              </a:rPr>
              <a:t> College </a:t>
            </a:r>
            <a:r>
              <a:rPr lang="en-GB" altLang="en-US" dirty="0">
                <a:solidFill>
                  <a:srgbClr val="002060"/>
                </a:solidFill>
                <a:latin typeface="Times New Roman" panose="02020603050405020304" pitchFamily="18" charset="0"/>
                <a:cs typeface="Times New Roman" panose="02020603050405020304" pitchFamily="18" charset="0"/>
              </a:rPr>
              <a:t>of Engineering and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Tree>
    <p:extLst>
      <p:ext uri="{BB962C8B-B14F-4D97-AF65-F5344CB8AC3E}">
        <p14:creationId xmlns="" xmlns:p14="http://schemas.microsoft.com/office/powerpoint/2010/main" val="2351109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8">
            <a:extLst>
              <a:ext uri="{FF2B5EF4-FFF2-40B4-BE49-F238E27FC236}">
                <a16:creationId xmlns="" xmlns:a16="http://schemas.microsoft.com/office/drawing/2014/main" id="{277BB3C6-EF9A-C73F-30A5-B828CF3D2980}"/>
              </a:ext>
            </a:extLst>
          </p:cNvPr>
          <p:cNvSpPr>
            <a:spLocks noChangeArrowheads="1"/>
          </p:cNvSpPr>
          <p:nvPr/>
        </p:nvSpPr>
        <p:spPr bwMode="auto">
          <a:xfrm>
            <a:off x="611560" y="521484"/>
            <a:ext cx="6984776" cy="53571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r>
              <a:rPr lang="en-US" sz="2400" b="1" dirty="0">
                <a:solidFill>
                  <a:schemeClr val="accent2">
                    <a:lumMod val="50000"/>
                  </a:schemeClr>
                </a:solidFill>
                <a:latin typeface="Times New Roman" panose="02020603050405020304" pitchFamily="18" charset="0"/>
                <a:cs typeface="Times New Roman" panose="02020603050405020304" pitchFamily="18" charset="0"/>
              </a:rPr>
              <a:t>Architecture of the Application</a:t>
            </a:r>
          </a:p>
          <a:p>
            <a:pPr algn="l"/>
            <a:r>
              <a:rPr lang="en-US" sz="1800" dirty="0"/>
              <a:t/>
            </a:r>
            <a:br>
              <a:rPr lang="en-US" sz="1800" dirty="0"/>
            </a:br>
            <a:endParaRPr lang="en-US" altLang="en-US" sz="1800" b="1" dirty="0">
              <a:solidFill>
                <a:srgbClr val="0000FF"/>
              </a:solidFill>
            </a:endParaRPr>
          </a:p>
          <a:p>
            <a:pPr algn="l"/>
            <a:endParaRPr lang="en-US" altLang="en-US" sz="2400" b="1" dirty="0">
              <a:solidFill>
                <a:srgbClr val="0000FF"/>
              </a:solidFill>
            </a:endParaRPr>
          </a:p>
          <a:p>
            <a:pPr algn="l">
              <a:buClr>
                <a:srgbClr val="0099FF"/>
              </a:buClr>
              <a:buFont typeface="Wingdings" panose="05000000000000000000" pitchFamily="2" charset="2"/>
              <a:buNone/>
            </a:pPr>
            <a:endParaRPr lang="en-US" altLang="en-US" dirty="0"/>
          </a:p>
        </p:txBody>
      </p:sp>
      <p:sp>
        <p:nvSpPr>
          <p:cNvPr id="4" name="TextBox 3">
            <a:extLst>
              <a:ext uri="{FF2B5EF4-FFF2-40B4-BE49-F238E27FC236}">
                <a16:creationId xmlns="" xmlns:a16="http://schemas.microsoft.com/office/drawing/2014/main" id="{8BF4100A-441E-D26B-AD2A-7E990FF117F9}"/>
              </a:ext>
            </a:extLst>
          </p:cNvPr>
          <p:cNvSpPr txBox="1"/>
          <p:nvPr/>
        </p:nvSpPr>
        <p:spPr>
          <a:xfrm>
            <a:off x="827584" y="0"/>
            <a:ext cx="4587240" cy="523220"/>
          </a:xfrm>
          <a:prstGeom prst="rect">
            <a:avLst/>
          </a:prstGeom>
          <a:noFill/>
        </p:spPr>
        <p:txBody>
          <a:bodyPr wrap="square">
            <a:spAutoFit/>
          </a:bodyPr>
          <a:lstStyle/>
          <a:p>
            <a:r>
              <a:rPr lang="en-US" altLang="en-US" sz="2800" b="1" dirty="0">
                <a:solidFill>
                  <a:schemeClr val="accent2">
                    <a:lumMod val="50000"/>
                  </a:schemeClr>
                </a:solidFill>
                <a:latin typeface="Times New Roman" panose="02020603050405020304" pitchFamily="18" charset="0"/>
                <a:cs typeface="Times New Roman" panose="02020603050405020304" pitchFamily="18" charset="0"/>
              </a:rPr>
              <a:t>Problem definition</a:t>
            </a:r>
            <a:endParaRPr lang="en-IN" sz="2800" dirty="0"/>
          </a:p>
        </p:txBody>
      </p:sp>
      <p:sp>
        <p:nvSpPr>
          <p:cNvPr id="5" name="Rectangle 4">
            <a:extLst>
              <a:ext uri="{FF2B5EF4-FFF2-40B4-BE49-F238E27FC236}">
                <a16:creationId xmlns="" xmlns:a16="http://schemas.microsoft.com/office/drawing/2014/main" id="{B48F0A73-FF79-3750-289F-BFD12172A4E2}"/>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Information Technology                                                   	                                     	                   </a:t>
            </a:r>
          </a:p>
          <a:p>
            <a:r>
              <a:rPr lang="en-GB" altLang="en-US" dirty="0" smtClean="0">
                <a:solidFill>
                  <a:srgbClr val="002060"/>
                </a:solidFill>
                <a:latin typeface="Times New Roman" panose="02020603050405020304" pitchFamily="18" charset="0"/>
                <a:cs typeface="Times New Roman" panose="02020603050405020304" pitchFamily="18" charset="0"/>
              </a:rPr>
              <a:t>Sri </a:t>
            </a:r>
            <a:r>
              <a:rPr lang="en-GB" altLang="en-US" dirty="0" err="1" smtClean="0">
                <a:solidFill>
                  <a:srgbClr val="002060"/>
                </a:solidFill>
                <a:latin typeface="Times New Roman" panose="02020603050405020304" pitchFamily="18" charset="0"/>
                <a:cs typeface="Times New Roman" panose="02020603050405020304" pitchFamily="18" charset="0"/>
              </a:rPr>
              <a:t>Eshwar</a:t>
            </a:r>
            <a:r>
              <a:rPr lang="en-GB" altLang="en-US" dirty="0" smtClean="0">
                <a:solidFill>
                  <a:srgbClr val="002060"/>
                </a:solidFill>
                <a:latin typeface="Times New Roman" panose="02020603050405020304" pitchFamily="18" charset="0"/>
                <a:cs typeface="Times New Roman" panose="02020603050405020304" pitchFamily="18" charset="0"/>
              </a:rPr>
              <a:t> </a:t>
            </a:r>
            <a:r>
              <a:rPr lang="en-GB" altLang="en-US" dirty="0">
                <a:solidFill>
                  <a:srgbClr val="002060"/>
                </a:solidFill>
                <a:latin typeface="Times New Roman" panose="02020603050405020304" pitchFamily="18" charset="0"/>
                <a:cs typeface="Times New Roman" panose="02020603050405020304" pitchFamily="18" charset="0"/>
              </a:rPr>
              <a:t>College of Engineering and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 xmlns:a16="http://schemas.microsoft.com/office/drawing/2014/main" id="{7C91E42B-C306-4660-3D0A-4C9DA1A6538C}"/>
              </a:ext>
            </a:extLst>
          </p:cNvPr>
          <p:cNvPicPr>
            <a:picLocks noChangeAspect="1"/>
          </p:cNvPicPr>
          <p:nvPr/>
        </p:nvPicPr>
        <p:blipFill>
          <a:blip r:embed="rId2"/>
          <a:stretch>
            <a:fillRect/>
          </a:stretch>
        </p:blipFill>
        <p:spPr>
          <a:xfrm>
            <a:off x="712997" y="1196752"/>
            <a:ext cx="6451292" cy="4579650"/>
          </a:xfrm>
          <a:prstGeom prst="rect">
            <a:avLst/>
          </a:prstGeom>
        </p:spPr>
      </p:pic>
    </p:spTree>
    <p:extLst>
      <p:ext uri="{BB962C8B-B14F-4D97-AF65-F5344CB8AC3E}">
        <p14:creationId xmlns="" xmlns:p14="http://schemas.microsoft.com/office/powerpoint/2010/main" val="3339820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 xmlns:a16="http://schemas.microsoft.com/office/drawing/2014/main" id="{925074DA-243D-9951-261D-08DB3AAAA55B}"/>
              </a:ext>
            </a:extLst>
          </p:cNvPr>
          <p:cNvSpPr>
            <a:spLocks noGrp="1" noChangeArrowheads="1"/>
          </p:cNvSpPr>
          <p:nvPr>
            <p:ph type="ctrTitle"/>
          </p:nvPr>
        </p:nvSpPr>
        <p:spPr>
          <a:xfrm>
            <a:off x="-324544" y="500844"/>
            <a:ext cx="3816424" cy="457200"/>
          </a:xfrm>
        </p:spPr>
        <p:txBody>
          <a:bodyPr anchor="ctr">
            <a:normAutofit fontScale="90000"/>
          </a:bodyPr>
          <a:lstStyle/>
          <a:p>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Survey Papers</a:t>
            </a:r>
          </a:p>
        </p:txBody>
      </p:sp>
      <p:sp>
        <p:nvSpPr>
          <p:cNvPr id="12292" name="Rectangle 4">
            <a:extLst>
              <a:ext uri="{FF2B5EF4-FFF2-40B4-BE49-F238E27FC236}">
                <a16:creationId xmlns="" xmlns:a16="http://schemas.microsoft.com/office/drawing/2014/main" id="{E90E2075-8292-5AB3-A53B-7BE1AD27ABB9}"/>
              </a:ext>
            </a:extLst>
          </p:cNvPr>
          <p:cNvSpPr>
            <a:spLocks noChangeArrowheads="1"/>
          </p:cNvSpPr>
          <p:nvPr/>
        </p:nvSpPr>
        <p:spPr bwMode="auto">
          <a:xfrm>
            <a:off x="755576" y="1114624"/>
            <a:ext cx="6428144" cy="51845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Author Name : </a:t>
            </a:r>
            <a:r>
              <a:rPr lang="en-IN" sz="2000" dirty="0">
                <a:solidFill>
                  <a:schemeClr val="accent2">
                    <a:lumMod val="75000"/>
                  </a:schemeClr>
                </a:solidFill>
                <a:latin typeface="Times New Roman" panose="02020603050405020304" pitchFamily="18" charset="0"/>
                <a:cs typeface="Times New Roman" panose="02020603050405020304" pitchFamily="18" charset="0"/>
              </a:rPr>
              <a:t>Gaurav </a:t>
            </a:r>
            <a:r>
              <a:rPr lang="en-IN" sz="2000" dirty="0" err="1">
                <a:solidFill>
                  <a:schemeClr val="accent2">
                    <a:lumMod val="75000"/>
                  </a:schemeClr>
                </a:solidFill>
                <a:latin typeface="Times New Roman" panose="02020603050405020304" pitchFamily="18" charset="0"/>
                <a:cs typeface="Times New Roman" panose="02020603050405020304" pitchFamily="18" charset="0"/>
              </a:rPr>
              <a:t>Surve</a:t>
            </a:r>
            <a:endParaRPr lang="en-IN" sz="2000" dirty="0">
              <a:solidFill>
                <a:schemeClr val="accent2">
                  <a:lumMod val="75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Title :</a:t>
            </a:r>
            <a:r>
              <a:rPr lang="en-US" sz="2000" b="1" dirty="0">
                <a:solidFill>
                  <a:schemeClr val="accent2">
                    <a:lumMod val="50000"/>
                  </a:schemeClr>
                </a:solidFill>
                <a:latin typeface="Times New Roman" panose="02020603050405020304" pitchFamily="18" charset="0"/>
                <a:cs typeface="Times New Roman" panose="02020603050405020304" pitchFamily="18" charset="0"/>
              </a:rPr>
              <a:t> </a:t>
            </a:r>
            <a:r>
              <a:rPr lang="en-US" sz="2000" dirty="0">
                <a:solidFill>
                  <a:schemeClr val="accent2">
                    <a:lumMod val="75000"/>
                  </a:schemeClr>
                </a:solidFill>
                <a:latin typeface="Times New Roman" panose="02020603050405020304" pitchFamily="18" charset="0"/>
                <a:cs typeface="Times New Roman" panose="02020603050405020304" pitchFamily="18" charset="0"/>
              </a:rPr>
              <a:t>Handwritten Character Recognition</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Publication website : </a:t>
            </a:r>
            <a:r>
              <a:rPr lang="en-US" sz="2000" dirty="0">
                <a:solidFill>
                  <a:schemeClr val="accent2">
                    <a:lumMod val="75000"/>
                  </a:schemeClr>
                </a:solidFill>
                <a:latin typeface="Times New Roman" panose="02020603050405020304" pitchFamily="18" charset="0"/>
                <a:cs typeface="Times New Roman" panose="02020603050405020304" pitchFamily="18" charset="0"/>
              </a:rPr>
              <a:t>https://www.ijcrt.org/</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Published Date :</a:t>
            </a:r>
            <a:r>
              <a:rPr lang="en-IN" sz="2000" b="1" dirty="0">
                <a:solidFill>
                  <a:schemeClr val="accent2">
                    <a:lumMod val="50000"/>
                  </a:schemeClr>
                </a:solidFill>
                <a:latin typeface="Times New Roman" panose="02020603050405020304" pitchFamily="18" charset="0"/>
                <a:cs typeface="Times New Roman" panose="02020603050405020304" pitchFamily="18" charset="0"/>
              </a:rPr>
              <a:t> </a:t>
            </a:r>
            <a:r>
              <a:rPr lang="en-IN" sz="2000" dirty="0">
                <a:solidFill>
                  <a:schemeClr val="accent2">
                    <a:lumMod val="75000"/>
                  </a:schemeClr>
                </a:solidFill>
                <a:latin typeface="Times New Roman" panose="02020603050405020304" pitchFamily="18" charset="0"/>
                <a:cs typeface="Times New Roman" panose="02020603050405020304" pitchFamily="18" charset="0"/>
              </a:rPr>
              <a:t>April 4, 2022</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Objective : </a:t>
            </a:r>
            <a:r>
              <a:rPr lang="en-US" sz="2000" dirty="0">
                <a:solidFill>
                  <a:schemeClr val="accent2">
                    <a:lumMod val="75000"/>
                  </a:schemeClr>
                </a:solidFill>
                <a:latin typeface="Times New Roman" panose="02020603050405020304" pitchFamily="18" charset="0"/>
                <a:cs typeface="Times New Roman" panose="02020603050405020304" pitchFamily="18" charset="0"/>
              </a:rPr>
              <a:t>Handwritten digit recognition has a wide range of applications, including identifying postal codes on envelopes, processing largescale financial statements, and processing bank form input. It was often thought that people who used computers for business had to change their input style to match what the computer expected, whether they were typing or filling out forms with letters.</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Technology used: </a:t>
            </a:r>
            <a:r>
              <a:rPr lang="en-US" altLang="en-US" sz="2000" b="1" dirty="0">
                <a:solidFill>
                  <a:schemeClr val="accent2">
                    <a:lumMod val="75000"/>
                  </a:schemeClr>
                </a:solidFill>
                <a:latin typeface="Times New Roman" panose="02020603050405020304" pitchFamily="18" charset="0"/>
                <a:cs typeface="Times New Roman" panose="02020603050405020304" pitchFamily="18" charset="0"/>
              </a:rPr>
              <a:t>Tensor flow - </a:t>
            </a:r>
            <a:r>
              <a:rPr lang="en-US" altLang="en-US" sz="2000" dirty="0">
                <a:solidFill>
                  <a:schemeClr val="accent2">
                    <a:lumMod val="75000"/>
                  </a:schemeClr>
                </a:solidFill>
                <a:latin typeface="Times New Roman" panose="02020603050405020304" pitchFamily="18" charset="0"/>
                <a:cs typeface="Times New Roman" panose="02020603050405020304" pitchFamily="18" charset="0"/>
              </a:rPr>
              <a:t>Tensor flow is the core open source library to help you develop and train Machine Learning models</a:t>
            </a:r>
            <a:r>
              <a:rPr lang="en-US" altLang="en-US" sz="2000" dirty="0">
                <a:solidFill>
                  <a:srgbClr val="00B0F0"/>
                </a:solidFill>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 xmlns:a16="http://schemas.microsoft.com/office/drawing/2014/main" id="{8A6F3178-7504-C058-8549-68125A2B03EA}"/>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Information Technology                                                   	                                     	                   </a:t>
            </a:r>
          </a:p>
          <a:p>
            <a:r>
              <a:rPr lang="en-GB" altLang="en-US" dirty="0" smtClean="0">
                <a:solidFill>
                  <a:srgbClr val="002060"/>
                </a:solidFill>
                <a:latin typeface="Times New Roman" panose="02020603050405020304" pitchFamily="18" charset="0"/>
                <a:cs typeface="Times New Roman" panose="02020603050405020304" pitchFamily="18" charset="0"/>
              </a:rPr>
              <a:t>Sri </a:t>
            </a:r>
            <a:r>
              <a:rPr lang="en-GB" altLang="en-US" dirty="0" err="1" smtClean="0">
                <a:solidFill>
                  <a:srgbClr val="002060"/>
                </a:solidFill>
                <a:latin typeface="Times New Roman" panose="02020603050405020304" pitchFamily="18" charset="0"/>
                <a:cs typeface="Times New Roman" panose="02020603050405020304" pitchFamily="18" charset="0"/>
              </a:rPr>
              <a:t>Eshwar</a:t>
            </a:r>
            <a:r>
              <a:rPr lang="en-GB" altLang="en-US" dirty="0" smtClean="0">
                <a:solidFill>
                  <a:srgbClr val="002060"/>
                </a:solidFill>
                <a:latin typeface="Times New Roman" panose="02020603050405020304" pitchFamily="18" charset="0"/>
                <a:cs typeface="Times New Roman" panose="02020603050405020304" pitchFamily="18" charset="0"/>
              </a:rPr>
              <a:t> College </a:t>
            </a:r>
            <a:r>
              <a:rPr lang="en-GB" altLang="en-US" dirty="0">
                <a:solidFill>
                  <a:srgbClr val="002060"/>
                </a:solidFill>
                <a:latin typeface="Times New Roman" panose="02020603050405020304" pitchFamily="18" charset="0"/>
                <a:cs typeface="Times New Roman" panose="02020603050405020304" pitchFamily="18" charset="0"/>
              </a:rPr>
              <a:t>of Engineering and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Tree>
    <p:extLst>
      <p:ext uri="{BB962C8B-B14F-4D97-AF65-F5344CB8AC3E}">
        <p14:creationId xmlns="" xmlns:p14="http://schemas.microsoft.com/office/powerpoint/2010/main" val="1191692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 xmlns:a16="http://schemas.microsoft.com/office/drawing/2014/main" id="{925074DA-243D-9951-261D-08DB3AAAA55B}"/>
              </a:ext>
            </a:extLst>
          </p:cNvPr>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Existing Application</a:t>
            </a:r>
            <a:r>
              <a:rPr lang="en-US" altLang="en-US" sz="3600" b="1" dirty="0">
                <a:solidFill>
                  <a:srgbClr val="0000FF"/>
                </a:solidFill>
              </a:rPr>
              <a:t/>
            </a: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 xmlns:a16="http://schemas.microsoft.com/office/drawing/2014/main" id="{E90E2075-8292-5AB3-A53B-7BE1AD27ABB9}"/>
              </a:ext>
            </a:extLst>
          </p:cNvPr>
          <p:cNvSpPr>
            <a:spLocks noChangeArrowheads="1"/>
          </p:cNvSpPr>
          <p:nvPr/>
        </p:nvSpPr>
        <p:spPr bwMode="auto">
          <a:xfrm>
            <a:off x="539552" y="1371600"/>
            <a:ext cx="6696744" cy="45056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Developed by : </a:t>
            </a:r>
            <a:r>
              <a:rPr lang="en-IN" sz="2000" dirty="0" err="1">
                <a:solidFill>
                  <a:schemeClr val="accent2">
                    <a:lumMod val="50000"/>
                  </a:schemeClr>
                </a:solidFill>
                <a:latin typeface="Times New Roman" panose="02020603050405020304" pitchFamily="18" charset="0"/>
                <a:cs typeface="Times New Roman" panose="02020603050405020304" pitchFamily="18" charset="0"/>
              </a:rPr>
              <a:t>Globid</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Title : </a:t>
            </a:r>
            <a:r>
              <a:rPr lang="en-IN" sz="2000" dirty="0">
                <a:solidFill>
                  <a:schemeClr val="accent2">
                    <a:lumMod val="50000"/>
                  </a:schemeClr>
                </a:solidFill>
                <a:latin typeface="Times New Roman" panose="02020603050405020304" pitchFamily="18" charset="0"/>
                <a:cs typeface="Times New Roman" panose="02020603050405020304" pitchFamily="18" charset="0"/>
              </a:rPr>
              <a:t>Handwriting Recognizer</a:t>
            </a: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Publication website : </a:t>
            </a:r>
            <a:r>
              <a:rPr lang="en-US" sz="2000" dirty="0">
                <a:solidFill>
                  <a:schemeClr val="accent2">
                    <a:lumMod val="50000"/>
                  </a:schemeClr>
                </a:solidFill>
                <a:latin typeface="Times New Roman" panose="02020603050405020304" pitchFamily="18" charset="0"/>
                <a:cs typeface="Times New Roman" panose="02020603050405020304" pitchFamily="18" charset="0"/>
              </a:rPr>
              <a:t>https://play.google.com/store/apps/details?id=handwriting.to.text.convert</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Published Date :</a:t>
            </a:r>
            <a:r>
              <a:rPr lang="en-IN" sz="2000" b="1" dirty="0">
                <a:solidFill>
                  <a:schemeClr val="accent2">
                    <a:lumMod val="50000"/>
                  </a:schemeClr>
                </a:solidFill>
                <a:latin typeface="Times New Roman" panose="02020603050405020304" pitchFamily="18" charset="0"/>
                <a:cs typeface="Times New Roman" panose="02020603050405020304" pitchFamily="18" charset="0"/>
              </a:rPr>
              <a:t> </a:t>
            </a:r>
            <a:r>
              <a:rPr lang="en-IN" sz="2000" dirty="0">
                <a:solidFill>
                  <a:schemeClr val="accent2">
                    <a:lumMod val="50000"/>
                  </a:schemeClr>
                </a:solidFill>
                <a:latin typeface="Times New Roman" panose="02020603050405020304" pitchFamily="18" charset="0"/>
                <a:cs typeface="Times New Roman" panose="02020603050405020304" pitchFamily="18" charset="0"/>
              </a:rPr>
              <a:t> 2022</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Objective : </a:t>
            </a:r>
            <a:r>
              <a:rPr lang="en-US" sz="2000" dirty="0">
                <a:solidFill>
                  <a:schemeClr val="accent2">
                    <a:lumMod val="50000"/>
                  </a:schemeClr>
                </a:solidFill>
                <a:latin typeface="Times New Roman" panose="02020603050405020304" pitchFamily="18" charset="0"/>
                <a:cs typeface="Times New Roman" panose="02020603050405020304" pitchFamily="18" charset="0"/>
              </a:rPr>
              <a:t>This handwritten text recognition app “Handwriting Recognizer” can be both used for your personal and professional use. Just scribble the notes and later get them converted to digital text instantly. The app is very easy to use and is designed with an intuitive user interface. Get your own pocket-friendly hand recognizer app and reduce your effort to manually convert your notes into digital text.</a:t>
            </a:r>
          </a:p>
        </p:txBody>
      </p:sp>
      <p:sp>
        <p:nvSpPr>
          <p:cNvPr id="3" name="Rectangle 2">
            <a:extLst>
              <a:ext uri="{FF2B5EF4-FFF2-40B4-BE49-F238E27FC236}">
                <a16:creationId xmlns="" xmlns:a16="http://schemas.microsoft.com/office/drawing/2014/main" id="{43311D42-99CB-C611-6CA6-714FE80B2E7D}"/>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Information Technology                                                   	                                     	                   </a:t>
            </a:r>
          </a:p>
          <a:p>
            <a:r>
              <a:rPr lang="en-GB" altLang="en-US" dirty="0" smtClean="0">
                <a:solidFill>
                  <a:srgbClr val="002060"/>
                </a:solidFill>
                <a:latin typeface="Times New Roman" panose="02020603050405020304" pitchFamily="18" charset="0"/>
                <a:cs typeface="Times New Roman" panose="02020603050405020304" pitchFamily="18" charset="0"/>
              </a:rPr>
              <a:t>Sri </a:t>
            </a:r>
            <a:r>
              <a:rPr lang="en-GB" altLang="en-US" dirty="0" err="1" smtClean="0">
                <a:solidFill>
                  <a:srgbClr val="002060"/>
                </a:solidFill>
                <a:latin typeface="Times New Roman" panose="02020603050405020304" pitchFamily="18" charset="0"/>
                <a:cs typeface="Times New Roman" panose="02020603050405020304" pitchFamily="18" charset="0"/>
              </a:rPr>
              <a:t>Eshwar</a:t>
            </a:r>
            <a:r>
              <a:rPr lang="en-GB" altLang="en-US" dirty="0" smtClean="0">
                <a:solidFill>
                  <a:srgbClr val="002060"/>
                </a:solidFill>
                <a:latin typeface="Times New Roman" panose="02020603050405020304" pitchFamily="18" charset="0"/>
                <a:cs typeface="Times New Roman" panose="02020603050405020304" pitchFamily="18" charset="0"/>
              </a:rPr>
              <a:t> College </a:t>
            </a:r>
            <a:r>
              <a:rPr lang="en-GB" altLang="en-US" dirty="0">
                <a:solidFill>
                  <a:srgbClr val="002060"/>
                </a:solidFill>
                <a:latin typeface="Times New Roman" panose="02020603050405020304" pitchFamily="18" charset="0"/>
                <a:cs typeface="Times New Roman" panose="02020603050405020304" pitchFamily="18" charset="0"/>
              </a:rPr>
              <a:t>of Engineering and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Tree>
    <p:extLst>
      <p:ext uri="{BB962C8B-B14F-4D97-AF65-F5344CB8AC3E}">
        <p14:creationId xmlns="" xmlns:p14="http://schemas.microsoft.com/office/powerpoint/2010/main" val="800359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 xmlns:a16="http://schemas.microsoft.com/office/drawing/2014/main" id="{925074DA-243D-9951-261D-08DB3AAAA55B}"/>
              </a:ext>
            </a:extLst>
          </p:cNvPr>
          <p:cNvSpPr>
            <a:spLocks noGrp="1" noChangeArrowheads="1"/>
          </p:cNvSpPr>
          <p:nvPr>
            <p:ph type="ctrTitle"/>
          </p:nvPr>
        </p:nvSpPr>
        <p:spPr>
          <a:xfrm>
            <a:off x="762000" y="619760"/>
            <a:ext cx="7772400" cy="457200"/>
          </a:xfrm>
        </p:spPr>
        <p:txBody>
          <a:bodyPr anchor="ctr">
            <a:normAutofit fontScale="90000"/>
          </a:bodyPr>
          <a:lstStyle/>
          <a:p>
            <a:pPr algn="l"/>
            <a:r>
              <a:rPr lang="en-US" altLang="en-US" sz="3600" b="1" dirty="0">
                <a:solidFill>
                  <a:schemeClr val="accent2">
                    <a:lumMod val="50000"/>
                  </a:schemeClr>
                </a:solidFill>
                <a:latin typeface="Times New Roman" panose="02020603050405020304" pitchFamily="18" charset="0"/>
                <a:cs typeface="Times New Roman" panose="02020603050405020304" pitchFamily="18" charset="0"/>
              </a:rPr>
              <a:t>Existing Application</a:t>
            </a:r>
            <a:r>
              <a:rPr lang="en-US" altLang="en-US" sz="3600" b="1" dirty="0">
                <a:solidFill>
                  <a:srgbClr val="0000FF"/>
                </a:solidFill>
              </a:rPr>
              <a:t/>
            </a:r>
            <a:br>
              <a:rPr lang="en-US" altLang="en-US" sz="3600" b="1" dirty="0">
                <a:solidFill>
                  <a:srgbClr val="0000FF"/>
                </a:solidFill>
              </a:rPr>
            </a:br>
            <a:endParaRPr lang="en-US" altLang="en-US" sz="3600" b="1" dirty="0">
              <a:solidFill>
                <a:srgbClr val="FF0000"/>
              </a:solidFill>
            </a:endParaRPr>
          </a:p>
        </p:txBody>
      </p:sp>
      <p:sp>
        <p:nvSpPr>
          <p:cNvPr id="12292" name="Rectangle 4">
            <a:extLst>
              <a:ext uri="{FF2B5EF4-FFF2-40B4-BE49-F238E27FC236}">
                <a16:creationId xmlns="" xmlns:a16="http://schemas.microsoft.com/office/drawing/2014/main" id="{E90E2075-8292-5AB3-A53B-7BE1AD27ABB9}"/>
              </a:ext>
            </a:extLst>
          </p:cNvPr>
          <p:cNvSpPr>
            <a:spLocks noChangeArrowheads="1"/>
          </p:cNvSpPr>
          <p:nvPr/>
        </p:nvSpPr>
        <p:spPr bwMode="auto">
          <a:xfrm>
            <a:off x="611560" y="1404300"/>
            <a:ext cx="6696744" cy="45056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defPPr>
              <a:defRPr lang="en-US"/>
            </a:defPPr>
            <a:lvl1pPr algn="ctr" rtl="0" fontAlgn="base">
              <a:spcBef>
                <a:spcPct val="20000"/>
              </a:spcBef>
              <a:spcAft>
                <a:spcPct val="0"/>
              </a:spcAft>
              <a:defRPr sz="3200" kern="1200">
                <a:solidFill>
                  <a:schemeClr val="tx1"/>
                </a:solidFill>
                <a:latin typeface="Arial" pitchFamily="34" charset="0"/>
                <a:ea typeface="+mn-ea"/>
                <a:cs typeface="+mn-cs"/>
              </a:defRPr>
            </a:lvl1pPr>
            <a:lvl2pPr marL="457200" algn="ctr" rtl="0" fontAlgn="base">
              <a:spcBef>
                <a:spcPct val="20000"/>
              </a:spcBef>
              <a:spcAft>
                <a:spcPct val="0"/>
              </a:spcAft>
              <a:defRPr sz="2800" kern="1200">
                <a:solidFill>
                  <a:schemeClr val="tx1"/>
                </a:solidFill>
                <a:latin typeface="Arial" pitchFamily="34" charset="0"/>
                <a:ea typeface="+mn-ea"/>
                <a:cs typeface="+mn-cs"/>
              </a:defRPr>
            </a:lvl2pPr>
            <a:lvl3pPr marL="914400" algn="ctr" rtl="0" fontAlgn="base">
              <a:spcBef>
                <a:spcPct val="20000"/>
              </a:spcBef>
              <a:spcAft>
                <a:spcPct val="0"/>
              </a:spcAft>
              <a:defRPr sz="2400" kern="1200">
                <a:solidFill>
                  <a:schemeClr val="tx1"/>
                </a:solidFill>
                <a:latin typeface="Arial" pitchFamily="34" charset="0"/>
                <a:ea typeface="+mn-ea"/>
                <a:cs typeface="+mn-cs"/>
              </a:defRPr>
            </a:lvl3pPr>
            <a:lvl4pPr marL="1371600" algn="ctr" rtl="0" fontAlgn="base">
              <a:spcBef>
                <a:spcPct val="20000"/>
              </a:spcBef>
              <a:spcAft>
                <a:spcPct val="0"/>
              </a:spcAft>
              <a:defRPr sz="2000" kern="1200">
                <a:solidFill>
                  <a:schemeClr val="tx1"/>
                </a:solidFill>
                <a:latin typeface="Arial" pitchFamily="34" charset="0"/>
                <a:ea typeface="+mn-ea"/>
                <a:cs typeface="+mn-cs"/>
              </a:defRPr>
            </a:lvl4pPr>
            <a:lvl5pPr marL="1828800" algn="ctr" rtl="0" fontAlgn="base">
              <a:spcBef>
                <a:spcPct val="20000"/>
              </a:spcBef>
              <a:spcAft>
                <a:spcPct val="0"/>
              </a:spcAft>
              <a:defRPr sz="2000" kern="1200">
                <a:solidFill>
                  <a:schemeClr val="tx1"/>
                </a:solidFill>
                <a:latin typeface="Arial" pitchFamily="34" charset="0"/>
                <a:ea typeface="+mn-ea"/>
                <a:cs typeface="+mn-cs"/>
              </a:defRPr>
            </a:lvl5pPr>
            <a:lvl6pPr marL="22860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6pPr>
            <a:lvl7pPr marL="27432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7pPr>
            <a:lvl8pPr marL="32004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8pPr>
            <a:lvl9pPr marL="3657600" algn="ctr" defTabSz="914400" rtl="0" eaLnBrk="1" fontAlgn="base" latinLnBrk="0" hangingPunct="1">
              <a:spcBef>
                <a:spcPct val="20000"/>
              </a:spcBef>
              <a:spcAft>
                <a:spcPct val="0"/>
              </a:spcAft>
              <a:defRPr sz="2000" kern="1200">
                <a:solidFill>
                  <a:schemeClr val="tx1"/>
                </a:solidFill>
                <a:latin typeface="Arial" pitchFamily="34" charset="0"/>
                <a:ea typeface="+mn-ea"/>
                <a:cs typeface="+mn-cs"/>
              </a:defRPr>
            </a:lvl9pPr>
          </a:lstStyle>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Developed by : </a:t>
            </a:r>
            <a:r>
              <a:rPr lang="en-IN" sz="2000" dirty="0" err="1">
                <a:solidFill>
                  <a:schemeClr val="accent2">
                    <a:lumMod val="50000"/>
                  </a:schemeClr>
                </a:solidFill>
                <a:latin typeface="Times New Roman" panose="02020603050405020304" pitchFamily="18" charset="0"/>
                <a:cs typeface="Times New Roman" panose="02020603050405020304" pitchFamily="18" charset="0"/>
              </a:rPr>
              <a:t>Appsuit</a:t>
            </a:r>
            <a:endParaRPr lang="en-IN"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sz="2000" b="1" dirty="0">
                <a:solidFill>
                  <a:schemeClr val="accent2">
                    <a:lumMod val="50000"/>
                  </a:schemeClr>
                </a:solidFill>
                <a:latin typeface="Times New Roman" panose="02020603050405020304" pitchFamily="18" charset="0"/>
                <a:cs typeface="Times New Roman" panose="02020603050405020304" pitchFamily="18" charset="0"/>
              </a:rPr>
              <a:t>Title : </a:t>
            </a:r>
            <a:r>
              <a:rPr lang="en-IN" sz="2000" dirty="0">
                <a:solidFill>
                  <a:schemeClr val="accent2">
                    <a:lumMod val="50000"/>
                  </a:schemeClr>
                </a:solidFill>
                <a:latin typeface="Times New Roman" panose="02020603050405020304" pitchFamily="18" charset="0"/>
                <a:cs typeface="Times New Roman" panose="02020603050405020304" pitchFamily="18" charset="0"/>
              </a:rPr>
              <a:t>Handwriting to Text Converter</a:t>
            </a: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Publication website : </a:t>
            </a:r>
            <a:r>
              <a:rPr lang="en-US" sz="2000" dirty="0">
                <a:solidFill>
                  <a:schemeClr val="accent2">
                    <a:lumMod val="50000"/>
                  </a:schemeClr>
                </a:solidFill>
                <a:latin typeface="Times New Roman" panose="02020603050405020304" pitchFamily="18" charset="0"/>
                <a:cs typeface="Times New Roman" panose="02020603050405020304" pitchFamily="18" charset="0"/>
                <a:hlinkClick r:id="rId3">
                  <a:extLst>
                    <a:ext uri="{A12FA001-AC4F-418D-AE19-62706E023703}">
                      <ahyp:hlinkClr xmlns="" xmlns:ahyp="http://schemas.microsoft.com/office/drawing/2018/hyperlinkcolor" val="tx"/>
                    </a:ext>
                  </a:extLst>
                </a:hlinkClick>
              </a:rPr>
              <a:t>https://play.google.com/store/apps/details?id=com.appsuite.handwriting.to.text</a:t>
            </a:r>
            <a:endParaRPr lang="en-US" sz="2000" dirty="0">
              <a:solidFill>
                <a:schemeClr val="accent2">
                  <a:lumMod val="50000"/>
                </a:schemeClr>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Published Date :</a:t>
            </a:r>
            <a:r>
              <a:rPr lang="en-IN" sz="2000" b="1" dirty="0">
                <a:solidFill>
                  <a:schemeClr val="accent2">
                    <a:lumMod val="50000"/>
                  </a:schemeClr>
                </a:solidFill>
                <a:latin typeface="Times New Roman" panose="02020603050405020304" pitchFamily="18" charset="0"/>
                <a:cs typeface="Times New Roman" panose="02020603050405020304" pitchFamily="18" charset="0"/>
              </a:rPr>
              <a:t> </a:t>
            </a:r>
            <a:r>
              <a:rPr lang="en-IN" sz="2000" dirty="0">
                <a:solidFill>
                  <a:schemeClr val="accent2">
                    <a:lumMod val="50000"/>
                  </a:schemeClr>
                </a:solidFill>
                <a:latin typeface="Times New Roman" panose="02020603050405020304" pitchFamily="18" charset="0"/>
                <a:cs typeface="Times New Roman" panose="02020603050405020304" pitchFamily="18" charset="0"/>
              </a:rPr>
              <a:t> June 14, 2022</a:t>
            </a:r>
          </a:p>
          <a:p>
            <a:pPr marL="285750" indent="-285750" algn="l">
              <a:buFont typeface="Arial" panose="020B0604020202020204" pitchFamily="34" charset="0"/>
              <a:buChar char="•"/>
            </a:pPr>
            <a:r>
              <a:rPr lang="en-US" sz="2000" b="1" dirty="0">
                <a:solidFill>
                  <a:schemeClr val="accent2">
                    <a:lumMod val="50000"/>
                  </a:schemeClr>
                </a:solidFill>
                <a:latin typeface="Times New Roman" panose="02020603050405020304" pitchFamily="18" charset="0"/>
                <a:cs typeface="Times New Roman" panose="02020603050405020304" pitchFamily="18" charset="0"/>
              </a:rPr>
              <a:t>Objective : </a:t>
            </a:r>
            <a:r>
              <a:rPr lang="en-US" sz="2000" dirty="0">
                <a:solidFill>
                  <a:schemeClr val="accent2">
                    <a:lumMod val="50000"/>
                  </a:schemeClr>
                </a:solidFill>
                <a:latin typeface="Times New Roman" panose="02020603050405020304" pitchFamily="18" charset="0"/>
                <a:cs typeface="Times New Roman" panose="02020603050405020304" pitchFamily="18" charset="0"/>
              </a:rPr>
              <a:t>Use the simple, yet accurate Handwriting to Text Converter app. Our OCR handwriting to text converter comes with an inbuilt scanner that quickly analyzes your handwriting and turns it into usable text.</a:t>
            </a:r>
          </a:p>
        </p:txBody>
      </p:sp>
      <p:sp>
        <p:nvSpPr>
          <p:cNvPr id="3" name="Rectangle 2">
            <a:extLst>
              <a:ext uri="{FF2B5EF4-FFF2-40B4-BE49-F238E27FC236}">
                <a16:creationId xmlns="" xmlns:a16="http://schemas.microsoft.com/office/drawing/2014/main" id="{43311D42-99CB-C611-6CA6-714FE80B2E7D}"/>
              </a:ext>
            </a:extLst>
          </p:cNvPr>
          <p:cNvSpPr>
            <a:spLocks noChangeArrowheads="1"/>
          </p:cNvSpPr>
          <p:nvPr/>
        </p:nvSpPr>
        <p:spPr bwMode="auto">
          <a:xfrm>
            <a:off x="0" y="6237312"/>
            <a:ext cx="9144000" cy="685800"/>
          </a:xfrm>
          <a:prstGeom prst="rect">
            <a:avLst/>
          </a:prstGeom>
          <a:solidFill>
            <a:schemeClr val="accent2">
              <a:lumMod val="60000"/>
              <a:lumOff val="40000"/>
            </a:schemeClr>
          </a:solidFill>
          <a:ln w="9525">
            <a:solidFill>
              <a:srgbClr val="0099FF"/>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altLang="en-US" dirty="0">
                <a:solidFill>
                  <a:srgbClr val="002060"/>
                </a:solidFill>
                <a:latin typeface="Times New Roman" panose="02020603050405020304" pitchFamily="18" charset="0"/>
                <a:cs typeface="Times New Roman" panose="02020603050405020304" pitchFamily="18" charset="0"/>
              </a:rPr>
              <a:t>Department of Information Technology                                                   	                                     	                   </a:t>
            </a:r>
          </a:p>
          <a:p>
            <a:r>
              <a:rPr lang="en-GB" altLang="en-US" dirty="0" smtClean="0">
                <a:solidFill>
                  <a:srgbClr val="002060"/>
                </a:solidFill>
                <a:latin typeface="Times New Roman" panose="02020603050405020304" pitchFamily="18" charset="0"/>
                <a:cs typeface="Times New Roman" panose="02020603050405020304" pitchFamily="18" charset="0"/>
              </a:rPr>
              <a:t>Sri </a:t>
            </a:r>
            <a:r>
              <a:rPr lang="en-GB" altLang="en-US" dirty="0" err="1" smtClean="0">
                <a:solidFill>
                  <a:srgbClr val="002060"/>
                </a:solidFill>
                <a:latin typeface="Times New Roman" panose="02020603050405020304" pitchFamily="18" charset="0"/>
                <a:cs typeface="Times New Roman" panose="02020603050405020304" pitchFamily="18" charset="0"/>
              </a:rPr>
              <a:t>Eshwar</a:t>
            </a:r>
            <a:r>
              <a:rPr lang="en-GB" altLang="en-US" dirty="0" smtClean="0">
                <a:solidFill>
                  <a:srgbClr val="002060"/>
                </a:solidFill>
                <a:latin typeface="Times New Roman" panose="02020603050405020304" pitchFamily="18" charset="0"/>
                <a:cs typeface="Times New Roman" panose="02020603050405020304" pitchFamily="18" charset="0"/>
              </a:rPr>
              <a:t> College </a:t>
            </a:r>
            <a:r>
              <a:rPr lang="en-GB" altLang="en-US" dirty="0">
                <a:solidFill>
                  <a:srgbClr val="002060"/>
                </a:solidFill>
                <a:latin typeface="Times New Roman" panose="02020603050405020304" pitchFamily="18" charset="0"/>
                <a:cs typeface="Times New Roman" panose="02020603050405020304" pitchFamily="18" charset="0"/>
              </a:rPr>
              <a:t>of Engineering and Technology </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sz="1600" dirty="0">
                <a:solidFill>
                  <a:srgbClr val="002060"/>
                </a:solidFill>
                <a:latin typeface="Times New Roman" panose="02020603050405020304" pitchFamily="18" charset="0"/>
                <a:cs typeface="Times New Roman" panose="02020603050405020304" pitchFamily="18" charset="0"/>
              </a:rPr>
              <a:t>		</a:t>
            </a:r>
          </a:p>
        </p:txBody>
      </p:sp>
    </p:spTree>
    <p:extLst>
      <p:ext uri="{BB962C8B-B14F-4D97-AF65-F5344CB8AC3E}">
        <p14:creationId xmlns="" xmlns:p14="http://schemas.microsoft.com/office/powerpoint/2010/main" val="23046658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6.0.4"/>
  <p:tag name="AS_OS" val="Microsoft Windows NT 10.0.17763.0"/>
  <p:tag name="AS_RELEASE_DATE" val="2022.04.14"/>
  <p:tag name="AS_TITLE" val="Aspose.Slides for .NET5"/>
  <p:tag name="AS_VERSION" val="22.4"/>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TotalTime>
  <Words>1291</Words>
  <Application>Microsoft Office PowerPoint</Application>
  <PresentationFormat>On-screen Show (4:3)</PresentationFormat>
  <Paragraphs>113</Paragraphs>
  <Slides>13</Slides>
  <Notes>7</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A Novel Method for Handwritten Digit Recognition </vt:lpstr>
      <vt:lpstr>Contents </vt:lpstr>
      <vt:lpstr>Problem definition </vt:lpstr>
      <vt:lpstr>Slide 4</vt:lpstr>
      <vt:lpstr>Slide 5</vt:lpstr>
      <vt:lpstr>Slide 6</vt:lpstr>
      <vt:lpstr>Survey Papers</vt:lpstr>
      <vt:lpstr>Existing Application </vt:lpstr>
      <vt:lpstr>Existing Application </vt:lpstr>
      <vt:lpstr>De-Merits: </vt:lpstr>
      <vt:lpstr>Hardware Requirements: </vt:lpstr>
      <vt:lpstr>Objective: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INSURANCE BILLING SYSTEM</dc:title>
  <dc:creator>yuvaraj</dc:creator>
  <cp:lastModifiedBy>USER</cp:lastModifiedBy>
  <cp:revision>50</cp:revision>
  <cp:lastPrinted>2022-06-02T16:30:30Z</cp:lastPrinted>
  <dcterms:created xsi:type="dcterms:W3CDTF">2022-06-02T16:30:30Z</dcterms:created>
  <dcterms:modified xsi:type="dcterms:W3CDTF">2022-10-11T09:24:44Z</dcterms:modified>
</cp:coreProperties>
</file>