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36" autoAdjust="0"/>
  </p:normalViewPr>
  <p:slideViewPr>
    <p:cSldViewPr>
      <p:cViewPr>
        <p:scale>
          <a:sx n="120" d="100"/>
          <a:sy n="120" d="100"/>
        </p:scale>
        <p:origin x="-7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0693400" cy="7556500"/>
          </a:xfrm>
          <a:custGeom>
            <a:avLst/>
            <a:gdLst/>
            <a:ahLst/>
            <a:cxnLst/>
            <a:rect l="l" t="t" r="r" b="b"/>
            <a:pathLst>
              <a:path w="10693400" h="7556500">
                <a:moveTo>
                  <a:pt x="10693400" y="0"/>
                </a:moveTo>
                <a:lnTo>
                  <a:pt x="0" y="0"/>
                </a:lnTo>
                <a:lnTo>
                  <a:pt x="0" y="7556500"/>
                </a:lnTo>
                <a:lnTo>
                  <a:pt x="10693400" y="7556500"/>
                </a:lnTo>
                <a:lnTo>
                  <a:pt x="10693400" y="0"/>
                </a:lnTo>
                <a:close/>
              </a:path>
            </a:pathLst>
          </a:custGeom>
          <a:solidFill>
            <a:srgbClr val="F6F6F6"/>
          </a:solidFill>
        </p:spPr>
        <p:txBody>
          <a:bodyPr wrap="square" lIns="0" tIns="0" rIns="0" bIns="0" rtlCol="0"/>
          <a:lstStyle/>
          <a:p>
            <a:endParaRPr/>
          </a:p>
        </p:txBody>
      </p:sp>
      <p:sp>
        <p:nvSpPr>
          <p:cNvPr id="17" name="bg object 17"/>
          <p:cNvSpPr/>
          <p:nvPr/>
        </p:nvSpPr>
        <p:spPr>
          <a:xfrm>
            <a:off x="254000" y="546100"/>
            <a:ext cx="10172700" cy="1972945"/>
          </a:xfrm>
          <a:custGeom>
            <a:avLst/>
            <a:gdLst/>
            <a:ahLst/>
            <a:cxnLst/>
            <a:rect l="l" t="t" r="r" b="b"/>
            <a:pathLst>
              <a:path w="10172700" h="1972945">
                <a:moveTo>
                  <a:pt x="10172700" y="0"/>
                </a:moveTo>
                <a:lnTo>
                  <a:pt x="0" y="0"/>
                </a:lnTo>
                <a:lnTo>
                  <a:pt x="0" y="1972448"/>
                </a:lnTo>
                <a:lnTo>
                  <a:pt x="10172700" y="1972448"/>
                </a:lnTo>
                <a:lnTo>
                  <a:pt x="10172700" y="0"/>
                </a:lnTo>
                <a:close/>
              </a:path>
            </a:pathLst>
          </a:custGeom>
          <a:solidFill>
            <a:srgbClr val="EE4D9B"/>
          </a:solidFill>
        </p:spPr>
        <p:txBody>
          <a:bodyPr wrap="square" lIns="0" tIns="0" rIns="0" bIns="0" rtlCol="0"/>
          <a:lstStyle/>
          <a:p>
            <a:endParaRPr/>
          </a:p>
        </p:txBody>
      </p:sp>
      <p:sp>
        <p:nvSpPr>
          <p:cNvPr id="18" name="bg object 18"/>
          <p:cNvSpPr/>
          <p:nvPr/>
        </p:nvSpPr>
        <p:spPr>
          <a:xfrm>
            <a:off x="508000" y="572058"/>
            <a:ext cx="9664700" cy="1920875"/>
          </a:xfrm>
          <a:custGeom>
            <a:avLst/>
            <a:gdLst/>
            <a:ahLst/>
            <a:cxnLst/>
            <a:rect l="l" t="t" r="r" b="b"/>
            <a:pathLst>
              <a:path w="9664700" h="1920875">
                <a:moveTo>
                  <a:pt x="3213100" y="0"/>
                </a:moveTo>
                <a:lnTo>
                  <a:pt x="0" y="0"/>
                </a:lnTo>
                <a:lnTo>
                  <a:pt x="0" y="1920544"/>
                </a:lnTo>
                <a:lnTo>
                  <a:pt x="3213100" y="1920544"/>
                </a:lnTo>
                <a:lnTo>
                  <a:pt x="3213100" y="0"/>
                </a:lnTo>
                <a:close/>
              </a:path>
              <a:path w="9664700" h="1920875">
                <a:moveTo>
                  <a:pt x="6426200" y="0"/>
                </a:moveTo>
                <a:lnTo>
                  <a:pt x="3238500" y="0"/>
                </a:lnTo>
                <a:lnTo>
                  <a:pt x="3238500" y="1920544"/>
                </a:lnTo>
                <a:lnTo>
                  <a:pt x="6426200" y="1920544"/>
                </a:lnTo>
                <a:lnTo>
                  <a:pt x="6426200" y="0"/>
                </a:lnTo>
                <a:close/>
              </a:path>
              <a:path w="9664700" h="1920875">
                <a:moveTo>
                  <a:pt x="9664700" y="0"/>
                </a:moveTo>
                <a:lnTo>
                  <a:pt x="6451600" y="0"/>
                </a:lnTo>
                <a:lnTo>
                  <a:pt x="6451600" y="1920544"/>
                </a:lnTo>
                <a:lnTo>
                  <a:pt x="9664700" y="1920544"/>
                </a:lnTo>
                <a:lnTo>
                  <a:pt x="9664700"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534670" y="302260"/>
            <a:ext cx="9624060" cy="120904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1737995"/>
            <a:ext cx="9624060"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10/1/2022</a:t>
            </a:fld>
            <a:endParaRPr lang="en-US"/>
          </a:p>
        </p:txBody>
      </p:sp>
      <p:sp>
        <p:nvSpPr>
          <p:cNvPr id="6" name="Holder 6"/>
          <p:cNvSpPr>
            <a:spLocks noGrp="1"/>
          </p:cNvSpPr>
          <p:nvPr>
            <p:ph type="sldNum" sz="quarter" idx="7"/>
          </p:nvPr>
        </p:nvSpPr>
        <p:spPr>
          <a:xfrm>
            <a:off x="7699248" y="7027545"/>
            <a:ext cx="245948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vra.com/what-is-iot-internet-of-things/" TargetMode="External"/><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927" y="902212"/>
            <a:ext cx="174625" cy="1234440"/>
          </a:xfrm>
          <a:prstGeom prst="rect">
            <a:avLst/>
          </a:prstGeom>
        </p:spPr>
        <p:txBody>
          <a:bodyPr vert="vert270" wrap="square" lIns="0" tIns="3175" rIns="0" bIns="0" rtlCol="0">
            <a:spAutoFit/>
          </a:bodyPr>
          <a:lstStyle/>
          <a:p>
            <a:pPr marL="12700">
              <a:lnSpc>
                <a:spcPct val="100000"/>
              </a:lnSpc>
              <a:spcBef>
                <a:spcPts val="25"/>
              </a:spcBef>
            </a:pPr>
            <a:r>
              <a:rPr sz="1000" b="1" spc="5" dirty="0">
                <a:solidFill>
                  <a:srgbClr val="FFFFFF"/>
                </a:solidFill>
                <a:latin typeface="Roboto Bk"/>
                <a:cs typeface="Roboto Bk"/>
              </a:rPr>
              <a:t>Deﬁne</a:t>
            </a:r>
            <a:r>
              <a:rPr sz="1000" b="1" spc="-15" dirty="0">
                <a:solidFill>
                  <a:srgbClr val="FFFFFF"/>
                </a:solidFill>
                <a:latin typeface="Roboto Bk"/>
                <a:cs typeface="Roboto Bk"/>
              </a:rPr>
              <a:t> </a:t>
            </a:r>
            <a:r>
              <a:rPr sz="1000" b="1" dirty="0">
                <a:solidFill>
                  <a:srgbClr val="FFFFFF"/>
                </a:solidFill>
                <a:latin typeface="Roboto Bk"/>
                <a:cs typeface="Roboto Bk"/>
              </a:rPr>
              <a:t>CS,</a:t>
            </a:r>
            <a:r>
              <a:rPr sz="1000" b="1" spc="-20" dirty="0">
                <a:solidFill>
                  <a:srgbClr val="FFFFFF"/>
                </a:solidFill>
                <a:latin typeface="Roboto Bk"/>
                <a:cs typeface="Roboto Bk"/>
              </a:rPr>
              <a:t> </a:t>
            </a:r>
            <a:r>
              <a:rPr sz="1000" b="1" spc="-5" dirty="0">
                <a:solidFill>
                  <a:srgbClr val="FFFFFF"/>
                </a:solidFill>
                <a:latin typeface="Roboto Bk"/>
                <a:cs typeface="Roboto Bk"/>
              </a:rPr>
              <a:t>ﬁt</a:t>
            </a:r>
            <a:r>
              <a:rPr sz="1000" b="1" spc="-15" dirty="0">
                <a:solidFill>
                  <a:srgbClr val="FFFFFF"/>
                </a:solidFill>
                <a:latin typeface="Roboto Bk"/>
                <a:cs typeface="Roboto Bk"/>
              </a:rPr>
              <a:t> </a:t>
            </a:r>
            <a:r>
              <a:rPr sz="1000" b="1" spc="-5" dirty="0">
                <a:solidFill>
                  <a:srgbClr val="FFFFFF"/>
                </a:solidFill>
                <a:latin typeface="Roboto Bk"/>
                <a:cs typeface="Roboto Bk"/>
              </a:rPr>
              <a:t>into</a:t>
            </a:r>
            <a:r>
              <a:rPr sz="1000" b="1" spc="-15" dirty="0">
                <a:solidFill>
                  <a:srgbClr val="FFFFFF"/>
                </a:solidFill>
                <a:latin typeface="Roboto Bk"/>
                <a:cs typeface="Roboto Bk"/>
              </a:rPr>
              <a:t> </a:t>
            </a:r>
            <a:r>
              <a:rPr sz="1000" b="1" spc="15" dirty="0">
                <a:solidFill>
                  <a:srgbClr val="FFFFFF"/>
                </a:solidFill>
                <a:latin typeface="Roboto Bk"/>
                <a:cs typeface="Roboto Bk"/>
              </a:rPr>
              <a:t>CC</a:t>
            </a:r>
            <a:endParaRPr sz="1000">
              <a:latin typeface="Roboto Bk"/>
              <a:cs typeface="Roboto Bk"/>
            </a:endParaRPr>
          </a:p>
        </p:txBody>
      </p:sp>
      <p:sp>
        <p:nvSpPr>
          <p:cNvPr id="3" name="object 3"/>
          <p:cNvSpPr txBox="1"/>
          <p:nvPr/>
        </p:nvSpPr>
        <p:spPr>
          <a:xfrm>
            <a:off x="10217894" y="801667"/>
            <a:ext cx="174625" cy="1435735"/>
          </a:xfrm>
          <a:prstGeom prst="rect">
            <a:avLst/>
          </a:prstGeom>
        </p:spPr>
        <p:txBody>
          <a:bodyPr vert="vert" wrap="square" lIns="0" tIns="3175" rIns="0" bIns="0" rtlCol="0">
            <a:spAutoFit/>
          </a:bodyPr>
          <a:lstStyle/>
          <a:p>
            <a:pPr marL="12700">
              <a:lnSpc>
                <a:spcPct val="100000"/>
              </a:lnSpc>
              <a:spcBef>
                <a:spcPts val="25"/>
              </a:spcBef>
            </a:pPr>
            <a:r>
              <a:rPr sz="1000" b="1" spc="5" dirty="0">
                <a:solidFill>
                  <a:srgbClr val="FFFFFF"/>
                </a:solidFill>
                <a:latin typeface="Roboto Bk"/>
                <a:cs typeface="Roboto Bk"/>
              </a:rPr>
              <a:t>Explore</a:t>
            </a:r>
            <a:r>
              <a:rPr sz="1000" b="1" spc="-30" dirty="0">
                <a:solidFill>
                  <a:srgbClr val="FFFFFF"/>
                </a:solidFill>
                <a:latin typeface="Roboto Bk"/>
                <a:cs typeface="Roboto Bk"/>
              </a:rPr>
              <a:t> </a:t>
            </a:r>
            <a:r>
              <a:rPr sz="1000" b="1" spc="5" dirty="0">
                <a:solidFill>
                  <a:srgbClr val="FFFFFF"/>
                </a:solidFill>
                <a:latin typeface="Roboto Bk"/>
                <a:cs typeface="Roboto Bk"/>
              </a:rPr>
              <a:t>AS,</a:t>
            </a:r>
            <a:r>
              <a:rPr sz="1000" b="1" spc="-25" dirty="0">
                <a:solidFill>
                  <a:srgbClr val="FFFFFF"/>
                </a:solidFill>
                <a:latin typeface="Roboto Bk"/>
                <a:cs typeface="Roboto Bk"/>
              </a:rPr>
              <a:t> </a:t>
            </a:r>
            <a:r>
              <a:rPr sz="1000" b="1" spc="5" dirty="0">
                <a:solidFill>
                  <a:srgbClr val="FFFFFF"/>
                </a:solidFill>
                <a:latin typeface="Roboto Bk"/>
                <a:cs typeface="Roboto Bk"/>
              </a:rPr>
              <a:t>differentiate</a:t>
            </a:r>
            <a:endParaRPr sz="1000">
              <a:latin typeface="Roboto Bk"/>
              <a:cs typeface="Roboto Bk"/>
            </a:endParaRPr>
          </a:p>
        </p:txBody>
      </p:sp>
      <p:sp>
        <p:nvSpPr>
          <p:cNvPr id="4" name="object 4"/>
          <p:cNvSpPr txBox="1"/>
          <p:nvPr/>
        </p:nvSpPr>
        <p:spPr>
          <a:xfrm>
            <a:off x="3352800" y="635000"/>
            <a:ext cx="304800" cy="190500"/>
          </a:xfrm>
          <a:prstGeom prst="rect">
            <a:avLst/>
          </a:prstGeom>
          <a:solidFill>
            <a:srgbClr val="EE4D9B"/>
          </a:solidFill>
        </p:spPr>
        <p:txBody>
          <a:bodyPr vert="horz" wrap="square" lIns="0" tIns="12700" rIns="0" bIns="0" rtlCol="0">
            <a:spAutoFit/>
          </a:bodyPr>
          <a:lstStyle/>
          <a:p>
            <a:pPr marL="70485">
              <a:lnSpc>
                <a:spcPct val="100000"/>
              </a:lnSpc>
              <a:spcBef>
                <a:spcPts val="100"/>
              </a:spcBef>
            </a:pPr>
            <a:r>
              <a:rPr sz="1000" b="1" spc="10" dirty="0">
                <a:solidFill>
                  <a:srgbClr val="FFFFFF"/>
                </a:solidFill>
                <a:latin typeface="Roboto Bk"/>
                <a:cs typeface="Roboto Bk"/>
              </a:rPr>
              <a:t>CS</a:t>
            </a:r>
            <a:endParaRPr sz="1000">
              <a:latin typeface="Roboto Bk"/>
              <a:cs typeface="Roboto Bk"/>
            </a:endParaRPr>
          </a:p>
        </p:txBody>
      </p:sp>
      <p:sp>
        <p:nvSpPr>
          <p:cNvPr id="5" name="object 5"/>
          <p:cNvSpPr txBox="1"/>
          <p:nvPr/>
        </p:nvSpPr>
        <p:spPr>
          <a:xfrm>
            <a:off x="6578600" y="635000"/>
            <a:ext cx="304800" cy="190500"/>
          </a:xfrm>
          <a:prstGeom prst="rect">
            <a:avLst/>
          </a:prstGeom>
          <a:solidFill>
            <a:srgbClr val="EE4D9B"/>
          </a:solidFill>
        </p:spPr>
        <p:txBody>
          <a:bodyPr vert="horz" wrap="square" lIns="0" tIns="12700" rIns="0" bIns="0" rtlCol="0">
            <a:spAutoFit/>
          </a:bodyPr>
          <a:lstStyle/>
          <a:p>
            <a:pPr marL="68580">
              <a:lnSpc>
                <a:spcPct val="100000"/>
              </a:lnSpc>
              <a:spcBef>
                <a:spcPts val="100"/>
              </a:spcBef>
            </a:pPr>
            <a:r>
              <a:rPr sz="1000" b="1" spc="15" dirty="0">
                <a:solidFill>
                  <a:srgbClr val="FFFFFF"/>
                </a:solidFill>
                <a:latin typeface="Roboto Bk"/>
                <a:cs typeface="Roboto Bk"/>
              </a:rPr>
              <a:t>CC</a:t>
            </a:r>
            <a:endParaRPr sz="1000">
              <a:latin typeface="Roboto Bk"/>
              <a:cs typeface="Roboto Bk"/>
            </a:endParaRPr>
          </a:p>
        </p:txBody>
      </p:sp>
      <p:sp>
        <p:nvSpPr>
          <p:cNvPr id="6" name="object 6"/>
          <p:cNvSpPr txBox="1"/>
          <p:nvPr/>
        </p:nvSpPr>
        <p:spPr>
          <a:xfrm>
            <a:off x="9804400" y="635000"/>
            <a:ext cx="304800" cy="190500"/>
          </a:xfrm>
          <a:prstGeom prst="rect">
            <a:avLst/>
          </a:prstGeom>
          <a:solidFill>
            <a:srgbClr val="EE4D9B"/>
          </a:solidFill>
        </p:spPr>
        <p:txBody>
          <a:bodyPr vert="horz" wrap="square" lIns="0" tIns="12700" rIns="0" bIns="0" rtlCol="0">
            <a:spAutoFit/>
          </a:bodyPr>
          <a:lstStyle/>
          <a:p>
            <a:pPr marL="69215">
              <a:lnSpc>
                <a:spcPct val="100000"/>
              </a:lnSpc>
              <a:spcBef>
                <a:spcPts val="100"/>
              </a:spcBef>
            </a:pPr>
            <a:r>
              <a:rPr sz="1000" b="1" spc="20" dirty="0">
                <a:solidFill>
                  <a:srgbClr val="FFFFFF"/>
                </a:solidFill>
                <a:latin typeface="Roboto Bk"/>
                <a:cs typeface="Roboto Bk"/>
              </a:rPr>
              <a:t>AS</a:t>
            </a:r>
            <a:endParaRPr sz="1000">
              <a:latin typeface="Roboto Bk"/>
              <a:cs typeface="Roboto Bk"/>
            </a:endParaRPr>
          </a:p>
        </p:txBody>
      </p:sp>
      <p:sp>
        <p:nvSpPr>
          <p:cNvPr id="7" name="object 7"/>
          <p:cNvSpPr txBox="1"/>
          <p:nvPr/>
        </p:nvSpPr>
        <p:spPr>
          <a:xfrm>
            <a:off x="606950" y="718108"/>
            <a:ext cx="2882900" cy="1681229"/>
          </a:xfrm>
          <a:prstGeom prst="rect">
            <a:avLst/>
          </a:prstGeom>
        </p:spPr>
        <p:txBody>
          <a:bodyPr vert="horz" wrap="square" lIns="0" tIns="69850" rIns="0" bIns="0" rtlCol="0">
            <a:spAutoFit/>
          </a:bodyPr>
          <a:lstStyle/>
          <a:p>
            <a:pPr marL="12700">
              <a:lnSpc>
                <a:spcPct val="100000"/>
              </a:lnSpc>
              <a:spcBef>
                <a:spcPts val="550"/>
              </a:spcBef>
            </a:pPr>
            <a:r>
              <a:rPr sz="800" b="1" dirty="0">
                <a:solidFill>
                  <a:srgbClr val="222222"/>
                </a:solidFill>
                <a:latin typeface="Roboto Bk"/>
                <a:cs typeface="Roboto Bk"/>
              </a:rPr>
              <a:t>1.</a:t>
            </a:r>
            <a:r>
              <a:rPr sz="800" b="1" spc="-25" dirty="0">
                <a:solidFill>
                  <a:srgbClr val="222222"/>
                </a:solidFill>
                <a:latin typeface="Roboto Bk"/>
                <a:cs typeface="Roboto Bk"/>
              </a:rPr>
              <a:t> </a:t>
            </a:r>
            <a:r>
              <a:rPr sz="800" b="1" spc="5" dirty="0">
                <a:solidFill>
                  <a:srgbClr val="222222"/>
                </a:solidFill>
                <a:latin typeface="Roboto Bk"/>
                <a:cs typeface="Roboto Bk"/>
              </a:rPr>
              <a:t>CUSTOMER</a:t>
            </a:r>
            <a:r>
              <a:rPr sz="800" b="1" spc="-25" dirty="0">
                <a:solidFill>
                  <a:srgbClr val="222222"/>
                </a:solidFill>
                <a:latin typeface="Roboto Bk"/>
                <a:cs typeface="Roboto Bk"/>
              </a:rPr>
              <a:t> </a:t>
            </a:r>
            <a:r>
              <a:rPr sz="800" b="1" spc="5" dirty="0">
                <a:solidFill>
                  <a:srgbClr val="222222"/>
                </a:solidFill>
                <a:latin typeface="Roboto Bk"/>
                <a:cs typeface="Roboto Bk"/>
              </a:rPr>
              <a:t>SEGMENT(S)</a:t>
            </a:r>
            <a:endParaRPr sz="800" dirty="0">
              <a:latin typeface="Roboto Bk"/>
              <a:cs typeface="Roboto Bk"/>
            </a:endParaRPr>
          </a:p>
          <a:p>
            <a:pPr marL="12700">
              <a:lnSpc>
                <a:spcPct val="100000"/>
              </a:lnSpc>
              <a:spcBef>
                <a:spcPts val="340"/>
              </a:spcBef>
            </a:pPr>
            <a:endParaRPr sz="600" dirty="0">
              <a:latin typeface="Roboto"/>
              <a:cs typeface="Roboto"/>
            </a:endParaRPr>
          </a:p>
          <a:p>
            <a:pPr marL="12700">
              <a:lnSpc>
                <a:spcPct val="100000"/>
              </a:lnSpc>
              <a:spcBef>
                <a:spcPts val="80"/>
              </a:spcBef>
            </a:pPr>
            <a:r>
              <a:rPr lang="en-US" sz="1050" dirty="0"/>
              <a:t>The main purpose of this work is to improve the efficiency of the existing irrigation system and to reduce the human intervention for the complete automation of the </a:t>
            </a:r>
            <a:r>
              <a:rPr lang="en-US" sz="1050" dirty="0" smtClean="0"/>
              <a:t>system</a:t>
            </a:r>
          </a:p>
          <a:p>
            <a:pPr marL="12700">
              <a:lnSpc>
                <a:spcPct val="100000"/>
              </a:lnSpc>
              <a:spcBef>
                <a:spcPts val="80"/>
              </a:spcBef>
            </a:pPr>
            <a:r>
              <a:rPr lang="en-US" sz="1050" b="1" dirty="0" smtClean="0"/>
              <a:t>→</a:t>
            </a:r>
            <a:r>
              <a:rPr lang="en-IN" sz="1050" dirty="0"/>
              <a:t>Greenhouse </a:t>
            </a:r>
            <a:r>
              <a:rPr lang="en-IN" sz="1050" dirty="0" smtClean="0"/>
              <a:t>automation</a:t>
            </a:r>
          </a:p>
          <a:p>
            <a:pPr marL="12700">
              <a:lnSpc>
                <a:spcPct val="100000"/>
              </a:lnSpc>
              <a:spcBef>
                <a:spcPts val="80"/>
              </a:spcBef>
            </a:pPr>
            <a:r>
              <a:rPr lang="en-IN" sz="1050" b="1" dirty="0" smtClean="0">
                <a:latin typeface="Calibri"/>
                <a:cs typeface="Calibri"/>
              </a:rPr>
              <a:t>→</a:t>
            </a:r>
            <a:r>
              <a:rPr lang="en-IN" sz="1050" dirty="0"/>
              <a:t>Crop management</a:t>
            </a:r>
            <a:r>
              <a:rPr lang="en-IN" sz="1050" dirty="0" smtClean="0"/>
              <a:t>.</a:t>
            </a:r>
          </a:p>
          <a:p>
            <a:pPr marL="12700">
              <a:lnSpc>
                <a:spcPct val="100000"/>
              </a:lnSpc>
              <a:spcBef>
                <a:spcPts val="80"/>
              </a:spcBef>
            </a:pPr>
            <a:r>
              <a:rPr lang="en-IN" sz="1050" b="1" dirty="0" smtClean="0">
                <a:latin typeface="Calibri"/>
                <a:cs typeface="Calibri"/>
              </a:rPr>
              <a:t>→</a:t>
            </a:r>
            <a:r>
              <a:rPr lang="en-IN" sz="1050" dirty="0"/>
              <a:t>Precision farming</a:t>
            </a:r>
            <a:endParaRPr lang="en-IN" sz="1050" dirty="0" smtClean="0">
              <a:latin typeface="Calibri"/>
              <a:cs typeface="Calibri"/>
            </a:endParaRPr>
          </a:p>
          <a:p>
            <a:pPr marL="12700">
              <a:lnSpc>
                <a:spcPct val="100000"/>
              </a:lnSpc>
              <a:spcBef>
                <a:spcPts val="80"/>
              </a:spcBef>
            </a:pPr>
            <a:r>
              <a:rPr lang="en-IN" sz="1050" b="1" dirty="0" smtClean="0">
                <a:latin typeface="Calibri"/>
                <a:cs typeface="Calibri"/>
              </a:rPr>
              <a:t>→</a:t>
            </a:r>
            <a:r>
              <a:rPr lang="en-IN" sz="1050" dirty="0"/>
              <a:t>Agricultural drones</a:t>
            </a:r>
            <a:endParaRPr sz="1050" dirty="0">
              <a:latin typeface="Roboto"/>
              <a:cs typeface="Roboto"/>
            </a:endParaRPr>
          </a:p>
        </p:txBody>
      </p:sp>
      <p:sp>
        <p:nvSpPr>
          <p:cNvPr id="8" name="object 8"/>
          <p:cNvSpPr txBox="1"/>
          <p:nvPr/>
        </p:nvSpPr>
        <p:spPr>
          <a:xfrm>
            <a:off x="3848099" y="660400"/>
            <a:ext cx="2727325" cy="1523494"/>
          </a:xfrm>
          <a:prstGeom prst="rect">
            <a:avLst/>
          </a:prstGeom>
        </p:spPr>
        <p:txBody>
          <a:bodyPr vert="horz" wrap="square" lIns="0" tIns="12700" rIns="0" bIns="0" rtlCol="0">
            <a:spAutoFit/>
          </a:bodyPr>
          <a:lstStyle/>
          <a:p>
            <a:pPr marL="12700">
              <a:lnSpc>
                <a:spcPct val="100000"/>
              </a:lnSpc>
              <a:spcBef>
                <a:spcPts val="100"/>
              </a:spcBef>
            </a:pPr>
            <a:r>
              <a:rPr sz="800" b="1" dirty="0">
                <a:solidFill>
                  <a:srgbClr val="222222"/>
                </a:solidFill>
                <a:latin typeface="Roboto Bk"/>
                <a:cs typeface="Roboto Bk"/>
              </a:rPr>
              <a:t>6.</a:t>
            </a:r>
            <a:r>
              <a:rPr sz="800" b="1" spc="-30" dirty="0">
                <a:solidFill>
                  <a:srgbClr val="222222"/>
                </a:solidFill>
                <a:latin typeface="Roboto Bk"/>
                <a:cs typeface="Roboto Bk"/>
              </a:rPr>
              <a:t> </a:t>
            </a:r>
            <a:r>
              <a:rPr sz="800" b="1" spc="5" dirty="0">
                <a:solidFill>
                  <a:srgbClr val="222222"/>
                </a:solidFill>
                <a:latin typeface="Roboto Bk"/>
                <a:cs typeface="Roboto Bk"/>
              </a:rPr>
              <a:t>CUSTOMER</a:t>
            </a:r>
            <a:r>
              <a:rPr sz="800" b="1" spc="-30" dirty="0">
                <a:solidFill>
                  <a:srgbClr val="222222"/>
                </a:solidFill>
                <a:latin typeface="Roboto Bk"/>
                <a:cs typeface="Roboto Bk"/>
              </a:rPr>
              <a:t> </a:t>
            </a:r>
            <a:r>
              <a:rPr sz="800" b="1" spc="15" dirty="0" smtClean="0">
                <a:solidFill>
                  <a:srgbClr val="222222"/>
                </a:solidFill>
                <a:latin typeface="Roboto Bk"/>
                <a:cs typeface="Roboto Bk"/>
              </a:rPr>
              <a:t>CONSTRAINTS</a:t>
            </a:r>
            <a:endParaRPr lang="en-US" sz="800" b="1" spc="15" dirty="0" smtClean="0">
              <a:solidFill>
                <a:srgbClr val="222222"/>
              </a:solidFill>
              <a:latin typeface="Roboto Bk"/>
              <a:cs typeface="Roboto Bk"/>
            </a:endParaRPr>
          </a:p>
          <a:p>
            <a:pPr marL="12700">
              <a:lnSpc>
                <a:spcPct val="100000"/>
              </a:lnSpc>
              <a:spcBef>
                <a:spcPts val="100"/>
              </a:spcBef>
            </a:pPr>
            <a:endParaRPr lang="en-US" sz="1000" dirty="0" smtClean="0">
              <a:latin typeface="Calibri"/>
              <a:cs typeface="Calibri"/>
            </a:endParaRPr>
          </a:p>
          <a:p>
            <a:pPr marL="12700">
              <a:lnSpc>
                <a:spcPct val="100000"/>
              </a:lnSpc>
              <a:spcBef>
                <a:spcPts val="100"/>
              </a:spcBef>
            </a:pPr>
            <a:r>
              <a:rPr lang="en-US" sz="1050" b="1" dirty="0" smtClean="0">
                <a:latin typeface="Calibri"/>
                <a:cs typeface="Calibri"/>
              </a:rPr>
              <a:t>→</a:t>
            </a:r>
            <a:r>
              <a:rPr lang="en-US" sz="1050" dirty="0" smtClean="0"/>
              <a:t>Pests,</a:t>
            </a:r>
          </a:p>
          <a:p>
            <a:pPr marL="12700">
              <a:lnSpc>
                <a:spcPct val="100000"/>
              </a:lnSpc>
              <a:spcBef>
                <a:spcPts val="100"/>
              </a:spcBef>
            </a:pPr>
            <a:r>
              <a:rPr lang="en-US" sz="1050" b="1" dirty="0" smtClean="0">
                <a:latin typeface="Calibri"/>
                <a:cs typeface="Calibri"/>
              </a:rPr>
              <a:t>→</a:t>
            </a:r>
            <a:r>
              <a:rPr lang="en-US" sz="1050" dirty="0" smtClean="0"/>
              <a:t>High </a:t>
            </a:r>
            <a:r>
              <a:rPr lang="en-US" sz="1050" dirty="0"/>
              <a:t>cost of inputs, </a:t>
            </a:r>
            <a:r>
              <a:rPr lang="en-US" sz="1050" dirty="0" smtClean="0"/>
              <a:t> </a:t>
            </a:r>
          </a:p>
          <a:p>
            <a:pPr marL="12700">
              <a:lnSpc>
                <a:spcPct val="100000"/>
              </a:lnSpc>
              <a:spcBef>
                <a:spcPts val="100"/>
              </a:spcBef>
            </a:pPr>
            <a:r>
              <a:rPr lang="en-US" sz="1050" b="1" dirty="0" smtClean="0">
                <a:latin typeface="Calibri"/>
                <a:cs typeface="Calibri"/>
              </a:rPr>
              <a:t>→</a:t>
            </a:r>
            <a:r>
              <a:rPr lang="en-US" sz="1050" dirty="0" smtClean="0"/>
              <a:t>Shortage </a:t>
            </a:r>
            <a:r>
              <a:rPr lang="en-US" sz="1050" dirty="0"/>
              <a:t>of land, </a:t>
            </a:r>
            <a:endParaRPr lang="en-US" sz="1050" dirty="0" smtClean="0"/>
          </a:p>
          <a:p>
            <a:pPr marL="12700">
              <a:lnSpc>
                <a:spcPct val="100000"/>
              </a:lnSpc>
              <a:spcBef>
                <a:spcPts val="100"/>
              </a:spcBef>
            </a:pPr>
            <a:r>
              <a:rPr lang="en-US" sz="1050" b="1" dirty="0" smtClean="0">
                <a:latin typeface="Calibri"/>
                <a:cs typeface="Calibri"/>
              </a:rPr>
              <a:t>→</a:t>
            </a:r>
            <a:r>
              <a:rPr lang="en-US" sz="1050" dirty="0" smtClean="0"/>
              <a:t>Weed </a:t>
            </a:r>
            <a:r>
              <a:rPr lang="en-US" sz="1050" dirty="0"/>
              <a:t>infestation</a:t>
            </a:r>
            <a:r>
              <a:rPr lang="en-US" sz="1050" dirty="0" smtClean="0"/>
              <a:t>,</a:t>
            </a:r>
          </a:p>
          <a:p>
            <a:pPr marL="12700">
              <a:lnSpc>
                <a:spcPct val="100000"/>
              </a:lnSpc>
              <a:spcBef>
                <a:spcPts val="100"/>
              </a:spcBef>
            </a:pPr>
            <a:r>
              <a:rPr lang="en-US" sz="1050" b="1" dirty="0" smtClean="0">
                <a:latin typeface="Calibri"/>
                <a:cs typeface="Calibri"/>
              </a:rPr>
              <a:t>→</a:t>
            </a:r>
            <a:r>
              <a:rPr lang="en-US" sz="1050" dirty="0" smtClean="0"/>
              <a:t>Shortage </a:t>
            </a:r>
            <a:r>
              <a:rPr lang="en-US" sz="1050" dirty="0"/>
              <a:t>of inputs</a:t>
            </a:r>
            <a:r>
              <a:rPr lang="en-US" sz="1050" dirty="0" smtClean="0"/>
              <a:t>,</a:t>
            </a:r>
          </a:p>
          <a:p>
            <a:pPr marL="12700">
              <a:lnSpc>
                <a:spcPct val="100000"/>
              </a:lnSpc>
              <a:spcBef>
                <a:spcPts val="100"/>
              </a:spcBef>
            </a:pPr>
            <a:r>
              <a:rPr lang="en-US" sz="1050" b="1" dirty="0" smtClean="0">
                <a:latin typeface="Calibri"/>
                <a:cs typeface="Calibri"/>
              </a:rPr>
              <a:t>→</a:t>
            </a:r>
            <a:r>
              <a:rPr lang="en-US" sz="1050" dirty="0" smtClean="0"/>
              <a:t>Low </a:t>
            </a:r>
            <a:r>
              <a:rPr lang="en-US" sz="1050" dirty="0"/>
              <a:t>yield, poor quality of seed</a:t>
            </a:r>
            <a:r>
              <a:rPr lang="en-US" sz="1050" dirty="0" smtClean="0"/>
              <a:t>,</a:t>
            </a:r>
          </a:p>
          <a:p>
            <a:pPr marL="12700">
              <a:lnSpc>
                <a:spcPct val="100000"/>
              </a:lnSpc>
              <a:spcBef>
                <a:spcPts val="100"/>
              </a:spcBef>
            </a:pPr>
            <a:r>
              <a:rPr lang="en-US" sz="1050" b="1" dirty="0" smtClean="0">
                <a:latin typeface="Calibri"/>
                <a:cs typeface="Calibri"/>
              </a:rPr>
              <a:t>→</a:t>
            </a:r>
            <a:r>
              <a:rPr lang="en-US" sz="1050" dirty="0" smtClean="0"/>
              <a:t>Poor </a:t>
            </a:r>
            <a:r>
              <a:rPr lang="en-US" sz="1050" dirty="0"/>
              <a:t>soil fertility</a:t>
            </a:r>
            <a:endParaRPr sz="1050" dirty="0">
              <a:latin typeface="Roboto Bk"/>
              <a:cs typeface="Roboto Bk"/>
            </a:endParaRPr>
          </a:p>
        </p:txBody>
      </p:sp>
      <p:sp>
        <p:nvSpPr>
          <p:cNvPr id="10" name="object 10"/>
          <p:cNvSpPr txBox="1"/>
          <p:nvPr/>
        </p:nvSpPr>
        <p:spPr>
          <a:xfrm>
            <a:off x="7061200" y="602826"/>
            <a:ext cx="2560320" cy="324448"/>
          </a:xfrm>
          <a:prstGeom prst="rect">
            <a:avLst/>
          </a:prstGeom>
        </p:spPr>
        <p:txBody>
          <a:bodyPr vert="horz" wrap="square" lIns="0" tIns="69850" rIns="0" bIns="0" rtlCol="0">
            <a:spAutoFit/>
          </a:bodyPr>
          <a:lstStyle/>
          <a:p>
            <a:pPr marL="12700">
              <a:lnSpc>
                <a:spcPct val="100000"/>
              </a:lnSpc>
              <a:spcBef>
                <a:spcPts val="550"/>
              </a:spcBef>
            </a:pPr>
            <a:r>
              <a:rPr sz="800" b="1" dirty="0">
                <a:solidFill>
                  <a:srgbClr val="222222"/>
                </a:solidFill>
                <a:latin typeface="Roboto Bk"/>
                <a:cs typeface="Roboto Bk"/>
              </a:rPr>
              <a:t>5.</a:t>
            </a:r>
            <a:r>
              <a:rPr sz="800" b="1" spc="-25" dirty="0">
                <a:solidFill>
                  <a:srgbClr val="222222"/>
                </a:solidFill>
                <a:latin typeface="Roboto Bk"/>
                <a:cs typeface="Roboto Bk"/>
              </a:rPr>
              <a:t> </a:t>
            </a:r>
            <a:r>
              <a:rPr sz="800" b="1" spc="10" dirty="0">
                <a:solidFill>
                  <a:srgbClr val="222222"/>
                </a:solidFill>
                <a:latin typeface="Roboto Bk"/>
                <a:cs typeface="Roboto Bk"/>
              </a:rPr>
              <a:t>AVAILABLE</a:t>
            </a:r>
            <a:r>
              <a:rPr sz="800" b="1" spc="-25" dirty="0">
                <a:solidFill>
                  <a:srgbClr val="222222"/>
                </a:solidFill>
                <a:latin typeface="Roboto Bk"/>
                <a:cs typeface="Roboto Bk"/>
              </a:rPr>
              <a:t> </a:t>
            </a:r>
            <a:r>
              <a:rPr sz="800" b="1" dirty="0">
                <a:solidFill>
                  <a:srgbClr val="222222"/>
                </a:solidFill>
                <a:latin typeface="Roboto Bk"/>
                <a:cs typeface="Roboto Bk"/>
              </a:rPr>
              <a:t>SOLUTIONS</a:t>
            </a:r>
            <a:endParaRPr sz="800" dirty="0">
              <a:latin typeface="Roboto Bk"/>
              <a:cs typeface="Roboto Bk"/>
            </a:endParaRPr>
          </a:p>
          <a:p>
            <a:pPr marL="12700">
              <a:lnSpc>
                <a:spcPct val="100000"/>
              </a:lnSpc>
              <a:spcBef>
                <a:spcPts val="340"/>
              </a:spcBef>
            </a:pPr>
            <a:endParaRPr sz="600" dirty="0">
              <a:latin typeface="Roboto"/>
              <a:cs typeface="Roboto"/>
            </a:endParaRPr>
          </a:p>
        </p:txBody>
      </p:sp>
      <p:sp>
        <p:nvSpPr>
          <p:cNvPr id="11" name="object 11"/>
          <p:cNvSpPr txBox="1"/>
          <p:nvPr/>
        </p:nvSpPr>
        <p:spPr>
          <a:xfrm>
            <a:off x="7061200" y="916939"/>
            <a:ext cx="2803525" cy="1270732"/>
          </a:xfrm>
          <a:prstGeom prst="rect">
            <a:avLst/>
          </a:prstGeom>
        </p:spPr>
        <p:txBody>
          <a:bodyPr vert="horz" wrap="square" lIns="0" tIns="12700" rIns="0" bIns="0" rtlCol="0">
            <a:spAutoFit/>
          </a:bodyPr>
          <a:lstStyle/>
          <a:p>
            <a:pPr marL="12700" marR="5080">
              <a:lnSpc>
                <a:spcPct val="111100"/>
              </a:lnSpc>
              <a:spcBef>
                <a:spcPts val="100"/>
              </a:spcBef>
            </a:pPr>
            <a:r>
              <a:rPr lang="en-US" sz="1050" b="1" dirty="0" smtClean="0">
                <a:latin typeface="Calibri"/>
                <a:cs typeface="Calibri"/>
              </a:rPr>
              <a:t>→</a:t>
            </a:r>
            <a:r>
              <a:rPr lang="en-US" sz="1050" dirty="0" smtClean="0"/>
              <a:t>It provide </a:t>
            </a:r>
            <a:r>
              <a:rPr lang="en-US" sz="1050" dirty="0"/>
              <a:t>an integrated </a:t>
            </a:r>
            <a:r>
              <a:rPr lang="en-US" sz="1050" dirty="0" err="1"/>
              <a:t>IoT</a:t>
            </a:r>
            <a:r>
              <a:rPr lang="en-US" sz="1050" dirty="0"/>
              <a:t> platform in agriculture that allows farmers to leverage sensors, smart gateways and monitoring systems </a:t>
            </a:r>
            <a:r>
              <a:rPr lang="en-US" sz="1050" dirty="0" smtClean="0"/>
              <a:t>to </a:t>
            </a:r>
            <a:r>
              <a:rPr lang="en-US" sz="1050" dirty="0"/>
              <a:t>collect </a:t>
            </a:r>
            <a:r>
              <a:rPr lang="en-US" sz="1050" dirty="0" smtClean="0"/>
              <a:t>information.</a:t>
            </a:r>
          </a:p>
          <a:p>
            <a:pPr marL="12700" marR="5080">
              <a:lnSpc>
                <a:spcPct val="111100"/>
              </a:lnSpc>
              <a:spcBef>
                <a:spcPts val="100"/>
              </a:spcBef>
            </a:pPr>
            <a:r>
              <a:rPr lang="en-US" sz="1050" b="1" dirty="0" smtClean="0">
                <a:latin typeface="Calibri"/>
                <a:cs typeface="Calibri"/>
              </a:rPr>
              <a:t>→</a:t>
            </a:r>
            <a:r>
              <a:rPr lang="en-US" sz="1050" dirty="0" smtClean="0"/>
              <a:t>Control </a:t>
            </a:r>
            <a:r>
              <a:rPr lang="en-US" sz="1050" dirty="0"/>
              <a:t>various parameters on their farms and </a:t>
            </a:r>
            <a:r>
              <a:rPr lang="en-US" sz="1050" dirty="0" smtClean="0"/>
              <a:t>analyze </a:t>
            </a:r>
            <a:r>
              <a:rPr lang="en-US" sz="1050" dirty="0"/>
              <a:t>real-time data in order to make informed decisions</a:t>
            </a:r>
            <a:endParaRPr sz="1050" dirty="0">
              <a:latin typeface="Roboto"/>
              <a:cs typeface="Roboto"/>
            </a:endParaRPr>
          </a:p>
        </p:txBody>
      </p:sp>
      <p:grpSp>
        <p:nvGrpSpPr>
          <p:cNvPr id="12" name="object 12"/>
          <p:cNvGrpSpPr/>
          <p:nvPr/>
        </p:nvGrpSpPr>
        <p:grpSpPr>
          <a:xfrm>
            <a:off x="254000" y="2574032"/>
            <a:ext cx="10172700" cy="2458720"/>
            <a:chOff x="254000" y="2574032"/>
            <a:chExt cx="10172700" cy="2458720"/>
          </a:xfrm>
        </p:grpSpPr>
        <p:sp>
          <p:nvSpPr>
            <p:cNvPr id="13" name="object 13"/>
            <p:cNvSpPr/>
            <p:nvPr/>
          </p:nvSpPr>
          <p:spPr>
            <a:xfrm>
              <a:off x="254000" y="2574032"/>
              <a:ext cx="10172700" cy="2458720"/>
            </a:xfrm>
            <a:custGeom>
              <a:avLst/>
              <a:gdLst/>
              <a:ahLst/>
              <a:cxnLst/>
              <a:rect l="l" t="t" r="r" b="b"/>
              <a:pathLst>
                <a:path w="10172700" h="2458720">
                  <a:moveTo>
                    <a:pt x="10172700" y="0"/>
                  </a:moveTo>
                  <a:lnTo>
                    <a:pt x="0" y="0"/>
                  </a:lnTo>
                  <a:lnTo>
                    <a:pt x="0" y="2458385"/>
                  </a:lnTo>
                  <a:lnTo>
                    <a:pt x="10172700" y="2458385"/>
                  </a:lnTo>
                  <a:lnTo>
                    <a:pt x="10172700" y="0"/>
                  </a:lnTo>
                  <a:close/>
                </a:path>
              </a:pathLst>
            </a:custGeom>
            <a:solidFill>
              <a:srgbClr val="F78E1E"/>
            </a:solidFill>
          </p:spPr>
          <p:txBody>
            <a:bodyPr wrap="square" lIns="0" tIns="0" rIns="0" bIns="0" rtlCol="0"/>
            <a:lstStyle/>
            <a:p>
              <a:endParaRPr/>
            </a:p>
          </p:txBody>
        </p:sp>
        <p:sp>
          <p:nvSpPr>
            <p:cNvPr id="14" name="object 14"/>
            <p:cNvSpPr/>
            <p:nvPr/>
          </p:nvSpPr>
          <p:spPr>
            <a:xfrm>
              <a:off x="508000" y="2603499"/>
              <a:ext cx="9664700" cy="2405380"/>
            </a:xfrm>
            <a:custGeom>
              <a:avLst/>
              <a:gdLst/>
              <a:ahLst/>
              <a:cxnLst/>
              <a:rect l="l" t="t" r="r" b="b"/>
              <a:pathLst>
                <a:path w="9664700" h="2405379">
                  <a:moveTo>
                    <a:pt x="3213100" y="0"/>
                  </a:moveTo>
                  <a:lnTo>
                    <a:pt x="0" y="0"/>
                  </a:lnTo>
                  <a:lnTo>
                    <a:pt x="0" y="2405227"/>
                  </a:lnTo>
                  <a:lnTo>
                    <a:pt x="3213100" y="2405227"/>
                  </a:lnTo>
                  <a:lnTo>
                    <a:pt x="3213100" y="0"/>
                  </a:lnTo>
                  <a:close/>
                </a:path>
                <a:path w="9664700" h="2405379">
                  <a:moveTo>
                    <a:pt x="6426200" y="0"/>
                  </a:moveTo>
                  <a:lnTo>
                    <a:pt x="3238500" y="0"/>
                  </a:lnTo>
                  <a:lnTo>
                    <a:pt x="3238500" y="2405227"/>
                  </a:lnTo>
                  <a:lnTo>
                    <a:pt x="6426200" y="2405227"/>
                  </a:lnTo>
                  <a:lnTo>
                    <a:pt x="6426200" y="0"/>
                  </a:lnTo>
                  <a:close/>
                </a:path>
                <a:path w="9664700" h="2405379">
                  <a:moveTo>
                    <a:pt x="9664700" y="0"/>
                  </a:moveTo>
                  <a:lnTo>
                    <a:pt x="6451600" y="0"/>
                  </a:lnTo>
                  <a:lnTo>
                    <a:pt x="6451600" y="2405227"/>
                  </a:lnTo>
                  <a:lnTo>
                    <a:pt x="9664700" y="2405227"/>
                  </a:lnTo>
                  <a:lnTo>
                    <a:pt x="9664700" y="0"/>
                  </a:lnTo>
                  <a:close/>
                </a:path>
              </a:pathLst>
            </a:custGeom>
            <a:solidFill>
              <a:srgbClr val="FFFFFF"/>
            </a:solidFill>
          </p:spPr>
          <p:txBody>
            <a:bodyPr wrap="square" lIns="0" tIns="0" rIns="0" bIns="0" rtlCol="0"/>
            <a:lstStyle/>
            <a:p>
              <a:endParaRPr/>
            </a:p>
          </p:txBody>
        </p:sp>
      </p:grpSp>
      <p:sp>
        <p:nvSpPr>
          <p:cNvPr id="15" name="object 15"/>
          <p:cNvSpPr txBox="1"/>
          <p:nvPr/>
        </p:nvSpPr>
        <p:spPr>
          <a:xfrm>
            <a:off x="306709" y="2721783"/>
            <a:ext cx="159385" cy="2176780"/>
          </a:xfrm>
          <a:prstGeom prst="rect">
            <a:avLst/>
          </a:prstGeom>
        </p:spPr>
        <p:txBody>
          <a:bodyPr vert="vert270" wrap="square" lIns="0" tIns="4445" rIns="0" bIns="0" rtlCol="0">
            <a:spAutoFit/>
          </a:bodyPr>
          <a:lstStyle/>
          <a:p>
            <a:pPr marL="12700">
              <a:lnSpc>
                <a:spcPct val="100000"/>
              </a:lnSpc>
              <a:spcBef>
                <a:spcPts val="35"/>
              </a:spcBef>
            </a:pPr>
            <a:r>
              <a:rPr sz="900" b="1" spc="-5" dirty="0">
                <a:solidFill>
                  <a:srgbClr val="FFFFFF"/>
                </a:solidFill>
                <a:latin typeface="Roboto Bk"/>
                <a:cs typeface="Roboto Bk"/>
              </a:rPr>
              <a:t>Focus</a:t>
            </a:r>
            <a:r>
              <a:rPr sz="900" b="1" dirty="0">
                <a:solidFill>
                  <a:srgbClr val="FFFFFF"/>
                </a:solidFill>
                <a:latin typeface="Roboto Bk"/>
                <a:cs typeface="Roboto Bk"/>
              </a:rPr>
              <a:t> on </a:t>
            </a:r>
            <a:r>
              <a:rPr sz="900" b="1" spc="-5" dirty="0">
                <a:solidFill>
                  <a:srgbClr val="FFFFFF"/>
                </a:solidFill>
                <a:latin typeface="Roboto Bk"/>
                <a:cs typeface="Roboto Bk"/>
              </a:rPr>
              <a:t>J&amp;P,</a:t>
            </a:r>
            <a:r>
              <a:rPr sz="900" b="1" dirty="0">
                <a:solidFill>
                  <a:srgbClr val="FFFFFF"/>
                </a:solidFill>
                <a:latin typeface="Roboto Bk"/>
                <a:cs typeface="Roboto Bk"/>
              </a:rPr>
              <a:t> </a:t>
            </a:r>
            <a:r>
              <a:rPr sz="900" b="1" spc="-5" dirty="0">
                <a:solidFill>
                  <a:srgbClr val="FFFFFF"/>
                </a:solidFill>
                <a:latin typeface="Roboto Bk"/>
                <a:cs typeface="Roboto Bk"/>
              </a:rPr>
              <a:t>tap</a:t>
            </a:r>
            <a:r>
              <a:rPr sz="900" b="1" dirty="0">
                <a:solidFill>
                  <a:srgbClr val="FFFFFF"/>
                </a:solidFill>
                <a:latin typeface="Roboto Bk"/>
                <a:cs typeface="Roboto Bk"/>
              </a:rPr>
              <a:t> </a:t>
            </a:r>
            <a:r>
              <a:rPr sz="900" b="1" spc="-5" dirty="0">
                <a:solidFill>
                  <a:srgbClr val="FFFFFF"/>
                </a:solidFill>
                <a:latin typeface="Roboto Bk"/>
                <a:cs typeface="Roboto Bk"/>
              </a:rPr>
              <a:t>into</a:t>
            </a:r>
            <a:r>
              <a:rPr sz="900" b="1" dirty="0">
                <a:solidFill>
                  <a:srgbClr val="FFFFFF"/>
                </a:solidFill>
                <a:latin typeface="Roboto Bk"/>
                <a:cs typeface="Roboto Bk"/>
              </a:rPr>
              <a:t> </a:t>
            </a:r>
            <a:r>
              <a:rPr sz="900" b="1" spc="-5" dirty="0">
                <a:solidFill>
                  <a:srgbClr val="FFFFFF"/>
                </a:solidFill>
                <a:latin typeface="Roboto Bk"/>
                <a:cs typeface="Roboto Bk"/>
              </a:rPr>
              <a:t>BE,</a:t>
            </a:r>
            <a:r>
              <a:rPr sz="900" b="1" spc="5" dirty="0">
                <a:solidFill>
                  <a:srgbClr val="FFFFFF"/>
                </a:solidFill>
                <a:latin typeface="Roboto Bk"/>
                <a:cs typeface="Roboto Bk"/>
              </a:rPr>
              <a:t> </a:t>
            </a:r>
            <a:r>
              <a:rPr sz="900" b="1" dirty="0">
                <a:solidFill>
                  <a:srgbClr val="FFFFFF"/>
                </a:solidFill>
                <a:latin typeface="Roboto Bk"/>
                <a:cs typeface="Roboto Bk"/>
              </a:rPr>
              <a:t>understand</a:t>
            </a:r>
            <a:r>
              <a:rPr sz="900" b="1" spc="-5" dirty="0">
                <a:solidFill>
                  <a:srgbClr val="FFFFFF"/>
                </a:solidFill>
                <a:latin typeface="Roboto Bk"/>
                <a:cs typeface="Roboto Bk"/>
              </a:rPr>
              <a:t> </a:t>
            </a:r>
            <a:r>
              <a:rPr sz="900" b="1" spc="10" dirty="0">
                <a:solidFill>
                  <a:srgbClr val="FFFFFF"/>
                </a:solidFill>
                <a:latin typeface="Roboto Bk"/>
                <a:cs typeface="Roboto Bk"/>
              </a:rPr>
              <a:t>RC</a:t>
            </a:r>
            <a:endParaRPr sz="900">
              <a:latin typeface="Roboto Bk"/>
              <a:cs typeface="Roboto Bk"/>
            </a:endParaRPr>
          </a:p>
        </p:txBody>
      </p:sp>
      <p:sp>
        <p:nvSpPr>
          <p:cNvPr id="16" name="object 16"/>
          <p:cNvSpPr txBox="1"/>
          <p:nvPr/>
        </p:nvSpPr>
        <p:spPr>
          <a:xfrm>
            <a:off x="10220994" y="2708384"/>
            <a:ext cx="159385" cy="2176780"/>
          </a:xfrm>
          <a:prstGeom prst="rect">
            <a:avLst/>
          </a:prstGeom>
        </p:spPr>
        <p:txBody>
          <a:bodyPr vert="vert" wrap="square" lIns="0" tIns="4445" rIns="0" bIns="0" rtlCol="0">
            <a:spAutoFit/>
          </a:bodyPr>
          <a:lstStyle/>
          <a:p>
            <a:pPr marL="12700">
              <a:lnSpc>
                <a:spcPct val="100000"/>
              </a:lnSpc>
              <a:spcBef>
                <a:spcPts val="35"/>
              </a:spcBef>
            </a:pPr>
            <a:r>
              <a:rPr sz="900" b="1" spc="-5" dirty="0">
                <a:solidFill>
                  <a:srgbClr val="FFFFFF"/>
                </a:solidFill>
                <a:latin typeface="Roboto Bk"/>
                <a:cs typeface="Roboto Bk"/>
              </a:rPr>
              <a:t>Focus</a:t>
            </a:r>
            <a:r>
              <a:rPr sz="900" b="1" dirty="0">
                <a:solidFill>
                  <a:srgbClr val="FFFFFF"/>
                </a:solidFill>
                <a:latin typeface="Roboto Bk"/>
                <a:cs typeface="Roboto Bk"/>
              </a:rPr>
              <a:t> on </a:t>
            </a:r>
            <a:r>
              <a:rPr sz="900" b="1" spc="-5" dirty="0">
                <a:solidFill>
                  <a:srgbClr val="FFFFFF"/>
                </a:solidFill>
                <a:latin typeface="Roboto Bk"/>
                <a:cs typeface="Roboto Bk"/>
              </a:rPr>
              <a:t>J&amp;P,</a:t>
            </a:r>
            <a:r>
              <a:rPr sz="900" b="1" dirty="0">
                <a:solidFill>
                  <a:srgbClr val="FFFFFF"/>
                </a:solidFill>
                <a:latin typeface="Roboto Bk"/>
                <a:cs typeface="Roboto Bk"/>
              </a:rPr>
              <a:t> </a:t>
            </a:r>
            <a:r>
              <a:rPr sz="900" b="1" spc="-5" dirty="0">
                <a:solidFill>
                  <a:srgbClr val="FFFFFF"/>
                </a:solidFill>
                <a:latin typeface="Roboto Bk"/>
                <a:cs typeface="Roboto Bk"/>
              </a:rPr>
              <a:t>tap</a:t>
            </a:r>
            <a:r>
              <a:rPr sz="900" b="1" dirty="0">
                <a:solidFill>
                  <a:srgbClr val="FFFFFF"/>
                </a:solidFill>
                <a:latin typeface="Roboto Bk"/>
                <a:cs typeface="Roboto Bk"/>
              </a:rPr>
              <a:t> </a:t>
            </a:r>
            <a:r>
              <a:rPr sz="900" b="1" spc="-5" dirty="0">
                <a:solidFill>
                  <a:srgbClr val="FFFFFF"/>
                </a:solidFill>
                <a:latin typeface="Roboto Bk"/>
                <a:cs typeface="Roboto Bk"/>
              </a:rPr>
              <a:t>into</a:t>
            </a:r>
            <a:r>
              <a:rPr sz="900" b="1" dirty="0">
                <a:solidFill>
                  <a:srgbClr val="FFFFFF"/>
                </a:solidFill>
                <a:latin typeface="Roboto Bk"/>
                <a:cs typeface="Roboto Bk"/>
              </a:rPr>
              <a:t> </a:t>
            </a:r>
            <a:r>
              <a:rPr sz="900" b="1" spc="-5" dirty="0">
                <a:solidFill>
                  <a:srgbClr val="FFFFFF"/>
                </a:solidFill>
                <a:latin typeface="Roboto Bk"/>
                <a:cs typeface="Roboto Bk"/>
              </a:rPr>
              <a:t>BE,</a:t>
            </a:r>
            <a:r>
              <a:rPr sz="900" b="1" spc="5" dirty="0">
                <a:solidFill>
                  <a:srgbClr val="FFFFFF"/>
                </a:solidFill>
                <a:latin typeface="Roboto Bk"/>
                <a:cs typeface="Roboto Bk"/>
              </a:rPr>
              <a:t> </a:t>
            </a:r>
            <a:r>
              <a:rPr sz="900" b="1" dirty="0">
                <a:solidFill>
                  <a:srgbClr val="FFFFFF"/>
                </a:solidFill>
                <a:latin typeface="Roboto Bk"/>
                <a:cs typeface="Roboto Bk"/>
              </a:rPr>
              <a:t>understand</a:t>
            </a:r>
            <a:r>
              <a:rPr sz="900" b="1" spc="-5" dirty="0">
                <a:solidFill>
                  <a:srgbClr val="FFFFFF"/>
                </a:solidFill>
                <a:latin typeface="Roboto Bk"/>
                <a:cs typeface="Roboto Bk"/>
              </a:rPr>
              <a:t> </a:t>
            </a:r>
            <a:r>
              <a:rPr sz="900" b="1" spc="10" dirty="0">
                <a:solidFill>
                  <a:srgbClr val="FFFFFF"/>
                </a:solidFill>
                <a:latin typeface="Roboto Bk"/>
                <a:cs typeface="Roboto Bk"/>
              </a:rPr>
              <a:t>RC</a:t>
            </a:r>
            <a:endParaRPr sz="900">
              <a:latin typeface="Roboto Bk"/>
              <a:cs typeface="Roboto Bk"/>
            </a:endParaRPr>
          </a:p>
        </p:txBody>
      </p:sp>
      <p:sp>
        <p:nvSpPr>
          <p:cNvPr id="17" name="object 17"/>
          <p:cNvSpPr txBox="1"/>
          <p:nvPr/>
        </p:nvSpPr>
        <p:spPr>
          <a:xfrm>
            <a:off x="3346450" y="2654300"/>
            <a:ext cx="304800" cy="190500"/>
          </a:xfrm>
          <a:prstGeom prst="rect">
            <a:avLst/>
          </a:prstGeom>
          <a:solidFill>
            <a:srgbClr val="F78E1E"/>
          </a:solidFill>
        </p:spPr>
        <p:txBody>
          <a:bodyPr vert="horz" wrap="square" lIns="0" tIns="12700" rIns="0" bIns="0" rtlCol="0">
            <a:spAutoFit/>
          </a:bodyPr>
          <a:lstStyle/>
          <a:p>
            <a:pPr marL="38735">
              <a:lnSpc>
                <a:spcPct val="100000"/>
              </a:lnSpc>
              <a:spcBef>
                <a:spcPts val="100"/>
              </a:spcBef>
            </a:pPr>
            <a:r>
              <a:rPr sz="1000" b="1" dirty="0">
                <a:solidFill>
                  <a:srgbClr val="FFFFFF"/>
                </a:solidFill>
                <a:latin typeface="Roboto Bk"/>
                <a:cs typeface="Roboto Bk"/>
              </a:rPr>
              <a:t>J&amp;P</a:t>
            </a:r>
            <a:endParaRPr sz="1000">
              <a:latin typeface="Roboto Bk"/>
              <a:cs typeface="Roboto Bk"/>
            </a:endParaRPr>
          </a:p>
        </p:txBody>
      </p:sp>
      <p:sp>
        <p:nvSpPr>
          <p:cNvPr id="18" name="object 18"/>
          <p:cNvSpPr txBox="1"/>
          <p:nvPr/>
        </p:nvSpPr>
        <p:spPr>
          <a:xfrm>
            <a:off x="6572250" y="2654300"/>
            <a:ext cx="304800" cy="190500"/>
          </a:xfrm>
          <a:prstGeom prst="rect">
            <a:avLst/>
          </a:prstGeom>
          <a:solidFill>
            <a:srgbClr val="F78E1E"/>
          </a:solidFill>
        </p:spPr>
        <p:txBody>
          <a:bodyPr vert="horz" wrap="square" lIns="0" tIns="12700" rIns="0" bIns="0" rtlCol="0">
            <a:spAutoFit/>
          </a:bodyPr>
          <a:lstStyle/>
          <a:p>
            <a:pPr marL="69215">
              <a:lnSpc>
                <a:spcPct val="100000"/>
              </a:lnSpc>
              <a:spcBef>
                <a:spcPts val="100"/>
              </a:spcBef>
            </a:pPr>
            <a:r>
              <a:rPr sz="1000" b="1" spc="15" dirty="0">
                <a:solidFill>
                  <a:srgbClr val="FFFFFF"/>
                </a:solidFill>
                <a:latin typeface="Roboto Bk"/>
                <a:cs typeface="Roboto Bk"/>
              </a:rPr>
              <a:t>RC</a:t>
            </a:r>
            <a:endParaRPr sz="1000">
              <a:latin typeface="Roboto Bk"/>
              <a:cs typeface="Roboto Bk"/>
            </a:endParaRPr>
          </a:p>
        </p:txBody>
      </p:sp>
      <p:sp>
        <p:nvSpPr>
          <p:cNvPr id="19" name="object 19"/>
          <p:cNvSpPr txBox="1"/>
          <p:nvPr/>
        </p:nvSpPr>
        <p:spPr>
          <a:xfrm>
            <a:off x="9798050" y="2654300"/>
            <a:ext cx="304800" cy="190500"/>
          </a:xfrm>
          <a:prstGeom prst="rect">
            <a:avLst/>
          </a:prstGeom>
          <a:solidFill>
            <a:srgbClr val="F78E1E"/>
          </a:solidFill>
        </p:spPr>
        <p:txBody>
          <a:bodyPr vert="horz" wrap="square" lIns="0" tIns="12700" rIns="0" bIns="0" rtlCol="0">
            <a:spAutoFit/>
          </a:bodyPr>
          <a:lstStyle/>
          <a:p>
            <a:pPr marL="75565">
              <a:lnSpc>
                <a:spcPct val="100000"/>
              </a:lnSpc>
              <a:spcBef>
                <a:spcPts val="100"/>
              </a:spcBef>
            </a:pPr>
            <a:r>
              <a:rPr sz="1000" b="1" dirty="0">
                <a:solidFill>
                  <a:srgbClr val="FFFFFF"/>
                </a:solidFill>
                <a:latin typeface="Roboto Bk"/>
                <a:cs typeface="Roboto Bk"/>
              </a:rPr>
              <a:t>BE</a:t>
            </a:r>
            <a:endParaRPr sz="1000">
              <a:latin typeface="Roboto Bk"/>
              <a:cs typeface="Roboto Bk"/>
            </a:endParaRPr>
          </a:p>
        </p:txBody>
      </p:sp>
      <p:sp>
        <p:nvSpPr>
          <p:cNvPr id="20" name="object 20"/>
          <p:cNvSpPr txBox="1"/>
          <p:nvPr/>
        </p:nvSpPr>
        <p:spPr>
          <a:xfrm>
            <a:off x="615950" y="2622126"/>
            <a:ext cx="2494915" cy="1841466"/>
          </a:xfrm>
          <a:prstGeom prst="rect">
            <a:avLst/>
          </a:prstGeom>
        </p:spPr>
        <p:txBody>
          <a:bodyPr vert="horz" wrap="square" lIns="0" tIns="69850" rIns="0" bIns="0" rtlCol="0">
            <a:spAutoFit/>
          </a:bodyPr>
          <a:lstStyle/>
          <a:p>
            <a:pPr marL="12700">
              <a:lnSpc>
                <a:spcPct val="100000"/>
              </a:lnSpc>
              <a:spcBef>
                <a:spcPts val="550"/>
              </a:spcBef>
            </a:pPr>
            <a:r>
              <a:rPr sz="800" b="1" dirty="0">
                <a:solidFill>
                  <a:srgbClr val="222222"/>
                </a:solidFill>
                <a:latin typeface="Roboto Bk"/>
                <a:cs typeface="Roboto Bk"/>
              </a:rPr>
              <a:t>2.</a:t>
            </a:r>
            <a:r>
              <a:rPr sz="800" b="1" spc="-5" dirty="0">
                <a:solidFill>
                  <a:srgbClr val="222222"/>
                </a:solidFill>
                <a:latin typeface="Roboto Bk"/>
                <a:cs typeface="Roboto Bk"/>
              </a:rPr>
              <a:t> </a:t>
            </a:r>
            <a:r>
              <a:rPr sz="800" b="1" dirty="0">
                <a:solidFill>
                  <a:srgbClr val="222222"/>
                </a:solidFill>
                <a:latin typeface="Roboto Bk"/>
                <a:cs typeface="Roboto Bk"/>
              </a:rPr>
              <a:t>JO</a:t>
            </a:r>
            <a:r>
              <a:rPr sz="800" b="1" spc="10" dirty="0">
                <a:solidFill>
                  <a:srgbClr val="222222"/>
                </a:solidFill>
                <a:latin typeface="Roboto Bk"/>
                <a:cs typeface="Roboto Bk"/>
              </a:rPr>
              <a:t>BS</a:t>
            </a:r>
            <a:r>
              <a:rPr sz="800" b="1" dirty="0">
                <a:solidFill>
                  <a:srgbClr val="222222"/>
                </a:solidFill>
                <a:latin typeface="Roboto Bk"/>
                <a:cs typeface="Roboto Bk"/>
              </a:rPr>
              <a:t>-</a:t>
            </a:r>
            <a:r>
              <a:rPr sz="800" b="1" spc="55" dirty="0">
                <a:solidFill>
                  <a:srgbClr val="222222"/>
                </a:solidFill>
                <a:latin typeface="Roboto Bk"/>
                <a:cs typeface="Roboto Bk"/>
              </a:rPr>
              <a:t>T</a:t>
            </a:r>
            <a:r>
              <a:rPr sz="800" b="1" spc="-5" dirty="0">
                <a:solidFill>
                  <a:srgbClr val="222222"/>
                </a:solidFill>
                <a:latin typeface="Roboto Bk"/>
                <a:cs typeface="Roboto Bk"/>
              </a:rPr>
              <a:t>O</a:t>
            </a:r>
            <a:r>
              <a:rPr sz="800" b="1" spc="15" dirty="0">
                <a:solidFill>
                  <a:srgbClr val="222222"/>
                </a:solidFill>
                <a:latin typeface="Roboto Bk"/>
                <a:cs typeface="Roboto Bk"/>
              </a:rPr>
              <a:t>-</a:t>
            </a:r>
            <a:r>
              <a:rPr sz="800" b="1" dirty="0">
                <a:solidFill>
                  <a:srgbClr val="222222"/>
                </a:solidFill>
                <a:latin typeface="Roboto Bk"/>
                <a:cs typeface="Roboto Bk"/>
              </a:rPr>
              <a:t>B</a:t>
            </a:r>
            <a:r>
              <a:rPr sz="800" b="1" spc="-5" dirty="0">
                <a:solidFill>
                  <a:srgbClr val="222222"/>
                </a:solidFill>
                <a:latin typeface="Roboto Bk"/>
                <a:cs typeface="Roboto Bk"/>
              </a:rPr>
              <a:t>E</a:t>
            </a:r>
            <a:r>
              <a:rPr sz="800" b="1" spc="15" dirty="0">
                <a:solidFill>
                  <a:srgbClr val="222222"/>
                </a:solidFill>
                <a:latin typeface="Roboto Bk"/>
                <a:cs typeface="Roboto Bk"/>
              </a:rPr>
              <a:t>-</a:t>
            </a:r>
            <a:r>
              <a:rPr sz="800" b="1" spc="-10" dirty="0">
                <a:solidFill>
                  <a:srgbClr val="222222"/>
                </a:solidFill>
                <a:latin typeface="Roboto Bk"/>
                <a:cs typeface="Roboto Bk"/>
              </a:rPr>
              <a:t>D</a:t>
            </a:r>
            <a:r>
              <a:rPr sz="800" b="1" spc="-5" dirty="0">
                <a:solidFill>
                  <a:srgbClr val="222222"/>
                </a:solidFill>
                <a:latin typeface="Roboto Bk"/>
                <a:cs typeface="Roboto Bk"/>
              </a:rPr>
              <a:t>ON</a:t>
            </a:r>
            <a:r>
              <a:rPr sz="800" b="1" dirty="0">
                <a:solidFill>
                  <a:srgbClr val="222222"/>
                </a:solidFill>
                <a:latin typeface="Roboto Bk"/>
                <a:cs typeface="Roboto Bk"/>
              </a:rPr>
              <a:t>E </a:t>
            </a:r>
            <a:r>
              <a:rPr sz="800" b="1" spc="-40" dirty="0">
                <a:solidFill>
                  <a:srgbClr val="222222"/>
                </a:solidFill>
                <a:latin typeface="Roboto Bk"/>
                <a:cs typeface="Roboto Bk"/>
              </a:rPr>
              <a:t>/</a:t>
            </a:r>
            <a:r>
              <a:rPr sz="800" b="1" dirty="0">
                <a:solidFill>
                  <a:srgbClr val="222222"/>
                </a:solidFill>
                <a:latin typeface="Roboto Bk"/>
                <a:cs typeface="Roboto Bk"/>
              </a:rPr>
              <a:t> </a:t>
            </a:r>
            <a:r>
              <a:rPr sz="800" b="1" spc="10" dirty="0" smtClean="0">
                <a:solidFill>
                  <a:srgbClr val="222222"/>
                </a:solidFill>
                <a:latin typeface="Roboto Bk"/>
                <a:cs typeface="Roboto Bk"/>
              </a:rPr>
              <a:t>PR</a:t>
            </a:r>
            <a:r>
              <a:rPr sz="800" b="1" spc="-5" dirty="0" smtClean="0">
                <a:solidFill>
                  <a:srgbClr val="222222"/>
                </a:solidFill>
                <a:latin typeface="Roboto Bk"/>
                <a:cs typeface="Roboto Bk"/>
              </a:rPr>
              <a:t>OBL</a:t>
            </a:r>
            <a:r>
              <a:rPr sz="800" b="1" spc="-10" dirty="0" smtClean="0">
                <a:solidFill>
                  <a:srgbClr val="222222"/>
                </a:solidFill>
                <a:latin typeface="Roboto Bk"/>
                <a:cs typeface="Roboto Bk"/>
              </a:rPr>
              <a:t>E</a:t>
            </a:r>
            <a:r>
              <a:rPr sz="800" b="1" dirty="0" smtClean="0">
                <a:solidFill>
                  <a:srgbClr val="222222"/>
                </a:solidFill>
                <a:latin typeface="Roboto Bk"/>
                <a:cs typeface="Roboto Bk"/>
              </a:rPr>
              <a:t>MS</a:t>
            </a:r>
            <a:endParaRPr lang="en-US" sz="800" b="1" dirty="0" smtClean="0">
              <a:solidFill>
                <a:srgbClr val="222222"/>
              </a:solidFill>
              <a:latin typeface="Roboto Bk"/>
              <a:cs typeface="Roboto Bk"/>
            </a:endParaRPr>
          </a:p>
          <a:p>
            <a:pPr marL="12700">
              <a:lnSpc>
                <a:spcPct val="100000"/>
              </a:lnSpc>
              <a:spcBef>
                <a:spcPts val="550"/>
              </a:spcBef>
            </a:pPr>
            <a:endParaRPr sz="800" dirty="0">
              <a:latin typeface="Roboto Bk"/>
              <a:cs typeface="Roboto Bk"/>
            </a:endParaRPr>
          </a:p>
          <a:p>
            <a:pPr marL="12700" marR="5080">
              <a:lnSpc>
                <a:spcPct val="111100"/>
              </a:lnSpc>
              <a:spcBef>
                <a:spcPts val="260"/>
              </a:spcBef>
            </a:pPr>
            <a:r>
              <a:rPr lang="en-US" sz="1050" dirty="0"/>
              <a:t>The biggest challenges faced by </a:t>
            </a:r>
            <a:r>
              <a:rPr lang="en-US" sz="1050" dirty="0" err="1"/>
              <a:t>IoT</a:t>
            </a:r>
            <a:r>
              <a:rPr lang="en-US" sz="1050" dirty="0"/>
              <a:t> </a:t>
            </a:r>
            <a:r>
              <a:rPr lang="en-US" sz="1050" dirty="0" smtClean="0"/>
              <a:t> in </a:t>
            </a:r>
            <a:r>
              <a:rPr lang="en-US" sz="1050" dirty="0"/>
              <a:t>the agricultural sector are </a:t>
            </a:r>
            <a:r>
              <a:rPr lang="en-US" sz="1050" dirty="0" smtClean="0"/>
              <a:t> </a:t>
            </a:r>
          </a:p>
          <a:p>
            <a:pPr marL="12700" marR="5080">
              <a:lnSpc>
                <a:spcPct val="111100"/>
              </a:lnSpc>
              <a:spcBef>
                <a:spcPts val="260"/>
              </a:spcBef>
            </a:pPr>
            <a:r>
              <a:rPr lang="en-US" sz="1050" b="1" dirty="0" smtClean="0">
                <a:latin typeface="Calibri"/>
                <a:cs typeface="Calibri"/>
              </a:rPr>
              <a:t>→</a:t>
            </a:r>
            <a:r>
              <a:rPr lang="en-US" sz="1050" b="1" dirty="0" smtClean="0"/>
              <a:t>Lack </a:t>
            </a:r>
            <a:r>
              <a:rPr lang="en-US" sz="1050" b="1" dirty="0"/>
              <a:t>of information, </a:t>
            </a:r>
            <a:endParaRPr lang="en-US" sz="1050" b="1" dirty="0" smtClean="0"/>
          </a:p>
          <a:p>
            <a:pPr marL="12700" marR="5080">
              <a:lnSpc>
                <a:spcPct val="111100"/>
              </a:lnSpc>
              <a:spcBef>
                <a:spcPts val="260"/>
              </a:spcBef>
            </a:pPr>
            <a:r>
              <a:rPr lang="en-US" sz="1050" b="1" dirty="0" smtClean="0">
                <a:latin typeface="Calibri"/>
                <a:cs typeface="Calibri"/>
              </a:rPr>
              <a:t>→</a:t>
            </a:r>
            <a:r>
              <a:rPr lang="en-US" sz="1050" b="1" dirty="0" smtClean="0"/>
              <a:t>High </a:t>
            </a:r>
            <a:r>
              <a:rPr lang="en-US" sz="1050" b="1" dirty="0"/>
              <a:t>adoption costs, </a:t>
            </a:r>
            <a:r>
              <a:rPr lang="en-US" sz="1050" b="1" dirty="0" smtClean="0"/>
              <a:t>and</a:t>
            </a:r>
          </a:p>
          <a:p>
            <a:pPr marL="12700" marR="5080">
              <a:lnSpc>
                <a:spcPct val="111100"/>
              </a:lnSpc>
              <a:spcBef>
                <a:spcPts val="260"/>
              </a:spcBef>
            </a:pPr>
            <a:r>
              <a:rPr lang="en-US" sz="1050" b="1" dirty="0" smtClean="0"/>
              <a:t> </a:t>
            </a:r>
            <a:r>
              <a:rPr lang="en-US" sz="1050" b="1" dirty="0" smtClean="0">
                <a:latin typeface="Calibri"/>
                <a:cs typeface="Calibri"/>
              </a:rPr>
              <a:t>→</a:t>
            </a:r>
            <a:r>
              <a:rPr lang="en-US" sz="1050" b="1" dirty="0" smtClean="0"/>
              <a:t>Security </a:t>
            </a:r>
            <a:r>
              <a:rPr lang="en-US" sz="1050" b="1" dirty="0"/>
              <a:t>concerns</a:t>
            </a:r>
            <a:r>
              <a:rPr lang="en-US" sz="1050" dirty="0"/>
              <a:t>, etc. </a:t>
            </a:r>
            <a:endParaRPr lang="en-US" sz="1050" dirty="0" smtClean="0"/>
          </a:p>
          <a:p>
            <a:pPr marL="12700" marR="5080">
              <a:lnSpc>
                <a:spcPct val="111100"/>
              </a:lnSpc>
              <a:spcBef>
                <a:spcPts val="260"/>
              </a:spcBef>
            </a:pPr>
            <a:r>
              <a:rPr lang="en-US" sz="1050" dirty="0" smtClean="0"/>
              <a:t>Most </a:t>
            </a:r>
            <a:r>
              <a:rPr lang="en-US" sz="1050" dirty="0"/>
              <a:t>of the farmers are not aware of the implementation of </a:t>
            </a:r>
            <a:r>
              <a:rPr lang="en-US" sz="1050" dirty="0" err="1" smtClean="0"/>
              <a:t>IoT</a:t>
            </a:r>
            <a:r>
              <a:rPr lang="en-US" sz="1050" dirty="0" smtClean="0"/>
              <a:t>  </a:t>
            </a:r>
            <a:r>
              <a:rPr lang="en-US" sz="1050" dirty="0"/>
              <a:t>in agriculture.</a:t>
            </a:r>
            <a:endParaRPr sz="1050" dirty="0">
              <a:latin typeface="Roboto"/>
              <a:cs typeface="Roboto"/>
            </a:endParaRPr>
          </a:p>
        </p:txBody>
      </p:sp>
      <p:sp>
        <p:nvSpPr>
          <p:cNvPr id="21" name="object 21"/>
          <p:cNvSpPr txBox="1"/>
          <p:nvPr/>
        </p:nvSpPr>
        <p:spPr>
          <a:xfrm>
            <a:off x="3848100" y="2679700"/>
            <a:ext cx="2787650" cy="1937262"/>
          </a:xfrm>
          <a:prstGeom prst="rect">
            <a:avLst/>
          </a:prstGeom>
        </p:spPr>
        <p:txBody>
          <a:bodyPr vert="horz" wrap="square" lIns="0" tIns="12700" rIns="0" bIns="0" rtlCol="0">
            <a:spAutoFit/>
          </a:bodyPr>
          <a:lstStyle/>
          <a:p>
            <a:pPr marL="12700">
              <a:lnSpc>
                <a:spcPct val="100000"/>
              </a:lnSpc>
              <a:spcBef>
                <a:spcPts val="100"/>
              </a:spcBef>
            </a:pPr>
            <a:r>
              <a:rPr sz="800" b="1" dirty="0">
                <a:solidFill>
                  <a:srgbClr val="222222"/>
                </a:solidFill>
                <a:latin typeface="Roboto Bk"/>
                <a:cs typeface="Roboto Bk"/>
              </a:rPr>
              <a:t>9.</a:t>
            </a:r>
            <a:r>
              <a:rPr sz="800" b="1" spc="-25" dirty="0">
                <a:solidFill>
                  <a:srgbClr val="222222"/>
                </a:solidFill>
                <a:latin typeface="Roboto Bk"/>
                <a:cs typeface="Roboto Bk"/>
              </a:rPr>
              <a:t> </a:t>
            </a:r>
            <a:r>
              <a:rPr sz="800" b="1" dirty="0">
                <a:solidFill>
                  <a:srgbClr val="222222"/>
                </a:solidFill>
                <a:latin typeface="Roboto Bk"/>
                <a:cs typeface="Roboto Bk"/>
              </a:rPr>
              <a:t>PROBLEM</a:t>
            </a:r>
            <a:r>
              <a:rPr sz="800" b="1" spc="-15" dirty="0">
                <a:solidFill>
                  <a:srgbClr val="222222"/>
                </a:solidFill>
                <a:latin typeface="Roboto Bk"/>
                <a:cs typeface="Roboto Bk"/>
              </a:rPr>
              <a:t> </a:t>
            </a:r>
            <a:r>
              <a:rPr sz="800" b="1" spc="15" dirty="0">
                <a:solidFill>
                  <a:srgbClr val="222222"/>
                </a:solidFill>
                <a:latin typeface="Roboto Bk"/>
                <a:cs typeface="Roboto Bk"/>
              </a:rPr>
              <a:t>ROOT</a:t>
            </a:r>
            <a:r>
              <a:rPr sz="800" b="1" spc="-20" dirty="0">
                <a:solidFill>
                  <a:srgbClr val="222222"/>
                </a:solidFill>
                <a:latin typeface="Roboto Bk"/>
                <a:cs typeface="Roboto Bk"/>
              </a:rPr>
              <a:t> </a:t>
            </a:r>
            <a:r>
              <a:rPr sz="800" b="1" spc="5" dirty="0" smtClean="0">
                <a:solidFill>
                  <a:srgbClr val="222222"/>
                </a:solidFill>
                <a:latin typeface="Roboto Bk"/>
                <a:cs typeface="Roboto Bk"/>
              </a:rPr>
              <a:t>CAUSE</a:t>
            </a:r>
            <a:endParaRPr lang="en-US" sz="800" b="1" spc="5" dirty="0" smtClean="0">
              <a:solidFill>
                <a:srgbClr val="222222"/>
              </a:solidFill>
              <a:latin typeface="Roboto Bk"/>
              <a:cs typeface="Roboto Bk"/>
            </a:endParaRPr>
          </a:p>
          <a:p>
            <a:pPr marL="12700">
              <a:lnSpc>
                <a:spcPct val="100000"/>
              </a:lnSpc>
              <a:spcBef>
                <a:spcPts val="100"/>
              </a:spcBef>
            </a:pPr>
            <a:endParaRPr sz="800" dirty="0">
              <a:latin typeface="Roboto Bk"/>
              <a:cs typeface="Roboto Bk"/>
            </a:endParaRPr>
          </a:p>
          <a:p>
            <a:pPr marL="12700" marR="401320">
              <a:lnSpc>
                <a:spcPct val="111100"/>
              </a:lnSpc>
              <a:spcBef>
                <a:spcPts val="360"/>
              </a:spcBef>
            </a:pPr>
            <a:r>
              <a:rPr lang="en-US" sz="1050" dirty="0"/>
              <a:t>There are number of other factors that affect the productivity to great extent. These factors include attack of insects and pests which can be controlled by spraying the crop with proper insecticide and pesticides. Secondly, attack of wild animals and birds when the crop grows up. There is also possibility of thefts when </a:t>
            </a:r>
            <a:r>
              <a:rPr lang="en-US" sz="1050" dirty="0" smtClean="0"/>
              <a:t>crop is </a:t>
            </a:r>
            <a:r>
              <a:rPr lang="en-US" sz="1050" dirty="0"/>
              <a:t>at the stage of harvesting</a:t>
            </a:r>
            <a:r>
              <a:rPr sz="600" spc="-5" dirty="0" smtClean="0">
                <a:solidFill>
                  <a:srgbClr val="6A6A6A"/>
                </a:solidFill>
                <a:latin typeface="Roboto"/>
                <a:cs typeface="Roboto"/>
              </a:rPr>
              <a:t>.</a:t>
            </a:r>
            <a:endParaRPr sz="600" dirty="0">
              <a:latin typeface="Roboto"/>
              <a:cs typeface="Roboto"/>
            </a:endParaRPr>
          </a:p>
        </p:txBody>
      </p:sp>
      <p:sp>
        <p:nvSpPr>
          <p:cNvPr id="22" name="object 22"/>
          <p:cNvSpPr txBox="1"/>
          <p:nvPr/>
        </p:nvSpPr>
        <p:spPr>
          <a:xfrm>
            <a:off x="7061200" y="2622126"/>
            <a:ext cx="2548255" cy="193643"/>
          </a:xfrm>
          <a:prstGeom prst="rect">
            <a:avLst/>
          </a:prstGeom>
        </p:spPr>
        <p:txBody>
          <a:bodyPr vert="horz" wrap="square" lIns="0" tIns="69850" rIns="0" bIns="0" rtlCol="0">
            <a:spAutoFit/>
          </a:bodyPr>
          <a:lstStyle/>
          <a:p>
            <a:pPr marL="12700">
              <a:lnSpc>
                <a:spcPct val="100000"/>
              </a:lnSpc>
              <a:spcBef>
                <a:spcPts val="550"/>
              </a:spcBef>
            </a:pPr>
            <a:r>
              <a:rPr sz="800" b="1" dirty="0">
                <a:solidFill>
                  <a:srgbClr val="222222"/>
                </a:solidFill>
                <a:latin typeface="Roboto Bk"/>
                <a:cs typeface="Roboto Bk"/>
              </a:rPr>
              <a:t>7.</a:t>
            </a:r>
            <a:r>
              <a:rPr sz="800" b="1" spc="-30" dirty="0">
                <a:solidFill>
                  <a:srgbClr val="222222"/>
                </a:solidFill>
                <a:latin typeface="Roboto Bk"/>
                <a:cs typeface="Roboto Bk"/>
              </a:rPr>
              <a:t> </a:t>
            </a:r>
            <a:r>
              <a:rPr sz="800" b="1" dirty="0" smtClean="0">
                <a:solidFill>
                  <a:srgbClr val="222222"/>
                </a:solidFill>
                <a:latin typeface="Roboto Bk"/>
                <a:cs typeface="Roboto Bk"/>
              </a:rPr>
              <a:t>BEHAVIOUR</a:t>
            </a:r>
            <a:endParaRPr sz="800" dirty="0">
              <a:latin typeface="Roboto Bk"/>
              <a:cs typeface="Roboto Bk"/>
            </a:endParaRPr>
          </a:p>
        </p:txBody>
      </p:sp>
      <p:sp>
        <p:nvSpPr>
          <p:cNvPr id="23" name="object 23"/>
          <p:cNvSpPr txBox="1"/>
          <p:nvPr/>
        </p:nvSpPr>
        <p:spPr>
          <a:xfrm>
            <a:off x="7061200" y="2936239"/>
            <a:ext cx="2989580" cy="1626920"/>
          </a:xfrm>
          <a:prstGeom prst="rect">
            <a:avLst/>
          </a:prstGeom>
        </p:spPr>
        <p:txBody>
          <a:bodyPr vert="horz" wrap="square" lIns="0" tIns="12700" rIns="0" bIns="0" rtlCol="0">
            <a:spAutoFit/>
          </a:bodyPr>
          <a:lstStyle/>
          <a:p>
            <a:pPr marL="12700" marR="5080">
              <a:lnSpc>
                <a:spcPct val="111100"/>
              </a:lnSpc>
              <a:spcBef>
                <a:spcPts val="100"/>
              </a:spcBef>
            </a:pPr>
            <a:r>
              <a:rPr lang="en-US" sz="1050" dirty="0"/>
              <a:t>The major challenges in agriculture are crop productivity, soil nutrient level, smart irrigation system, crop monitoring, etc. This paper review the internet of </a:t>
            </a:r>
            <a:r>
              <a:rPr lang="en-US" sz="1050" dirty="0" smtClean="0"/>
              <a:t>things  </a:t>
            </a:r>
            <a:r>
              <a:rPr lang="en-US" sz="1050" dirty="0"/>
              <a:t>(</a:t>
            </a:r>
            <a:r>
              <a:rPr lang="en-US" sz="1050" dirty="0" err="1"/>
              <a:t>IoT</a:t>
            </a:r>
            <a:r>
              <a:rPr lang="en-US" sz="1050" dirty="0"/>
              <a:t>) based smart agriculture system using </a:t>
            </a:r>
            <a:r>
              <a:rPr lang="en-US" sz="1050" dirty="0" smtClean="0"/>
              <a:t>Thing Speak</a:t>
            </a:r>
            <a:r>
              <a:rPr lang="en-US" sz="1050" dirty="0"/>
              <a:t>. The main purpose of this work is to improve the efficiency of the existing irrigation system and to reduce the human intervention for the complete automation of the system</a:t>
            </a:r>
            <a:r>
              <a:rPr lang="en-US" sz="800" dirty="0"/>
              <a:t>.</a:t>
            </a:r>
            <a:endParaRPr sz="600" dirty="0">
              <a:latin typeface="Roboto"/>
              <a:cs typeface="Roboto"/>
            </a:endParaRPr>
          </a:p>
        </p:txBody>
      </p:sp>
      <p:grpSp>
        <p:nvGrpSpPr>
          <p:cNvPr id="24" name="object 24"/>
          <p:cNvGrpSpPr/>
          <p:nvPr/>
        </p:nvGrpSpPr>
        <p:grpSpPr>
          <a:xfrm>
            <a:off x="247650" y="5134116"/>
            <a:ext cx="10172700" cy="2014220"/>
            <a:chOff x="254000" y="5088492"/>
            <a:chExt cx="10172700" cy="2014220"/>
          </a:xfrm>
        </p:grpSpPr>
        <p:sp>
          <p:nvSpPr>
            <p:cNvPr id="25" name="object 25"/>
            <p:cNvSpPr/>
            <p:nvPr/>
          </p:nvSpPr>
          <p:spPr>
            <a:xfrm>
              <a:off x="254000" y="5088496"/>
              <a:ext cx="10172700" cy="2014220"/>
            </a:xfrm>
            <a:custGeom>
              <a:avLst/>
              <a:gdLst/>
              <a:ahLst/>
              <a:cxnLst/>
              <a:rect l="l" t="t" r="r" b="b"/>
              <a:pathLst>
                <a:path w="10172700" h="2014220">
                  <a:moveTo>
                    <a:pt x="3467100" y="0"/>
                  </a:moveTo>
                  <a:lnTo>
                    <a:pt x="0" y="0"/>
                  </a:lnTo>
                  <a:lnTo>
                    <a:pt x="0" y="2014118"/>
                  </a:lnTo>
                  <a:lnTo>
                    <a:pt x="3467100" y="2014118"/>
                  </a:lnTo>
                  <a:lnTo>
                    <a:pt x="3467100" y="0"/>
                  </a:lnTo>
                  <a:close/>
                </a:path>
                <a:path w="10172700" h="2014220">
                  <a:moveTo>
                    <a:pt x="10172700" y="0"/>
                  </a:moveTo>
                  <a:lnTo>
                    <a:pt x="6705600" y="0"/>
                  </a:lnTo>
                  <a:lnTo>
                    <a:pt x="6705600" y="2014118"/>
                  </a:lnTo>
                  <a:lnTo>
                    <a:pt x="10172700" y="2014118"/>
                  </a:lnTo>
                  <a:lnTo>
                    <a:pt x="10172700" y="0"/>
                  </a:lnTo>
                  <a:close/>
                </a:path>
              </a:pathLst>
            </a:custGeom>
            <a:solidFill>
              <a:srgbClr val="22A782"/>
            </a:solidFill>
          </p:spPr>
          <p:txBody>
            <a:bodyPr wrap="square" lIns="0" tIns="0" rIns="0" bIns="0" rtlCol="0"/>
            <a:lstStyle/>
            <a:p>
              <a:endParaRPr/>
            </a:p>
          </p:txBody>
        </p:sp>
        <p:sp>
          <p:nvSpPr>
            <p:cNvPr id="26" name="object 26"/>
            <p:cNvSpPr/>
            <p:nvPr/>
          </p:nvSpPr>
          <p:spPr>
            <a:xfrm>
              <a:off x="3721100" y="5088492"/>
              <a:ext cx="3238500" cy="2014220"/>
            </a:xfrm>
            <a:custGeom>
              <a:avLst/>
              <a:gdLst/>
              <a:ahLst/>
              <a:cxnLst/>
              <a:rect l="l" t="t" r="r" b="b"/>
              <a:pathLst>
                <a:path w="3238500" h="2014220">
                  <a:moveTo>
                    <a:pt x="3238500" y="0"/>
                  </a:moveTo>
                  <a:lnTo>
                    <a:pt x="0" y="0"/>
                  </a:lnTo>
                  <a:lnTo>
                    <a:pt x="0" y="2014118"/>
                  </a:lnTo>
                  <a:lnTo>
                    <a:pt x="3238500" y="2014118"/>
                  </a:lnTo>
                  <a:lnTo>
                    <a:pt x="3238500" y="0"/>
                  </a:lnTo>
                  <a:close/>
                </a:path>
              </a:pathLst>
            </a:custGeom>
            <a:solidFill>
              <a:srgbClr val="6C4A9E"/>
            </a:solidFill>
          </p:spPr>
          <p:txBody>
            <a:bodyPr wrap="square" lIns="0" tIns="0" rIns="0" bIns="0" rtlCol="0"/>
            <a:lstStyle/>
            <a:p>
              <a:endParaRPr/>
            </a:p>
          </p:txBody>
        </p:sp>
        <p:sp>
          <p:nvSpPr>
            <p:cNvPr id="27" name="object 27"/>
            <p:cNvSpPr/>
            <p:nvPr/>
          </p:nvSpPr>
          <p:spPr>
            <a:xfrm>
              <a:off x="508000" y="5115000"/>
              <a:ext cx="9652000" cy="1961514"/>
            </a:xfrm>
            <a:custGeom>
              <a:avLst/>
              <a:gdLst/>
              <a:ahLst/>
              <a:cxnLst/>
              <a:rect l="l" t="t" r="r" b="b"/>
              <a:pathLst>
                <a:path w="9652000" h="1961515">
                  <a:moveTo>
                    <a:pt x="3213100" y="0"/>
                  </a:moveTo>
                  <a:lnTo>
                    <a:pt x="0" y="0"/>
                  </a:lnTo>
                  <a:lnTo>
                    <a:pt x="0" y="1961108"/>
                  </a:lnTo>
                  <a:lnTo>
                    <a:pt x="3213100" y="1961108"/>
                  </a:lnTo>
                  <a:lnTo>
                    <a:pt x="3213100" y="0"/>
                  </a:lnTo>
                  <a:close/>
                </a:path>
                <a:path w="9652000" h="1961515">
                  <a:moveTo>
                    <a:pt x="6426200" y="0"/>
                  </a:moveTo>
                  <a:lnTo>
                    <a:pt x="3238500" y="0"/>
                  </a:lnTo>
                  <a:lnTo>
                    <a:pt x="3238500" y="1961108"/>
                  </a:lnTo>
                  <a:lnTo>
                    <a:pt x="6426200" y="1961108"/>
                  </a:lnTo>
                  <a:lnTo>
                    <a:pt x="6426200" y="0"/>
                  </a:lnTo>
                  <a:close/>
                </a:path>
                <a:path w="9652000" h="1961515">
                  <a:moveTo>
                    <a:pt x="9652000" y="0"/>
                  </a:moveTo>
                  <a:lnTo>
                    <a:pt x="6451600" y="0"/>
                  </a:lnTo>
                  <a:lnTo>
                    <a:pt x="6451600" y="1961108"/>
                  </a:lnTo>
                  <a:lnTo>
                    <a:pt x="9652000" y="1961108"/>
                  </a:lnTo>
                  <a:lnTo>
                    <a:pt x="9652000" y="0"/>
                  </a:lnTo>
                  <a:close/>
                </a:path>
              </a:pathLst>
            </a:custGeom>
            <a:solidFill>
              <a:srgbClr val="FFFFFF"/>
            </a:solidFill>
          </p:spPr>
          <p:txBody>
            <a:bodyPr wrap="square" lIns="0" tIns="0" rIns="0" bIns="0" rtlCol="0"/>
            <a:lstStyle/>
            <a:p>
              <a:endParaRPr/>
            </a:p>
          </p:txBody>
        </p:sp>
      </p:grpSp>
      <p:sp>
        <p:nvSpPr>
          <p:cNvPr id="28" name="object 28"/>
          <p:cNvSpPr txBox="1"/>
          <p:nvPr/>
        </p:nvSpPr>
        <p:spPr>
          <a:xfrm>
            <a:off x="294927" y="5384051"/>
            <a:ext cx="174625" cy="1397000"/>
          </a:xfrm>
          <a:prstGeom prst="rect">
            <a:avLst/>
          </a:prstGeom>
        </p:spPr>
        <p:txBody>
          <a:bodyPr vert="vert270" wrap="square" lIns="0" tIns="3175" rIns="0" bIns="0" rtlCol="0">
            <a:spAutoFit/>
          </a:bodyPr>
          <a:lstStyle/>
          <a:p>
            <a:pPr marL="12700">
              <a:lnSpc>
                <a:spcPct val="100000"/>
              </a:lnSpc>
              <a:spcBef>
                <a:spcPts val="25"/>
              </a:spcBef>
            </a:pPr>
            <a:r>
              <a:rPr sz="1000" b="1" dirty="0">
                <a:solidFill>
                  <a:srgbClr val="FFFFFF"/>
                </a:solidFill>
                <a:latin typeface="Roboto Bk"/>
                <a:cs typeface="Roboto Bk"/>
              </a:rPr>
              <a:t>Identify</a:t>
            </a:r>
            <a:r>
              <a:rPr sz="1000" b="1" spc="-15" dirty="0">
                <a:solidFill>
                  <a:srgbClr val="FFFFFF"/>
                </a:solidFill>
                <a:latin typeface="Roboto Bk"/>
                <a:cs typeface="Roboto Bk"/>
              </a:rPr>
              <a:t> </a:t>
            </a:r>
            <a:r>
              <a:rPr sz="1000" b="1" spc="5" dirty="0">
                <a:solidFill>
                  <a:srgbClr val="FFFFFF"/>
                </a:solidFill>
                <a:latin typeface="Roboto Bk"/>
                <a:cs typeface="Roboto Bk"/>
              </a:rPr>
              <a:t>strong</a:t>
            </a:r>
            <a:r>
              <a:rPr sz="1000" b="1" spc="-15" dirty="0">
                <a:solidFill>
                  <a:srgbClr val="FFFFFF"/>
                </a:solidFill>
                <a:latin typeface="Roboto Bk"/>
                <a:cs typeface="Roboto Bk"/>
              </a:rPr>
              <a:t> </a:t>
            </a:r>
            <a:r>
              <a:rPr sz="1000" b="1" spc="40" dirty="0">
                <a:solidFill>
                  <a:srgbClr val="FFFFFF"/>
                </a:solidFill>
                <a:latin typeface="Roboto Bk"/>
                <a:cs typeface="Roboto Bk"/>
              </a:rPr>
              <a:t>TR</a:t>
            </a:r>
            <a:r>
              <a:rPr sz="1000" b="1" spc="-20" dirty="0">
                <a:solidFill>
                  <a:srgbClr val="FFFFFF"/>
                </a:solidFill>
                <a:latin typeface="Roboto Bk"/>
                <a:cs typeface="Roboto Bk"/>
              </a:rPr>
              <a:t> </a:t>
            </a:r>
            <a:r>
              <a:rPr sz="1000" b="1" dirty="0">
                <a:solidFill>
                  <a:srgbClr val="FFFFFF"/>
                </a:solidFill>
                <a:latin typeface="Roboto Bk"/>
                <a:cs typeface="Roboto Bk"/>
              </a:rPr>
              <a:t>&amp;</a:t>
            </a:r>
            <a:r>
              <a:rPr sz="1000" b="1" spc="-15" dirty="0">
                <a:solidFill>
                  <a:srgbClr val="FFFFFF"/>
                </a:solidFill>
                <a:latin typeface="Roboto Bk"/>
                <a:cs typeface="Roboto Bk"/>
              </a:rPr>
              <a:t> </a:t>
            </a:r>
            <a:r>
              <a:rPr sz="1000" b="1" dirty="0">
                <a:solidFill>
                  <a:srgbClr val="FFFFFF"/>
                </a:solidFill>
                <a:latin typeface="Roboto Bk"/>
                <a:cs typeface="Roboto Bk"/>
              </a:rPr>
              <a:t>EM</a:t>
            </a:r>
            <a:endParaRPr sz="1000">
              <a:latin typeface="Roboto Bk"/>
              <a:cs typeface="Roboto Bk"/>
            </a:endParaRPr>
          </a:p>
        </p:txBody>
      </p:sp>
      <p:sp>
        <p:nvSpPr>
          <p:cNvPr id="29" name="object 29"/>
          <p:cNvSpPr txBox="1"/>
          <p:nvPr/>
        </p:nvSpPr>
        <p:spPr>
          <a:xfrm>
            <a:off x="10220994" y="5250186"/>
            <a:ext cx="159385" cy="1691005"/>
          </a:xfrm>
          <a:prstGeom prst="rect">
            <a:avLst/>
          </a:prstGeom>
        </p:spPr>
        <p:txBody>
          <a:bodyPr vert="vert" wrap="square" lIns="0" tIns="4445" rIns="0" bIns="0" rtlCol="0">
            <a:spAutoFit/>
          </a:bodyPr>
          <a:lstStyle/>
          <a:p>
            <a:pPr marL="12700">
              <a:lnSpc>
                <a:spcPct val="100000"/>
              </a:lnSpc>
              <a:spcBef>
                <a:spcPts val="35"/>
              </a:spcBef>
            </a:pPr>
            <a:r>
              <a:rPr sz="900" b="1" dirty="0">
                <a:solidFill>
                  <a:srgbClr val="FFFFFF"/>
                </a:solidFill>
                <a:latin typeface="Roboto Bk"/>
                <a:cs typeface="Roboto Bk"/>
              </a:rPr>
              <a:t>Extract</a:t>
            </a:r>
            <a:r>
              <a:rPr sz="900" b="1" spc="-5" dirty="0">
                <a:solidFill>
                  <a:srgbClr val="FFFFFF"/>
                </a:solidFill>
                <a:latin typeface="Roboto Bk"/>
                <a:cs typeface="Roboto Bk"/>
              </a:rPr>
              <a:t> </a:t>
            </a:r>
            <a:r>
              <a:rPr sz="900" b="1" dirty="0">
                <a:solidFill>
                  <a:srgbClr val="FFFFFF"/>
                </a:solidFill>
                <a:latin typeface="Roboto Bk"/>
                <a:cs typeface="Roboto Bk"/>
              </a:rPr>
              <a:t>online</a:t>
            </a:r>
            <a:r>
              <a:rPr sz="900" b="1" spc="-5" dirty="0">
                <a:solidFill>
                  <a:srgbClr val="FFFFFF"/>
                </a:solidFill>
                <a:latin typeface="Roboto Bk"/>
                <a:cs typeface="Roboto Bk"/>
              </a:rPr>
              <a:t> </a:t>
            </a:r>
            <a:r>
              <a:rPr sz="900" b="1" dirty="0">
                <a:solidFill>
                  <a:srgbClr val="FFFFFF"/>
                </a:solidFill>
                <a:latin typeface="Roboto Bk"/>
                <a:cs typeface="Roboto Bk"/>
              </a:rPr>
              <a:t>&amp;</a:t>
            </a:r>
            <a:r>
              <a:rPr sz="900" b="1" spc="-5" dirty="0">
                <a:solidFill>
                  <a:srgbClr val="FFFFFF"/>
                </a:solidFill>
                <a:latin typeface="Roboto Bk"/>
                <a:cs typeface="Roboto Bk"/>
              </a:rPr>
              <a:t> </a:t>
            </a:r>
            <a:r>
              <a:rPr sz="900" b="1" dirty="0">
                <a:solidFill>
                  <a:srgbClr val="FFFFFF"/>
                </a:solidFill>
                <a:latin typeface="Roboto Bk"/>
                <a:cs typeface="Roboto Bk"/>
              </a:rPr>
              <a:t>ofﬂine </a:t>
            </a:r>
            <a:r>
              <a:rPr sz="900" b="1" spc="5" dirty="0">
                <a:solidFill>
                  <a:srgbClr val="FFFFFF"/>
                </a:solidFill>
                <a:latin typeface="Roboto Bk"/>
                <a:cs typeface="Roboto Bk"/>
              </a:rPr>
              <a:t>CH</a:t>
            </a:r>
            <a:r>
              <a:rPr sz="900" b="1" spc="-10" dirty="0">
                <a:solidFill>
                  <a:srgbClr val="FFFFFF"/>
                </a:solidFill>
                <a:latin typeface="Roboto Bk"/>
                <a:cs typeface="Roboto Bk"/>
              </a:rPr>
              <a:t> </a:t>
            </a:r>
            <a:r>
              <a:rPr sz="900" b="1" dirty="0">
                <a:solidFill>
                  <a:srgbClr val="FFFFFF"/>
                </a:solidFill>
                <a:latin typeface="Roboto Bk"/>
                <a:cs typeface="Roboto Bk"/>
              </a:rPr>
              <a:t>of</a:t>
            </a:r>
            <a:r>
              <a:rPr sz="900" b="1" spc="-5" dirty="0">
                <a:solidFill>
                  <a:srgbClr val="FFFFFF"/>
                </a:solidFill>
                <a:latin typeface="Roboto Bk"/>
                <a:cs typeface="Roboto Bk"/>
              </a:rPr>
              <a:t> </a:t>
            </a:r>
            <a:r>
              <a:rPr sz="900" b="1" dirty="0">
                <a:solidFill>
                  <a:srgbClr val="FFFFFF"/>
                </a:solidFill>
                <a:latin typeface="Roboto Bk"/>
                <a:cs typeface="Roboto Bk"/>
              </a:rPr>
              <a:t>BE</a:t>
            </a:r>
            <a:endParaRPr sz="900">
              <a:latin typeface="Roboto Bk"/>
              <a:cs typeface="Roboto Bk"/>
            </a:endParaRPr>
          </a:p>
        </p:txBody>
      </p:sp>
      <p:sp>
        <p:nvSpPr>
          <p:cNvPr id="30" name="object 30"/>
          <p:cNvSpPr/>
          <p:nvPr/>
        </p:nvSpPr>
        <p:spPr>
          <a:xfrm>
            <a:off x="495300" y="6080290"/>
            <a:ext cx="9690100" cy="26670"/>
          </a:xfrm>
          <a:custGeom>
            <a:avLst/>
            <a:gdLst/>
            <a:ahLst/>
            <a:cxnLst/>
            <a:rect l="l" t="t" r="r" b="b"/>
            <a:pathLst>
              <a:path w="9690100" h="26670">
                <a:moveTo>
                  <a:pt x="3225800" y="0"/>
                </a:moveTo>
                <a:lnTo>
                  <a:pt x="0" y="0"/>
                </a:lnTo>
                <a:lnTo>
                  <a:pt x="0" y="26454"/>
                </a:lnTo>
                <a:lnTo>
                  <a:pt x="3225800" y="26454"/>
                </a:lnTo>
                <a:lnTo>
                  <a:pt x="3225800" y="0"/>
                </a:lnTo>
                <a:close/>
              </a:path>
              <a:path w="9690100" h="26670">
                <a:moveTo>
                  <a:pt x="9690100" y="0"/>
                </a:moveTo>
                <a:lnTo>
                  <a:pt x="6464300" y="0"/>
                </a:lnTo>
                <a:lnTo>
                  <a:pt x="6464300" y="26454"/>
                </a:lnTo>
                <a:lnTo>
                  <a:pt x="9690100" y="26454"/>
                </a:lnTo>
                <a:lnTo>
                  <a:pt x="9690100" y="0"/>
                </a:lnTo>
                <a:close/>
              </a:path>
            </a:pathLst>
          </a:custGeom>
          <a:solidFill>
            <a:srgbClr val="22A782"/>
          </a:solidFill>
        </p:spPr>
        <p:txBody>
          <a:bodyPr wrap="square" lIns="0" tIns="0" rIns="0" bIns="0" rtlCol="0"/>
          <a:lstStyle/>
          <a:p>
            <a:endParaRPr/>
          </a:p>
        </p:txBody>
      </p:sp>
      <p:pic>
        <p:nvPicPr>
          <p:cNvPr id="31" name="object 31"/>
          <p:cNvPicPr/>
          <p:nvPr/>
        </p:nvPicPr>
        <p:blipFill>
          <a:blip r:embed="rId2" cstate="print"/>
          <a:stretch>
            <a:fillRect/>
          </a:stretch>
        </p:blipFill>
        <p:spPr>
          <a:xfrm>
            <a:off x="8940800" y="7188200"/>
            <a:ext cx="167883" cy="139700"/>
          </a:xfrm>
          <a:prstGeom prst="rect">
            <a:avLst/>
          </a:prstGeom>
        </p:spPr>
      </p:pic>
      <p:sp>
        <p:nvSpPr>
          <p:cNvPr id="32" name="object 32"/>
          <p:cNvSpPr/>
          <p:nvPr/>
        </p:nvSpPr>
        <p:spPr>
          <a:xfrm>
            <a:off x="9164643" y="7225453"/>
            <a:ext cx="1259205" cy="102870"/>
          </a:xfrm>
          <a:custGeom>
            <a:avLst/>
            <a:gdLst/>
            <a:ahLst/>
            <a:cxnLst/>
            <a:rect l="l" t="t" r="r" b="b"/>
            <a:pathLst>
              <a:path w="1259204" h="102870">
                <a:moveTo>
                  <a:pt x="125994" y="0"/>
                </a:moveTo>
                <a:lnTo>
                  <a:pt x="40242" y="0"/>
                </a:lnTo>
                <a:lnTo>
                  <a:pt x="55972" y="17503"/>
                </a:lnTo>
                <a:lnTo>
                  <a:pt x="21511" y="84514"/>
                </a:lnTo>
                <a:lnTo>
                  <a:pt x="0" y="102446"/>
                </a:lnTo>
                <a:lnTo>
                  <a:pt x="68118" y="102446"/>
                </a:lnTo>
                <a:lnTo>
                  <a:pt x="47119" y="84514"/>
                </a:lnTo>
                <a:lnTo>
                  <a:pt x="50558" y="77013"/>
                </a:lnTo>
                <a:lnTo>
                  <a:pt x="140196" y="77013"/>
                </a:lnTo>
                <a:lnTo>
                  <a:pt x="133234" y="62082"/>
                </a:lnTo>
                <a:lnTo>
                  <a:pt x="57435" y="62082"/>
                </a:lnTo>
                <a:lnTo>
                  <a:pt x="75947" y="21789"/>
                </a:lnTo>
                <a:lnTo>
                  <a:pt x="114449" y="21789"/>
                </a:lnTo>
                <a:lnTo>
                  <a:pt x="112750" y="18146"/>
                </a:lnTo>
                <a:lnTo>
                  <a:pt x="125994" y="0"/>
                </a:lnTo>
                <a:close/>
              </a:path>
              <a:path w="1259204" h="102870">
                <a:moveTo>
                  <a:pt x="140196" y="77013"/>
                </a:moveTo>
                <a:lnTo>
                  <a:pt x="98849" y="77013"/>
                </a:lnTo>
                <a:lnTo>
                  <a:pt x="101994" y="84514"/>
                </a:lnTo>
                <a:lnTo>
                  <a:pt x="86045" y="102446"/>
                </a:lnTo>
                <a:lnTo>
                  <a:pt x="162869" y="102446"/>
                </a:lnTo>
                <a:lnTo>
                  <a:pt x="143626" y="84372"/>
                </a:lnTo>
                <a:lnTo>
                  <a:pt x="140196" y="77013"/>
                </a:lnTo>
                <a:close/>
              </a:path>
              <a:path w="1259204" h="102870">
                <a:moveTo>
                  <a:pt x="213281" y="0"/>
                </a:moveTo>
                <a:lnTo>
                  <a:pt x="160308" y="0"/>
                </a:lnTo>
                <a:lnTo>
                  <a:pt x="182112" y="20718"/>
                </a:lnTo>
                <a:lnTo>
                  <a:pt x="182112" y="84372"/>
                </a:lnTo>
                <a:lnTo>
                  <a:pt x="163015" y="102446"/>
                </a:lnTo>
                <a:lnTo>
                  <a:pt x="224036" y="102446"/>
                </a:lnTo>
                <a:lnTo>
                  <a:pt x="202013" y="84372"/>
                </a:lnTo>
                <a:lnTo>
                  <a:pt x="202013" y="47937"/>
                </a:lnTo>
                <a:lnTo>
                  <a:pt x="245141" y="47937"/>
                </a:lnTo>
                <a:lnTo>
                  <a:pt x="213281" y="0"/>
                </a:lnTo>
                <a:close/>
              </a:path>
              <a:path w="1259204" h="102870">
                <a:moveTo>
                  <a:pt x="245141" y="47937"/>
                </a:moveTo>
                <a:lnTo>
                  <a:pt x="202013" y="47937"/>
                </a:lnTo>
                <a:lnTo>
                  <a:pt x="237206" y="102446"/>
                </a:lnTo>
                <a:lnTo>
                  <a:pt x="247816" y="102446"/>
                </a:lnTo>
                <a:lnTo>
                  <a:pt x="274830" y="55152"/>
                </a:lnTo>
                <a:lnTo>
                  <a:pt x="249937" y="55152"/>
                </a:lnTo>
                <a:lnTo>
                  <a:pt x="245141" y="47937"/>
                </a:lnTo>
                <a:close/>
              </a:path>
              <a:path w="1259204" h="102870">
                <a:moveTo>
                  <a:pt x="316373" y="47365"/>
                </a:moveTo>
                <a:lnTo>
                  <a:pt x="279278" y="47365"/>
                </a:lnTo>
                <a:lnTo>
                  <a:pt x="279197" y="84372"/>
                </a:lnTo>
                <a:lnTo>
                  <a:pt x="258790" y="102446"/>
                </a:lnTo>
                <a:lnTo>
                  <a:pt x="335908" y="102446"/>
                </a:lnTo>
                <a:lnTo>
                  <a:pt x="336796" y="101706"/>
                </a:lnTo>
                <a:lnTo>
                  <a:pt x="316457" y="84372"/>
                </a:lnTo>
                <a:lnTo>
                  <a:pt x="316373" y="47365"/>
                </a:lnTo>
                <a:close/>
              </a:path>
              <a:path w="1259204" h="102870">
                <a:moveTo>
                  <a:pt x="461901" y="0"/>
                </a:moveTo>
                <a:lnTo>
                  <a:pt x="376149" y="0"/>
                </a:lnTo>
                <a:lnTo>
                  <a:pt x="391881" y="17503"/>
                </a:lnTo>
                <a:lnTo>
                  <a:pt x="357419" y="84514"/>
                </a:lnTo>
                <a:lnTo>
                  <a:pt x="336796" y="101706"/>
                </a:lnTo>
                <a:lnTo>
                  <a:pt x="337665" y="102446"/>
                </a:lnTo>
                <a:lnTo>
                  <a:pt x="404026" y="102446"/>
                </a:lnTo>
                <a:lnTo>
                  <a:pt x="383028" y="84514"/>
                </a:lnTo>
                <a:lnTo>
                  <a:pt x="386467" y="77013"/>
                </a:lnTo>
                <a:lnTo>
                  <a:pt x="476103" y="77013"/>
                </a:lnTo>
                <a:lnTo>
                  <a:pt x="469142" y="62082"/>
                </a:lnTo>
                <a:lnTo>
                  <a:pt x="393344" y="62082"/>
                </a:lnTo>
                <a:lnTo>
                  <a:pt x="411855" y="21789"/>
                </a:lnTo>
                <a:lnTo>
                  <a:pt x="450356" y="21789"/>
                </a:lnTo>
                <a:lnTo>
                  <a:pt x="448657" y="18146"/>
                </a:lnTo>
                <a:lnTo>
                  <a:pt x="461901" y="0"/>
                </a:lnTo>
                <a:close/>
              </a:path>
              <a:path w="1259204" h="102870">
                <a:moveTo>
                  <a:pt x="476103" y="77013"/>
                </a:moveTo>
                <a:lnTo>
                  <a:pt x="434756" y="77013"/>
                </a:lnTo>
                <a:lnTo>
                  <a:pt x="437902" y="84514"/>
                </a:lnTo>
                <a:lnTo>
                  <a:pt x="421952" y="102446"/>
                </a:lnTo>
                <a:lnTo>
                  <a:pt x="498045" y="102446"/>
                </a:lnTo>
                <a:lnTo>
                  <a:pt x="498422" y="102113"/>
                </a:lnTo>
                <a:lnTo>
                  <a:pt x="479534" y="84372"/>
                </a:lnTo>
                <a:lnTo>
                  <a:pt x="476103" y="77013"/>
                </a:lnTo>
                <a:close/>
              </a:path>
              <a:path w="1259204" h="102870">
                <a:moveTo>
                  <a:pt x="585040" y="0"/>
                </a:moveTo>
                <a:lnTo>
                  <a:pt x="498045" y="0"/>
                </a:lnTo>
                <a:lnTo>
                  <a:pt x="518605" y="18146"/>
                </a:lnTo>
                <a:lnTo>
                  <a:pt x="518524" y="84372"/>
                </a:lnTo>
                <a:lnTo>
                  <a:pt x="498422" y="102113"/>
                </a:lnTo>
                <a:lnTo>
                  <a:pt x="498777" y="102446"/>
                </a:lnTo>
                <a:lnTo>
                  <a:pt x="625867" y="102446"/>
                </a:lnTo>
                <a:lnTo>
                  <a:pt x="625867" y="86086"/>
                </a:lnTo>
                <a:lnTo>
                  <a:pt x="557164" y="86086"/>
                </a:lnTo>
                <a:lnTo>
                  <a:pt x="557164" y="18146"/>
                </a:lnTo>
                <a:lnTo>
                  <a:pt x="585040" y="0"/>
                </a:lnTo>
                <a:close/>
              </a:path>
              <a:path w="1259204" h="102870">
                <a:moveTo>
                  <a:pt x="625867" y="60796"/>
                </a:moveTo>
                <a:lnTo>
                  <a:pt x="595942" y="86086"/>
                </a:lnTo>
                <a:lnTo>
                  <a:pt x="625867" y="86086"/>
                </a:lnTo>
                <a:lnTo>
                  <a:pt x="625867" y="60796"/>
                </a:lnTo>
                <a:close/>
              </a:path>
              <a:path w="1259204" h="102870">
                <a:moveTo>
                  <a:pt x="114449" y="21789"/>
                </a:moveTo>
                <a:lnTo>
                  <a:pt x="75947" y="21789"/>
                </a:lnTo>
                <a:lnTo>
                  <a:pt x="92702" y="62082"/>
                </a:lnTo>
                <a:lnTo>
                  <a:pt x="133234" y="62082"/>
                </a:lnTo>
                <a:lnTo>
                  <a:pt x="114449" y="21789"/>
                </a:lnTo>
                <a:close/>
              </a:path>
              <a:path w="1259204" h="102870">
                <a:moveTo>
                  <a:pt x="450356" y="21789"/>
                </a:moveTo>
                <a:lnTo>
                  <a:pt x="411855" y="21789"/>
                </a:lnTo>
                <a:lnTo>
                  <a:pt x="428611" y="62082"/>
                </a:lnTo>
                <a:lnTo>
                  <a:pt x="469142" y="62082"/>
                </a:lnTo>
                <a:lnTo>
                  <a:pt x="450356" y="21789"/>
                </a:lnTo>
                <a:close/>
              </a:path>
              <a:path w="1259204" h="102870">
                <a:moveTo>
                  <a:pt x="339201" y="0"/>
                </a:moveTo>
                <a:lnTo>
                  <a:pt x="282935" y="0"/>
                </a:lnTo>
                <a:lnTo>
                  <a:pt x="249937" y="55152"/>
                </a:lnTo>
                <a:lnTo>
                  <a:pt x="274830" y="55152"/>
                </a:lnTo>
                <a:lnTo>
                  <a:pt x="279278" y="47365"/>
                </a:lnTo>
                <a:lnTo>
                  <a:pt x="316373" y="47365"/>
                </a:lnTo>
                <a:lnTo>
                  <a:pt x="316373" y="17431"/>
                </a:lnTo>
                <a:lnTo>
                  <a:pt x="339201" y="0"/>
                </a:lnTo>
                <a:close/>
              </a:path>
              <a:path w="1259204" h="102870">
                <a:moveTo>
                  <a:pt x="716667" y="14288"/>
                </a:moveTo>
                <a:lnTo>
                  <a:pt x="678108" y="14288"/>
                </a:lnTo>
                <a:lnTo>
                  <a:pt x="678108" y="84372"/>
                </a:lnTo>
                <a:lnTo>
                  <a:pt x="653086" y="102446"/>
                </a:lnTo>
                <a:lnTo>
                  <a:pt x="742569" y="102446"/>
                </a:lnTo>
                <a:lnTo>
                  <a:pt x="716667" y="84372"/>
                </a:lnTo>
                <a:lnTo>
                  <a:pt x="716667" y="14288"/>
                </a:lnTo>
                <a:close/>
              </a:path>
              <a:path w="1259204" h="102870">
                <a:moveTo>
                  <a:pt x="886341" y="0"/>
                </a:moveTo>
                <a:lnTo>
                  <a:pt x="800590" y="0"/>
                </a:lnTo>
                <a:lnTo>
                  <a:pt x="816320" y="17503"/>
                </a:lnTo>
                <a:lnTo>
                  <a:pt x="781858" y="84514"/>
                </a:lnTo>
                <a:lnTo>
                  <a:pt x="760347" y="102446"/>
                </a:lnTo>
                <a:lnTo>
                  <a:pt x="828466" y="102446"/>
                </a:lnTo>
                <a:lnTo>
                  <a:pt x="807467" y="84514"/>
                </a:lnTo>
                <a:lnTo>
                  <a:pt x="810906" y="77013"/>
                </a:lnTo>
                <a:lnTo>
                  <a:pt x="900543" y="77013"/>
                </a:lnTo>
                <a:lnTo>
                  <a:pt x="893582" y="62082"/>
                </a:lnTo>
                <a:lnTo>
                  <a:pt x="817784" y="62082"/>
                </a:lnTo>
                <a:lnTo>
                  <a:pt x="836295" y="21789"/>
                </a:lnTo>
                <a:lnTo>
                  <a:pt x="874797" y="21789"/>
                </a:lnTo>
                <a:lnTo>
                  <a:pt x="873098" y="18146"/>
                </a:lnTo>
                <a:lnTo>
                  <a:pt x="886341" y="0"/>
                </a:lnTo>
                <a:close/>
              </a:path>
              <a:path w="1259204" h="102870">
                <a:moveTo>
                  <a:pt x="900543" y="77013"/>
                </a:moveTo>
                <a:lnTo>
                  <a:pt x="859196" y="77013"/>
                </a:lnTo>
                <a:lnTo>
                  <a:pt x="862342" y="84514"/>
                </a:lnTo>
                <a:lnTo>
                  <a:pt x="846392" y="102446"/>
                </a:lnTo>
                <a:lnTo>
                  <a:pt x="923217" y="102446"/>
                </a:lnTo>
                <a:lnTo>
                  <a:pt x="903974" y="84372"/>
                </a:lnTo>
                <a:lnTo>
                  <a:pt x="900543" y="77013"/>
                </a:lnTo>
                <a:close/>
              </a:path>
              <a:path w="1259204" h="102870">
                <a:moveTo>
                  <a:pt x="973628" y="0"/>
                </a:moveTo>
                <a:lnTo>
                  <a:pt x="920656" y="0"/>
                </a:lnTo>
                <a:lnTo>
                  <a:pt x="942460" y="20718"/>
                </a:lnTo>
                <a:lnTo>
                  <a:pt x="942460" y="84372"/>
                </a:lnTo>
                <a:lnTo>
                  <a:pt x="923363" y="102446"/>
                </a:lnTo>
                <a:lnTo>
                  <a:pt x="984384" y="102446"/>
                </a:lnTo>
                <a:lnTo>
                  <a:pt x="962361" y="84372"/>
                </a:lnTo>
                <a:lnTo>
                  <a:pt x="962361" y="47937"/>
                </a:lnTo>
                <a:lnTo>
                  <a:pt x="1005489" y="47937"/>
                </a:lnTo>
                <a:lnTo>
                  <a:pt x="973628" y="0"/>
                </a:lnTo>
                <a:close/>
              </a:path>
              <a:path w="1259204" h="102870">
                <a:moveTo>
                  <a:pt x="1005489" y="47937"/>
                </a:moveTo>
                <a:lnTo>
                  <a:pt x="962361" y="47937"/>
                </a:lnTo>
                <a:lnTo>
                  <a:pt x="997554" y="102446"/>
                </a:lnTo>
                <a:lnTo>
                  <a:pt x="1008164" y="102446"/>
                </a:lnTo>
                <a:lnTo>
                  <a:pt x="1035177" y="55152"/>
                </a:lnTo>
                <a:lnTo>
                  <a:pt x="1010285" y="55152"/>
                </a:lnTo>
                <a:lnTo>
                  <a:pt x="1005489" y="47937"/>
                </a:lnTo>
                <a:close/>
              </a:path>
              <a:path w="1259204" h="102870">
                <a:moveTo>
                  <a:pt x="1076721" y="47365"/>
                </a:moveTo>
                <a:lnTo>
                  <a:pt x="1039625" y="47365"/>
                </a:lnTo>
                <a:lnTo>
                  <a:pt x="1039545" y="84372"/>
                </a:lnTo>
                <a:lnTo>
                  <a:pt x="1019138" y="102446"/>
                </a:lnTo>
                <a:lnTo>
                  <a:pt x="1096256" y="102446"/>
                </a:lnTo>
                <a:lnTo>
                  <a:pt x="1097144" y="101706"/>
                </a:lnTo>
                <a:lnTo>
                  <a:pt x="1076804" y="84372"/>
                </a:lnTo>
                <a:lnTo>
                  <a:pt x="1076721" y="47365"/>
                </a:lnTo>
                <a:close/>
              </a:path>
              <a:path w="1259204" h="102870">
                <a:moveTo>
                  <a:pt x="1222249" y="0"/>
                </a:moveTo>
                <a:lnTo>
                  <a:pt x="1136497" y="0"/>
                </a:lnTo>
                <a:lnTo>
                  <a:pt x="1152229" y="17503"/>
                </a:lnTo>
                <a:lnTo>
                  <a:pt x="1117767" y="84514"/>
                </a:lnTo>
                <a:lnTo>
                  <a:pt x="1097144" y="101706"/>
                </a:lnTo>
                <a:lnTo>
                  <a:pt x="1098012" y="102446"/>
                </a:lnTo>
                <a:lnTo>
                  <a:pt x="1164374" y="102446"/>
                </a:lnTo>
                <a:lnTo>
                  <a:pt x="1143375" y="84514"/>
                </a:lnTo>
                <a:lnTo>
                  <a:pt x="1146815" y="77013"/>
                </a:lnTo>
                <a:lnTo>
                  <a:pt x="1236451" y="77013"/>
                </a:lnTo>
                <a:lnTo>
                  <a:pt x="1229489" y="62082"/>
                </a:lnTo>
                <a:lnTo>
                  <a:pt x="1153692" y="62082"/>
                </a:lnTo>
                <a:lnTo>
                  <a:pt x="1172203" y="21789"/>
                </a:lnTo>
                <a:lnTo>
                  <a:pt x="1210704" y="21789"/>
                </a:lnTo>
                <a:lnTo>
                  <a:pt x="1209005" y="18146"/>
                </a:lnTo>
                <a:lnTo>
                  <a:pt x="1222249" y="0"/>
                </a:lnTo>
                <a:close/>
              </a:path>
              <a:path w="1259204" h="102870">
                <a:moveTo>
                  <a:pt x="1236451" y="77013"/>
                </a:moveTo>
                <a:lnTo>
                  <a:pt x="1195104" y="77013"/>
                </a:lnTo>
                <a:lnTo>
                  <a:pt x="1198251" y="84514"/>
                </a:lnTo>
                <a:lnTo>
                  <a:pt x="1182300" y="102446"/>
                </a:lnTo>
                <a:lnTo>
                  <a:pt x="1259124" y="102446"/>
                </a:lnTo>
                <a:lnTo>
                  <a:pt x="1239881" y="84372"/>
                </a:lnTo>
                <a:lnTo>
                  <a:pt x="1236451" y="77013"/>
                </a:lnTo>
                <a:close/>
              </a:path>
              <a:path w="1259204" h="102870">
                <a:moveTo>
                  <a:pt x="874797" y="21789"/>
                </a:moveTo>
                <a:lnTo>
                  <a:pt x="836295" y="21789"/>
                </a:lnTo>
                <a:lnTo>
                  <a:pt x="853050" y="62082"/>
                </a:lnTo>
                <a:lnTo>
                  <a:pt x="893582" y="62082"/>
                </a:lnTo>
                <a:lnTo>
                  <a:pt x="874797" y="21789"/>
                </a:lnTo>
                <a:close/>
              </a:path>
              <a:path w="1259204" h="102870">
                <a:moveTo>
                  <a:pt x="1210704" y="21789"/>
                </a:moveTo>
                <a:lnTo>
                  <a:pt x="1172203" y="21789"/>
                </a:lnTo>
                <a:lnTo>
                  <a:pt x="1188958" y="62082"/>
                </a:lnTo>
                <a:lnTo>
                  <a:pt x="1229489" y="62082"/>
                </a:lnTo>
                <a:lnTo>
                  <a:pt x="1210704" y="21789"/>
                </a:lnTo>
                <a:close/>
              </a:path>
              <a:path w="1259204" h="102870">
                <a:moveTo>
                  <a:pt x="1099549" y="0"/>
                </a:moveTo>
                <a:lnTo>
                  <a:pt x="1043283" y="0"/>
                </a:lnTo>
                <a:lnTo>
                  <a:pt x="1010285" y="55152"/>
                </a:lnTo>
                <a:lnTo>
                  <a:pt x="1035177" y="55152"/>
                </a:lnTo>
                <a:lnTo>
                  <a:pt x="1039625" y="47365"/>
                </a:lnTo>
                <a:lnTo>
                  <a:pt x="1076721" y="47365"/>
                </a:lnTo>
                <a:lnTo>
                  <a:pt x="1076721" y="17431"/>
                </a:lnTo>
                <a:lnTo>
                  <a:pt x="1099549" y="0"/>
                </a:lnTo>
                <a:close/>
              </a:path>
              <a:path w="1259204" h="102870">
                <a:moveTo>
                  <a:pt x="677743" y="0"/>
                </a:moveTo>
                <a:lnTo>
                  <a:pt x="634208" y="0"/>
                </a:lnTo>
                <a:lnTo>
                  <a:pt x="635745" y="44293"/>
                </a:lnTo>
                <a:lnTo>
                  <a:pt x="663402" y="14288"/>
                </a:lnTo>
                <a:lnTo>
                  <a:pt x="760291" y="14288"/>
                </a:lnTo>
                <a:lnTo>
                  <a:pt x="760777" y="285"/>
                </a:lnTo>
                <a:lnTo>
                  <a:pt x="678108" y="285"/>
                </a:lnTo>
                <a:lnTo>
                  <a:pt x="677743" y="0"/>
                </a:lnTo>
                <a:close/>
              </a:path>
              <a:path w="1259204" h="102870">
                <a:moveTo>
                  <a:pt x="760291" y="14288"/>
                </a:moveTo>
                <a:lnTo>
                  <a:pt x="730862" y="14288"/>
                </a:lnTo>
                <a:lnTo>
                  <a:pt x="759250" y="44293"/>
                </a:lnTo>
                <a:lnTo>
                  <a:pt x="760291" y="14288"/>
                </a:lnTo>
                <a:close/>
              </a:path>
              <a:path w="1259204" h="102870">
                <a:moveTo>
                  <a:pt x="760787" y="0"/>
                </a:moveTo>
                <a:lnTo>
                  <a:pt x="678108" y="0"/>
                </a:lnTo>
                <a:lnTo>
                  <a:pt x="678108" y="285"/>
                </a:lnTo>
                <a:lnTo>
                  <a:pt x="760777" y="285"/>
                </a:lnTo>
                <a:lnTo>
                  <a:pt x="760787" y="0"/>
                </a:lnTo>
                <a:close/>
              </a:path>
            </a:pathLst>
          </a:custGeom>
          <a:solidFill>
            <a:srgbClr val="00622A"/>
          </a:solidFill>
        </p:spPr>
        <p:txBody>
          <a:bodyPr wrap="square" lIns="0" tIns="0" rIns="0" bIns="0" rtlCol="0"/>
          <a:lstStyle/>
          <a:p>
            <a:endParaRPr/>
          </a:p>
        </p:txBody>
      </p:sp>
      <p:sp>
        <p:nvSpPr>
          <p:cNvPr id="33" name="object 33"/>
          <p:cNvSpPr txBox="1"/>
          <p:nvPr/>
        </p:nvSpPr>
        <p:spPr>
          <a:xfrm>
            <a:off x="615950" y="5124026"/>
            <a:ext cx="2730500" cy="881139"/>
          </a:xfrm>
          <a:prstGeom prst="rect">
            <a:avLst/>
          </a:prstGeom>
        </p:spPr>
        <p:txBody>
          <a:bodyPr vert="horz" wrap="square" lIns="0" tIns="69850" rIns="0" bIns="0" rtlCol="0">
            <a:spAutoFit/>
          </a:bodyPr>
          <a:lstStyle/>
          <a:p>
            <a:pPr marL="12700">
              <a:lnSpc>
                <a:spcPct val="100000"/>
              </a:lnSpc>
              <a:spcBef>
                <a:spcPts val="550"/>
              </a:spcBef>
            </a:pPr>
            <a:r>
              <a:rPr sz="800" b="1" dirty="0">
                <a:solidFill>
                  <a:srgbClr val="222222"/>
                </a:solidFill>
                <a:latin typeface="Roboto Bk"/>
                <a:cs typeface="Roboto Bk"/>
              </a:rPr>
              <a:t>3.</a:t>
            </a:r>
            <a:r>
              <a:rPr sz="800" b="1" spc="-35" dirty="0">
                <a:solidFill>
                  <a:srgbClr val="222222"/>
                </a:solidFill>
                <a:latin typeface="Roboto Bk"/>
                <a:cs typeface="Roboto Bk"/>
              </a:rPr>
              <a:t> </a:t>
            </a:r>
            <a:r>
              <a:rPr sz="800" b="1" spc="10" dirty="0">
                <a:solidFill>
                  <a:srgbClr val="222222"/>
                </a:solidFill>
                <a:latin typeface="Roboto Bk"/>
                <a:cs typeface="Roboto Bk"/>
              </a:rPr>
              <a:t>TRIGGERS</a:t>
            </a:r>
            <a:endParaRPr sz="800" dirty="0">
              <a:latin typeface="Roboto Bk"/>
              <a:cs typeface="Roboto Bk"/>
            </a:endParaRPr>
          </a:p>
          <a:p>
            <a:pPr marL="12700" marR="5080">
              <a:lnSpc>
                <a:spcPct val="111100"/>
              </a:lnSpc>
              <a:spcBef>
                <a:spcPts val="260"/>
              </a:spcBef>
            </a:pPr>
            <a:r>
              <a:rPr lang="en-US" sz="800" dirty="0"/>
              <a:t>The proliferation of smart devices with communication and sensing capabilities have unleashed plethora of user services, and at the same time made tasks more convenient and efficient for humans.</a:t>
            </a:r>
            <a:br>
              <a:rPr lang="en-US" sz="800" dirty="0"/>
            </a:br>
            <a:r>
              <a:rPr sz="600" spc="-5" dirty="0" smtClean="0">
                <a:solidFill>
                  <a:srgbClr val="6A6A6A"/>
                </a:solidFill>
                <a:latin typeface="Roboto"/>
                <a:cs typeface="Roboto"/>
              </a:rPr>
              <a:t>.</a:t>
            </a:r>
            <a:endParaRPr sz="600" dirty="0">
              <a:latin typeface="Roboto"/>
              <a:cs typeface="Roboto"/>
            </a:endParaRPr>
          </a:p>
        </p:txBody>
      </p:sp>
      <p:sp>
        <p:nvSpPr>
          <p:cNvPr id="34" name="object 34"/>
          <p:cNvSpPr txBox="1"/>
          <p:nvPr/>
        </p:nvSpPr>
        <p:spPr>
          <a:xfrm>
            <a:off x="3848100" y="5124026"/>
            <a:ext cx="2727325" cy="193643"/>
          </a:xfrm>
          <a:prstGeom prst="rect">
            <a:avLst/>
          </a:prstGeom>
        </p:spPr>
        <p:txBody>
          <a:bodyPr vert="horz" wrap="square" lIns="0" tIns="69850" rIns="0" bIns="0" rtlCol="0">
            <a:spAutoFit/>
          </a:bodyPr>
          <a:lstStyle/>
          <a:p>
            <a:pPr marL="12700">
              <a:lnSpc>
                <a:spcPct val="100000"/>
              </a:lnSpc>
              <a:spcBef>
                <a:spcPts val="550"/>
              </a:spcBef>
            </a:pPr>
            <a:r>
              <a:rPr sz="800" b="1" dirty="0">
                <a:solidFill>
                  <a:srgbClr val="222222"/>
                </a:solidFill>
                <a:latin typeface="Roboto Bk"/>
                <a:cs typeface="Roboto Bk"/>
              </a:rPr>
              <a:t>10.</a:t>
            </a:r>
            <a:r>
              <a:rPr sz="800" b="1" spc="-30" dirty="0">
                <a:solidFill>
                  <a:srgbClr val="222222"/>
                </a:solidFill>
                <a:latin typeface="Roboto Bk"/>
                <a:cs typeface="Roboto Bk"/>
              </a:rPr>
              <a:t> </a:t>
            </a:r>
            <a:r>
              <a:rPr sz="800" b="1" spc="-5" dirty="0">
                <a:solidFill>
                  <a:srgbClr val="222222"/>
                </a:solidFill>
                <a:latin typeface="Roboto Bk"/>
                <a:cs typeface="Roboto Bk"/>
              </a:rPr>
              <a:t>YOUR</a:t>
            </a:r>
            <a:r>
              <a:rPr sz="800" b="1" spc="-30" dirty="0">
                <a:solidFill>
                  <a:srgbClr val="222222"/>
                </a:solidFill>
                <a:latin typeface="Roboto Bk"/>
                <a:cs typeface="Roboto Bk"/>
              </a:rPr>
              <a:t> </a:t>
            </a:r>
            <a:r>
              <a:rPr sz="800" b="1" dirty="0" smtClean="0">
                <a:solidFill>
                  <a:srgbClr val="222222"/>
                </a:solidFill>
                <a:latin typeface="Roboto Bk"/>
                <a:cs typeface="Roboto Bk"/>
              </a:rPr>
              <a:t>SOLUTION</a:t>
            </a:r>
            <a:endParaRPr sz="800" dirty="0">
              <a:latin typeface="Roboto Bk"/>
              <a:cs typeface="Roboto Bk"/>
            </a:endParaRPr>
          </a:p>
        </p:txBody>
      </p:sp>
      <p:sp>
        <p:nvSpPr>
          <p:cNvPr id="35" name="object 35"/>
          <p:cNvSpPr txBox="1"/>
          <p:nvPr/>
        </p:nvSpPr>
        <p:spPr>
          <a:xfrm>
            <a:off x="3848100" y="5418379"/>
            <a:ext cx="2787650" cy="1550168"/>
          </a:xfrm>
          <a:prstGeom prst="rect">
            <a:avLst/>
          </a:prstGeom>
        </p:spPr>
        <p:txBody>
          <a:bodyPr vert="horz" wrap="square" lIns="0" tIns="12700" rIns="0" bIns="0" rtlCol="0">
            <a:spAutoFit/>
          </a:bodyPr>
          <a:lstStyle/>
          <a:p>
            <a:pPr marL="12700" marR="5080">
              <a:lnSpc>
                <a:spcPct val="111100"/>
              </a:lnSpc>
              <a:spcBef>
                <a:spcPts val="100"/>
              </a:spcBef>
            </a:pPr>
            <a:r>
              <a:rPr lang="en-US" sz="1000" dirty="0" smtClean="0"/>
              <a:t>In </a:t>
            </a:r>
            <a:r>
              <a:rPr lang="en-US" sz="1000" dirty="0"/>
              <a:t>many ways, the internet is changing many aspects of day to day agricultural operations thanks to </a:t>
            </a:r>
            <a:r>
              <a:rPr lang="en-US" sz="1000" dirty="0">
                <a:hlinkClick r:id="rId3"/>
              </a:rPr>
              <a:t>the Internet of Things</a:t>
            </a:r>
            <a:r>
              <a:rPr lang="en-US" sz="1000" dirty="0"/>
              <a:t>. The benefits of </a:t>
            </a:r>
            <a:r>
              <a:rPr lang="en-US" sz="1000" dirty="0" err="1"/>
              <a:t>IoT</a:t>
            </a:r>
            <a:r>
              <a:rPr lang="en-US" sz="1000" dirty="0"/>
              <a:t> technology in agricultural operations include but are not limited to reducing waste, better pest and livestock management, and increased productivity. As farmers continue to face growing costs and limited resources, </a:t>
            </a:r>
            <a:r>
              <a:rPr lang="en-US" sz="1000" dirty="0" err="1"/>
              <a:t>IoT</a:t>
            </a:r>
            <a:r>
              <a:rPr lang="en-US" sz="1000" dirty="0"/>
              <a:t> technology will be the key to reducing costs and maximizing yields from available resources.</a:t>
            </a:r>
            <a:endParaRPr sz="1000" dirty="0">
              <a:latin typeface="Roboto"/>
              <a:cs typeface="Roboto"/>
            </a:endParaRPr>
          </a:p>
        </p:txBody>
      </p:sp>
      <p:sp>
        <p:nvSpPr>
          <p:cNvPr id="36" name="object 36"/>
          <p:cNvSpPr txBox="1"/>
          <p:nvPr/>
        </p:nvSpPr>
        <p:spPr>
          <a:xfrm>
            <a:off x="7061200" y="5124026"/>
            <a:ext cx="2889250" cy="732252"/>
          </a:xfrm>
          <a:prstGeom prst="rect">
            <a:avLst/>
          </a:prstGeom>
        </p:spPr>
        <p:txBody>
          <a:bodyPr vert="horz" wrap="square" lIns="0" tIns="69850" rIns="0" bIns="0" rtlCol="0">
            <a:spAutoFit/>
          </a:bodyPr>
          <a:lstStyle/>
          <a:p>
            <a:pPr marL="127000" indent="-114935">
              <a:lnSpc>
                <a:spcPct val="100000"/>
              </a:lnSpc>
              <a:spcBef>
                <a:spcPts val="550"/>
              </a:spcBef>
              <a:buAutoNum type="arabicPeriod" startAt="8"/>
              <a:tabLst>
                <a:tab pos="127635" algn="l"/>
              </a:tabLst>
            </a:pPr>
            <a:r>
              <a:rPr sz="800" b="1" dirty="0">
                <a:solidFill>
                  <a:srgbClr val="222222"/>
                </a:solidFill>
                <a:latin typeface="Roboto Bk"/>
                <a:cs typeface="Roboto Bk"/>
              </a:rPr>
              <a:t>CHANNELS</a:t>
            </a:r>
            <a:r>
              <a:rPr sz="800" b="1" spc="-10" dirty="0">
                <a:solidFill>
                  <a:srgbClr val="222222"/>
                </a:solidFill>
                <a:latin typeface="Roboto Bk"/>
                <a:cs typeface="Roboto Bk"/>
              </a:rPr>
              <a:t> </a:t>
            </a:r>
            <a:r>
              <a:rPr sz="800" b="1" dirty="0">
                <a:solidFill>
                  <a:srgbClr val="222222"/>
                </a:solidFill>
                <a:latin typeface="Roboto Bk"/>
                <a:cs typeface="Roboto Bk"/>
              </a:rPr>
              <a:t>of</a:t>
            </a:r>
            <a:r>
              <a:rPr sz="800" b="1" spc="-5" dirty="0">
                <a:solidFill>
                  <a:srgbClr val="222222"/>
                </a:solidFill>
                <a:latin typeface="Roboto Bk"/>
                <a:cs typeface="Roboto Bk"/>
              </a:rPr>
              <a:t> </a:t>
            </a:r>
            <a:r>
              <a:rPr sz="800" b="1" dirty="0" smtClean="0">
                <a:solidFill>
                  <a:srgbClr val="222222"/>
                </a:solidFill>
                <a:latin typeface="Roboto Bk"/>
                <a:cs typeface="Roboto Bk"/>
              </a:rPr>
              <a:t>BEHAVIOUR</a:t>
            </a:r>
            <a:endParaRPr lang="en-US" sz="800" b="1" dirty="0" smtClean="0">
              <a:solidFill>
                <a:srgbClr val="222222"/>
              </a:solidFill>
              <a:latin typeface="Roboto Bk"/>
              <a:cs typeface="Roboto Bk"/>
            </a:endParaRPr>
          </a:p>
          <a:p>
            <a:pPr marL="12065">
              <a:lnSpc>
                <a:spcPct val="100000"/>
              </a:lnSpc>
              <a:spcBef>
                <a:spcPts val="550"/>
              </a:spcBef>
              <a:tabLst>
                <a:tab pos="127635" algn="l"/>
              </a:tabLst>
            </a:pPr>
            <a:r>
              <a:rPr lang="en-US" sz="1000" dirty="0"/>
              <a:t>The biggest challenges faced by </a:t>
            </a:r>
            <a:r>
              <a:rPr lang="en-US" sz="1000" dirty="0" err="1"/>
              <a:t>IoT</a:t>
            </a:r>
            <a:r>
              <a:rPr lang="en-US" sz="1000" dirty="0"/>
              <a:t> in the agricultural sector are </a:t>
            </a:r>
            <a:r>
              <a:rPr lang="en-US" sz="1000" b="1" dirty="0"/>
              <a:t>lack of information, high adoption costs, and security concerns</a:t>
            </a:r>
            <a:endParaRPr sz="1000" dirty="0">
              <a:latin typeface="Roboto Bk"/>
              <a:cs typeface="Roboto Bk"/>
            </a:endParaRPr>
          </a:p>
        </p:txBody>
      </p:sp>
      <p:sp>
        <p:nvSpPr>
          <p:cNvPr id="37" name="object 37"/>
          <p:cNvSpPr txBox="1"/>
          <p:nvPr/>
        </p:nvSpPr>
        <p:spPr>
          <a:xfrm>
            <a:off x="679975" y="6174740"/>
            <a:ext cx="2736850" cy="793807"/>
          </a:xfrm>
          <a:prstGeom prst="rect">
            <a:avLst/>
          </a:prstGeom>
        </p:spPr>
        <p:txBody>
          <a:bodyPr vert="horz" wrap="square" lIns="0" tIns="69850" rIns="0" bIns="0" rtlCol="0">
            <a:spAutoFit/>
          </a:bodyPr>
          <a:lstStyle/>
          <a:p>
            <a:pPr marL="12700">
              <a:lnSpc>
                <a:spcPct val="100000"/>
              </a:lnSpc>
              <a:spcBef>
                <a:spcPts val="550"/>
              </a:spcBef>
            </a:pPr>
            <a:r>
              <a:rPr sz="800" b="1" dirty="0">
                <a:solidFill>
                  <a:srgbClr val="222222"/>
                </a:solidFill>
                <a:latin typeface="Roboto Bk"/>
                <a:cs typeface="Roboto Bk"/>
              </a:rPr>
              <a:t>4.</a:t>
            </a:r>
            <a:r>
              <a:rPr sz="800" b="1" spc="-5" dirty="0">
                <a:solidFill>
                  <a:srgbClr val="222222"/>
                </a:solidFill>
                <a:latin typeface="Roboto Bk"/>
                <a:cs typeface="Roboto Bk"/>
              </a:rPr>
              <a:t> </a:t>
            </a:r>
            <a:r>
              <a:rPr sz="800" b="1" dirty="0">
                <a:solidFill>
                  <a:srgbClr val="222222"/>
                </a:solidFill>
                <a:latin typeface="Roboto Bk"/>
                <a:cs typeface="Roboto Bk"/>
              </a:rPr>
              <a:t>EM</a:t>
            </a:r>
            <a:r>
              <a:rPr sz="800" b="1" spc="-5" dirty="0">
                <a:solidFill>
                  <a:srgbClr val="222222"/>
                </a:solidFill>
                <a:latin typeface="Roboto Bk"/>
                <a:cs typeface="Roboto Bk"/>
              </a:rPr>
              <a:t>O</a:t>
            </a:r>
            <a:r>
              <a:rPr sz="800" b="1" spc="55" dirty="0">
                <a:solidFill>
                  <a:srgbClr val="222222"/>
                </a:solidFill>
                <a:latin typeface="Roboto Bk"/>
                <a:cs typeface="Roboto Bk"/>
              </a:rPr>
              <a:t>T</a:t>
            </a:r>
            <a:r>
              <a:rPr sz="800" b="1" dirty="0">
                <a:solidFill>
                  <a:srgbClr val="222222"/>
                </a:solidFill>
                <a:latin typeface="Roboto Bk"/>
                <a:cs typeface="Roboto Bk"/>
              </a:rPr>
              <a:t>I</a:t>
            </a:r>
            <a:r>
              <a:rPr sz="800" b="1" spc="-5" dirty="0">
                <a:solidFill>
                  <a:srgbClr val="222222"/>
                </a:solidFill>
                <a:latin typeface="Roboto Bk"/>
                <a:cs typeface="Roboto Bk"/>
              </a:rPr>
              <a:t>ON</a:t>
            </a:r>
            <a:r>
              <a:rPr sz="800" b="1" dirty="0">
                <a:solidFill>
                  <a:srgbClr val="222222"/>
                </a:solidFill>
                <a:latin typeface="Roboto Bk"/>
                <a:cs typeface="Roboto Bk"/>
              </a:rPr>
              <a:t>S: B</a:t>
            </a:r>
            <a:r>
              <a:rPr sz="800" b="1" spc="-5" dirty="0">
                <a:solidFill>
                  <a:srgbClr val="222222"/>
                </a:solidFill>
                <a:latin typeface="Roboto Bk"/>
                <a:cs typeface="Roboto Bk"/>
              </a:rPr>
              <a:t>E</a:t>
            </a:r>
            <a:r>
              <a:rPr sz="800" b="1" spc="-10" dirty="0">
                <a:solidFill>
                  <a:srgbClr val="222222"/>
                </a:solidFill>
                <a:latin typeface="Roboto Bk"/>
                <a:cs typeface="Roboto Bk"/>
              </a:rPr>
              <a:t>F</a:t>
            </a:r>
            <a:r>
              <a:rPr sz="800" b="1" spc="-5" dirty="0">
                <a:solidFill>
                  <a:srgbClr val="222222"/>
                </a:solidFill>
                <a:latin typeface="Roboto Bk"/>
                <a:cs typeface="Roboto Bk"/>
              </a:rPr>
              <a:t>O</a:t>
            </a:r>
            <a:r>
              <a:rPr sz="800" b="1" spc="10" dirty="0">
                <a:solidFill>
                  <a:srgbClr val="222222"/>
                </a:solidFill>
                <a:latin typeface="Roboto Bk"/>
                <a:cs typeface="Roboto Bk"/>
              </a:rPr>
              <a:t>R</a:t>
            </a:r>
            <a:r>
              <a:rPr sz="800" b="1" dirty="0">
                <a:solidFill>
                  <a:srgbClr val="222222"/>
                </a:solidFill>
                <a:latin typeface="Roboto Bk"/>
                <a:cs typeface="Roboto Bk"/>
              </a:rPr>
              <a:t>E </a:t>
            </a:r>
            <a:r>
              <a:rPr sz="800" b="1" spc="-40" dirty="0">
                <a:solidFill>
                  <a:srgbClr val="222222"/>
                </a:solidFill>
                <a:latin typeface="Roboto Bk"/>
                <a:cs typeface="Roboto Bk"/>
              </a:rPr>
              <a:t>/</a:t>
            </a:r>
            <a:r>
              <a:rPr sz="800" b="1" dirty="0">
                <a:solidFill>
                  <a:srgbClr val="222222"/>
                </a:solidFill>
                <a:latin typeface="Roboto Bk"/>
                <a:cs typeface="Roboto Bk"/>
              </a:rPr>
              <a:t> </a:t>
            </a:r>
            <a:r>
              <a:rPr sz="800" b="1" spc="30" dirty="0" smtClean="0">
                <a:solidFill>
                  <a:srgbClr val="222222"/>
                </a:solidFill>
                <a:latin typeface="Roboto Bk"/>
                <a:cs typeface="Roboto Bk"/>
              </a:rPr>
              <a:t>A</a:t>
            </a:r>
            <a:r>
              <a:rPr sz="800" b="1" spc="-10" dirty="0" smtClean="0">
                <a:solidFill>
                  <a:srgbClr val="222222"/>
                </a:solidFill>
                <a:latin typeface="Roboto Bk"/>
                <a:cs typeface="Roboto Bk"/>
              </a:rPr>
              <a:t>F</a:t>
            </a:r>
            <a:r>
              <a:rPr sz="800" b="1" spc="55" dirty="0" smtClean="0">
                <a:solidFill>
                  <a:srgbClr val="222222"/>
                </a:solidFill>
                <a:latin typeface="Roboto Bk"/>
                <a:cs typeface="Roboto Bk"/>
              </a:rPr>
              <a:t>T</a:t>
            </a:r>
            <a:r>
              <a:rPr sz="800" b="1" dirty="0" smtClean="0">
                <a:solidFill>
                  <a:srgbClr val="222222"/>
                </a:solidFill>
                <a:latin typeface="Roboto Bk"/>
                <a:cs typeface="Roboto Bk"/>
              </a:rPr>
              <a:t>E</a:t>
            </a:r>
            <a:r>
              <a:rPr sz="800" b="1" spc="10" dirty="0" smtClean="0">
                <a:solidFill>
                  <a:srgbClr val="222222"/>
                </a:solidFill>
                <a:latin typeface="Roboto Bk"/>
                <a:cs typeface="Roboto Bk"/>
              </a:rPr>
              <a:t>R</a:t>
            </a:r>
            <a:endParaRPr lang="en-US" sz="800" b="1" spc="10" dirty="0" smtClean="0">
              <a:solidFill>
                <a:srgbClr val="222222"/>
              </a:solidFill>
              <a:latin typeface="Roboto Bk"/>
              <a:cs typeface="Roboto Bk"/>
            </a:endParaRPr>
          </a:p>
          <a:p>
            <a:pPr marL="12700">
              <a:lnSpc>
                <a:spcPct val="100000"/>
              </a:lnSpc>
              <a:spcBef>
                <a:spcPts val="550"/>
              </a:spcBef>
            </a:pPr>
            <a:r>
              <a:rPr lang="en-US" sz="800" spc="10" dirty="0" smtClean="0">
                <a:solidFill>
                  <a:srgbClr val="222222"/>
                </a:solidFill>
                <a:latin typeface="Roboto Bk"/>
                <a:cs typeface="Roboto Bk"/>
              </a:rPr>
              <a:t>BEFORE : Fear of smart farming, High Cost</a:t>
            </a:r>
          </a:p>
          <a:p>
            <a:pPr marL="12700">
              <a:lnSpc>
                <a:spcPct val="100000"/>
              </a:lnSpc>
              <a:spcBef>
                <a:spcPts val="550"/>
              </a:spcBef>
            </a:pPr>
            <a:r>
              <a:rPr lang="en-US" sz="800" spc="10" dirty="0" smtClean="0">
                <a:solidFill>
                  <a:srgbClr val="222222"/>
                </a:solidFill>
                <a:latin typeface="Roboto Bk"/>
                <a:cs typeface="Roboto Bk"/>
              </a:rPr>
              <a:t>AFTER : Cost Effective , Accuracy</a:t>
            </a:r>
          </a:p>
          <a:p>
            <a:pPr marL="12700">
              <a:lnSpc>
                <a:spcPct val="100000"/>
              </a:lnSpc>
              <a:spcBef>
                <a:spcPts val="550"/>
              </a:spcBef>
            </a:pPr>
            <a:endParaRPr sz="800" dirty="0">
              <a:latin typeface="Roboto Bk"/>
              <a:cs typeface="Roboto Bk"/>
            </a:endParaRPr>
          </a:p>
        </p:txBody>
      </p:sp>
      <p:sp>
        <p:nvSpPr>
          <p:cNvPr id="39" name="object 39"/>
          <p:cNvSpPr txBox="1"/>
          <p:nvPr/>
        </p:nvSpPr>
        <p:spPr>
          <a:xfrm>
            <a:off x="7061200" y="6174740"/>
            <a:ext cx="2989580" cy="654025"/>
          </a:xfrm>
          <a:prstGeom prst="rect">
            <a:avLst/>
          </a:prstGeom>
        </p:spPr>
        <p:txBody>
          <a:bodyPr vert="horz" wrap="square" lIns="0" tIns="22860" rIns="0" bIns="0" rtlCol="0">
            <a:spAutoFit/>
          </a:bodyPr>
          <a:lstStyle/>
          <a:p>
            <a:pPr marL="12700">
              <a:lnSpc>
                <a:spcPct val="100000"/>
              </a:lnSpc>
              <a:spcBef>
                <a:spcPts val="180"/>
              </a:spcBef>
            </a:pPr>
            <a:r>
              <a:rPr sz="600" b="1" spc="-5" dirty="0">
                <a:solidFill>
                  <a:srgbClr val="6A6A6A"/>
                </a:solidFill>
                <a:latin typeface="Roboto"/>
                <a:cs typeface="Roboto"/>
              </a:rPr>
              <a:t>8.2</a:t>
            </a:r>
            <a:r>
              <a:rPr sz="600" b="1" spc="-30" dirty="0">
                <a:solidFill>
                  <a:srgbClr val="6A6A6A"/>
                </a:solidFill>
                <a:latin typeface="Roboto"/>
                <a:cs typeface="Roboto"/>
              </a:rPr>
              <a:t> </a:t>
            </a:r>
            <a:r>
              <a:rPr lang="en-US" sz="900" b="1" spc="-5" dirty="0" smtClean="0">
                <a:solidFill>
                  <a:srgbClr val="6A6A6A"/>
                </a:solidFill>
                <a:latin typeface="Roboto"/>
                <a:cs typeface="Roboto"/>
              </a:rPr>
              <a:t>OFFLINE</a:t>
            </a:r>
            <a:endParaRPr lang="en-US" sz="900" b="1" spc="-5" dirty="0" smtClean="0">
              <a:solidFill>
                <a:srgbClr val="6A6A6A"/>
              </a:solidFill>
              <a:latin typeface="Roboto"/>
              <a:cs typeface="Roboto"/>
            </a:endParaRPr>
          </a:p>
          <a:p>
            <a:pPr marL="12700">
              <a:lnSpc>
                <a:spcPct val="100000"/>
              </a:lnSpc>
              <a:spcBef>
                <a:spcPts val="180"/>
              </a:spcBef>
            </a:pPr>
            <a:r>
              <a:rPr lang="en-US" sz="900" dirty="0" smtClean="0">
                <a:latin typeface="Roboto"/>
                <a:cs typeface="Roboto"/>
              </a:rPr>
              <a:t>Detection of earthworms ,measure the</a:t>
            </a:r>
          </a:p>
          <a:p>
            <a:pPr marL="12700">
              <a:lnSpc>
                <a:spcPct val="100000"/>
              </a:lnSpc>
              <a:spcBef>
                <a:spcPts val="180"/>
              </a:spcBef>
            </a:pPr>
            <a:r>
              <a:rPr lang="en-US" sz="900" dirty="0" smtClean="0">
                <a:latin typeface="Roboto"/>
                <a:cs typeface="Roboto"/>
              </a:rPr>
              <a:t>temperature of the soil, humidity ,climate</a:t>
            </a:r>
          </a:p>
          <a:p>
            <a:pPr marL="12700">
              <a:lnSpc>
                <a:spcPct val="100000"/>
              </a:lnSpc>
              <a:spcBef>
                <a:spcPts val="180"/>
              </a:spcBef>
            </a:pPr>
            <a:r>
              <a:rPr lang="en-US" sz="900" dirty="0" smtClean="0">
                <a:latin typeface="Roboto"/>
                <a:cs typeface="Roboto"/>
              </a:rPr>
              <a:t>condition and moisture present in the soil</a:t>
            </a:r>
            <a:endParaRPr sz="900" dirty="0">
              <a:latin typeface="Roboto"/>
              <a:cs typeface="Roboto"/>
            </a:endParaRPr>
          </a:p>
        </p:txBody>
      </p:sp>
      <p:sp>
        <p:nvSpPr>
          <p:cNvPr id="40" name="object 40"/>
          <p:cNvSpPr txBox="1"/>
          <p:nvPr/>
        </p:nvSpPr>
        <p:spPr>
          <a:xfrm>
            <a:off x="3346450" y="5168900"/>
            <a:ext cx="304800" cy="190500"/>
          </a:xfrm>
          <a:prstGeom prst="rect">
            <a:avLst/>
          </a:prstGeom>
          <a:solidFill>
            <a:srgbClr val="22A782"/>
          </a:solidFill>
        </p:spPr>
        <p:txBody>
          <a:bodyPr vert="horz" wrap="square" lIns="0" tIns="12700" rIns="0" bIns="0" rtlCol="0">
            <a:spAutoFit/>
          </a:bodyPr>
          <a:lstStyle/>
          <a:p>
            <a:pPr marL="70485">
              <a:lnSpc>
                <a:spcPct val="100000"/>
              </a:lnSpc>
              <a:spcBef>
                <a:spcPts val="100"/>
              </a:spcBef>
            </a:pPr>
            <a:r>
              <a:rPr sz="1000" b="1" spc="40" dirty="0">
                <a:solidFill>
                  <a:srgbClr val="FFFFFF"/>
                </a:solidFill>
                <a:latin typeface="Roboto Bk"/>
                <a:cs typeface="Roboto Bk"/>
              </a:rPr>
              <a:t>TR</a:t>
            </a:r>
            <a:endParaRPr sz="1000">
              <a:latin typeface="Roboto Bk"/>
              <a:cs typeface="Roboto Bk"/>
            </a:endParaRPr>
          </a:p>
        </p:txBody>
      </p:sp>
      <p:sp>
        <p:nvSpPr>
          <p:cNvPr id="41" name="object 41"/>
          <p:cNvSpPr txBox="1"/>
          <p:nvPr/>
        </p:nvSpPr>
        <p:spPr>
          <a:xfrm>
            <a:off x="6572250" y="5168900"/>
            <a:ext cx="304800" cy="190500"/>
          </a:xfrm>
          <a:prstGeom prst="rect">
            <a:avLst/>
          </a:prstGeom>
          <a:solidFill>
            <a:srgbClr val="6C4A9E"/>
          </a:solidFill>
        </p:spPr>
        <p:txBody>
          <a:bodyPr vert="horz" wrap="square" lIns="0" tIns="12700" rIns="0" bIns="0" rtlCol="0">
            <a:spAutoFit/>
          </a:bodyPr>
          <a:lstStyle/>
          <a:p>
            <a:pPr marL="78105">
              <a:lnSpc>
                <a:spcPct val="100000"/>
              </a:lnSpc>
              <a:spcBef>
                <a:spcPts val="100"/>
              </a:spcBef>
            </a:pPr>
            <a:r>
              <a:rPr sz="1000" b="1" spc="-10" dirty="0">
                <a:solidFill>
                  <a:srgbClr val="FFFFFF"/>
                </a:solidFill>
                <a:latin typeface="Roboto Bk"/>
                <a:cs typeface="Roboto Bk"/>
              </a:rPr>
              <a:t>SL</a:t>
            </a:r>
            <a:endParaRPr sz="1000">
              <a:latin typeface="Roboto Bk"/>
              <a:cs typeface="Roboto Bk"/>
            </a:endParaRPr>
          </a:p>
        </p:txBody>
      </p:sp>
      <p:sp>
        <p:nvSpPr>
          <p:cNvPr id="42" name="object 42"/>
          <p:cNvSpPr txBox="1"/>
          <p:nvPr/>
        </p:nvSpPr>
        <p:spPr>
          <a:xfrm>
            <a:off x="9798050" y="5168900"/>
            <a:ext cx="304800" cy="190500"/>
          </a:xfrm>
          <a:prstGeom prst="rect">
            <a:avLst/>
          </a:prstGeom>
          <a:solidFill>
            <a:srgbClr val="22A782"/>
          </a:solidFill>
        </p:spPr>
        <p:txBody>
          <a:bodyPr vert="horz" wrap="square" lIns="0" tIns="12700" rIns="0" bIns="0" rtlCol="0">
            <a:spAutoFit/>
          </a:bodyPr>
          <a:lstStyle/>
          <a:p>
            <a:pPr marL="66040">
              <a:lnSpc>
                <a:spcPct val="100000"/>
              </a:lnSpc>
              <a:spcBef>
                <a:spcPts val="100"/>
              </a:spcBef>
            </a:pPr>
            <a:r>
              <a:rPr sz="1000" b="1" spc="5" dirty="0">
                <a:solidFill>
                  <a:srgbClr val="FFFFFF"/>
                </a:solidFill>
                <a:latin typeface="Roboto Bk"/>
                <a:cs typeface="Roboto Bk"/>
              </a:rPr>
              <a:t>CH</a:t>
            </a:r>
            <a:endParaRPr sz="1000">
              <a:latin typeface="Roboto Bk"/>
              <a:cs typeface="Roboto Bk"/>
            </a:endParaRPr>
          </a:p>
        </p:txBody>
      </p:sp>
      <p:sp>
        <p:nvSpPr>
          <p:cNvPr id="43" name="object 43"/>
          <p:cNvSpPr txBox="1"/>
          <p:nvPr/>
        </p:nvSpPr>
        <p:spPr>
          <a:xfrm>
            <a:off x="3346450" y="6172200"/>
            <a:ext cx="304800" cy="190500"/>
          </a:xfrm>
          <a:prstGeom prst="rect">
            <a:avLst/>
          </a:prstGeom>
          <a:solidFill>
            <a:srgbClr val="22A782"/>
          </a:solidFill>
        </p:spPr>
        <p:txBody>
          <a:bodyPr vert="horz" wrap="square" lIns="0" tIns="12700" rIns="0" bIns="0" rtlCol="0">
            <a:spAutoFit/>
          </a:bodyPr>
          <a:lstStyle/>
          <a:p>
            <a:pPr marL="60960">
              <a:lnSpc>
                <a:spcPct val="100000"/>
              </a:lnSpc>
              <a:spcBef>
                <a:spcPts val="100"/>
              </a:spcBef>
            </a:pPr>
            <a:r>
              <a:rPr sz="1000" b="1" dirty="0">
                <a:solidFill>
                  <a:srgbClr val="FFFFFF"/>
                </a:solidFill>
                <a:latin typeface="Roboto Bk"/>
                <a:cs typeface="Roboto Bk"/>
              </a:rPr>
              <a:t>EM</a:t>
            </a:r>
            <a:endParaRPr sz="1000">
              <a:latin typeface="Roboto Bk"/>
              <a:cs typeface="Roboto Bk"/>
            </a:endParaRPr>
          </a:p>
        </p:txBody>
      </p:sp>
      <p:pic>
        <p:nvPicPr>
          <p:cNvPr id="44" name="object 44"/>
          <p:cNvPicPr/>
          <p:nvPr/>
        </p:nvPicPr>
        <p:blipFill>
          <a:blip r:embed="rId4" cstate="print"/>
          <a:stretch>
            <a:fillRect/>
          </a:stretch>
        </p:blipFill>
        <p:spPr>
          <a:xfrm>
            <a:off x="266700" y="236171"/>
            <a:ext cx="2692265" cy="146688"/>
          </a:xfrm>
          <a:prstGeom prst="rect">
            <a:avLst/>
          </a:prstGeom>
        </p:spPr>
      </p:pic>
      <p:sp>
        <p:nvSpPr>
          <p:cNvPr id="45" name="object 45"/>
          <p:cNvSpPr txBox="1"/>
          <p:nvPr/>
        </p:nvSpPr>
        <p:spPr>
          <a:xfrm>
            <a:off x="3746500" y="177800"/>
            <a:ext cx="6680200" cy="279400"/>
          </a:xfrm>
          <a:prstGeom prst="rect">
            <a:avLst/>
          </a:prstGeom>
          <a:solidFill>
            <a:srgbClr val="FFFFFF"/>
          </a:solidFill>
        </p:spPr>
        <p:txBody>
          <a:bodyPr vert="horz" wrap="square" lIns="0" tIns="50800" rIns="0" bIns="0" rtlCol="0">
            <a:spAutoFit/>
          </a:bodyPr>
          <a:lstStyle/>
          <a:p>
            <a:pPr marL="101600">
              <a:lnSpc>
                <a:spcPct val="100000"/>
              </a:lnSpc>
              <a:spcBef>
                <a:spcPts val="400"/>
              </a:spcBef>
            </a:pPr>
            <a:r>
              <a:rPr sz="1000" spc="-5" dirty="0">
                <a:solidFill>
                  <a:srgbClr val="222222"/>
                </a:solidFill>
                <a:latin typeface="Roboto Lt"/>
                <a:cs typeface="Roboto Lt"/>
              </a:rPr>
              <a:t>Purpose</a:t>
            </a:r>
            <a:r>
              <a:rPr sz="1000" spc="-20" dirty="0">
                <a:solidFill>
                  <a:srgbClr val="222222"/>
                </a:solidFill>
                <a:latin typeface="Roboto Lt"/>
                <a:cs typeface="Roboto Lt"/>
              </a:rPr>
              <a:t> </a:t>
            </a:r>
            <a:r>
              <a:rPr sz="1000" dirty="0">
                <a:solidFill>
                  <a:srgbClr val="222222"/>
                </a:solidFill>
                <a:latin typeface="Roboto Lt"/>
                <a:cs typeface="Roboto Lt"/>
              </a:rPr>
              <a:t>/</a:t>
            </a:r>
            <a:r>
              <a:rPr sz="1000" spc="-15" dirty="0">
                <a:solidFill>
                  <a:srgbClr val="222222"/>
                </a:solidFill>
                <a:latin typeface="Roboto Lt"/>
                <a:cs typeface="Roboto Lt"/>
              </a:rPr>
              <a:t> </a:t>
            </a:r>
            <a:r>
              <a:rPr sz="1000" spc="-5" dirty="0">
                <a:solidFill>
                  <a:srgbClr val="222222"/>
                </a:solidFill>
                <a:latin typeface="Roboto Lt"/>
                <a:cs typeface="Roboto Lt"/>
              </a:rPr>
              <a:t>Vision</a:t>
            </a:r>
            <a:endParaRPr sz="1000">
              <a:latin typeface="Roboto Lt"/>
              <a:cs typeface="Roboto Lt"/>
            </a:endParaRPr>
          </a:p>
        </p:txBody>
      </p:sp>
      <p:pic>
        <p:nvPicPr>
          <p:cNvPr id="46" name="object 46"/>
          <p:cNvPicPr/>
          <p:nvPr/>
        </p:nvPicPr>
        <p:blipFill>
          <a:blip r:embed="rId5" cstate="print"/>
          <a:stretch>
            <a:fillRect/>
          </a:stretch>
        </p:blipFill>
        <p:spPr>
          <a:xfrm>
            <a:off x="254000" y="7137400"/>
            <a:ext cx="698500" cy="241300"/>
          </a:xfrm>
          <a:prstGeom prst="rect">
            <a:avLst/>
          </a:prstGeom>
        </p:spPr>
      </p:pic>
      <p:sp>
        <p:nvSpPr>
          <p:cNvPr id="47" name="object 47"/>
          <p:cNvSpPr txBox="1"/>
          <p:nvPr/>
        </p:nvSpPr>
        <p:spPr>
          <a:xfrm>
            <a:off x="1028700" y="7139940"/>
            <a:ext cx="4071620" cy="228600"/>
          </a:xfrm>
          <a:prstGeom prst="rect">
            <a:avLst/>
          </a:prstGeom>
        </p:spPr>
        <p:txBody>
          <a:bodyPr vert="horz" wrap="square" lIns="0" tIns="12700" rIns="0" bIns="0" rtlCol="0">
            <a:spAutoFit/>
          </a:bodyPr>
          <a:lstStyle/>
          <a:p>
            <a:pPr marL="12700" marR="5080">
              <a:lnSpc>
                <a:spcPct val="111100"/>
              </a:lnSpc>
              <a:spcBef>
                <a:spcPts val="100"/>
              </a:spcBef>
            </a:pPr>
            <a:r>
              <a:rPr sz="600" spc="-15" dirty="0">
                <a:solidFill>
                  <a:srgbClr val="6A6A6A"/>
                </a:solidFill>
                <a:latin typeface="Roboto"/>
                <a:cs typeface="Roboto"/>
              </a:rPr>
              <a:t>Problem-Solution</a:t>
            </a:r>
            <a:r>
              <a:rPr sz="600" spc="10" dirty="0">
                <a:solidFill>
                  <a:srgbClr val="6A6A6A"/>
                </a:solidFill>
                <a:latin typeface="Roboto"/>
                <a:cs typeface="Roboto"/>
              </a:rPr>
              <a:t> </a:t>
            </a:r>
            <a:r>
              <a:rPr sz="600" spc="-10" dirty="0">
                <a:solidFill>
                  <a:srgbClr val="6A6A6A"/>
                </a:solidFill>
                <a:latin typeface="Roboto"/>
                <a:cs typeface="Roboto"/>
              </a:rPr>
              <a:t>it</a:t>
            </a:r>
            <a:r>
              <a:rPr sz="600" spc="10" dirty="0">
                <a:solidFill>
                  <a:srgbClr val="6A6A6A"/>
                </a:solidFill>
                <a:latin typeface="Roboto"/>
                <a:cs typeface="Roboto"/>
              </a:rPr>
              <a:t> </a:t>
            </a:r>
            <a:r>
              <a:rPr sz="600" spc="-10" dirty="0">
                <a:solidFill>
                  <a:srgbClr val="6A6A6A"/>
                </a:solidFill>
                <a:latin typeface="Roboto"/>
                <a:cs typeface="Roboto"/>
              </a:rPr>
              <a:t>canvas</a:t>
            </a:r>
            <a:r>
              <a:rPr sz="600" spc="10" dirty="0">
                <a:solidFill>
                  <a:srgbClr val="6A6A6A"/>
                </a:solidFill>
                <a:latin typeface="Roboto"/>
                <a:cs typeface="Roboto"/>
              </a:rPr>
              <a:t> </a:t>
            </a:r>
            <a:r>
              <a:rPr sz="600" spc="-5" dirty="0">
                <a:solidFill>
                  <a:srgbClr val="6A6A6A"/>
                </a:solidFill>
                <a:latin typeface="Roboto"/>
                <a:cs typeface="Roboto"/>
              </a:rPr>
              <a:t>is</a:t>
            </a:r>
            <a:r>
              <a:rPr sz="600" spc="10" dirty="0">
                <a:solidFill>
                  <a:srgbClr val="6A6A6A"/>
                </a:solidFill>
                <a:latin typeface="Roboto"/>
                <a:cs typeface="Roboto"/>
              </a:rPr>
              <a:t> </a:t>
            </a:r>
            <a:r>
              <a:rPr sz="600" spc="-5" dirty="0">
                <a:solidFill>
                  <a:srgbClr val="6A6A6A"/>
                </a:solidFill>
                <a:latin typeface="Roboto"/>
                <a:cs typeface="Roboto"/>
              </a:rPr>
              <a:t>licensed</a:t>
            </a:r>
            <a:r>
              <a:rPr sz="600" spc="10" dirty="0">
                <a:solidFill>
                  <a:srgbClr val="6A6A6A"/>
                </a:solidFill>
                <a:latin typeface="Roboto"/>
                <a:cs typeface="Roboto"/>
              </a:rPr>
              <a:t> </a:t>
            </a:r>
            <a:r>
              <a:rPr sz="600" spc="-10" dirty="0">
                <a:solidFill>
                  <a:srgbClr val="6A6A6A"/>
                </a:solidFill>
                <a:latin typeface="Roboto"/>
                <a:cs typeface="Roboto"/>
              </a:rPr>
              <a:t>under</a:t>
            </a:r>
            <a:r>
              <a:rPr sz="600" spc="10" dirty="0">
                <a:solidFill>
                  <a:srgbClr val="6A6A6A"/>
                </a:solidFill>
                <a:latin typeface="Roboto"/>
                <a:cs typeface="Roboto"/>
              </a:rPr>
              <a:t> </a:t>
            </a:r>
            <a:r>
              <a:rPr sz="600" spc="-5" dirty="0">
                <a:solidFill>
                  <a:srgbClr val="6A6A6A"/>
                </a:solidFill>
                <a:latin typeface="Roboto"/>
                <a:cs typeface="Roboto"/>
              </a:rPr>
              <a:t>a</a:t>
            </a:r>
            <a:r>
              <a:rPr sz="600" spc="10" dirty="0">
                <a:solidFill>
                  <a:srgbClr val="6A6A6A"/>
                </a:solidFill>
                <a:latin typeface="Roboto"/>
                <a:cs typeface="Roboto"/>
              </a:rPr>
              <a:t> </a:t>
            </a:r>
            <a:r>
              <a:rPr sz="600" spc="-5" dirty="0">
                <a:solidFill>
                  <a:srgbClr val="6A6A6A"/>
                </a:solidFill>
                <a:latin typeface="Roboto"/>
                <a:cs typeface="Roboto"/>
              </a:rPr>
              <a:t>Creative</a:t>
            </a:r>
            <a:r>
              <a:rPr sz="600" spc="10" dirty="0">
                <a:solidFill>
                  <a:srgbClr val="6A6A6A"/>
                </a:solidFill>
                <a:latin typeface="Roboto"/>
                <a:cs typeface="Roboto"/>
              </a:rPr>
              <a:t> </a:t>
            </a:r>
            <a:r>
              <a:rPr sz="600" dirty="0">
                <a:solidFill>
                  <a:srgbClr val="6A6A6A"/>
                </a:solidFill>
                <a:latin typeface="Roboto"/>
                <a:cs typeface="Roboto"/>
              </a:rPr>
              <a:t>Commons</a:t>
            </a:r>
            <a:r>
              <a:rPr sz="600" spc="10" dirty="0">
                <a:solidFill>
                  <a:srgbClr val="6A6A6A"/>
                </a:solidFill>
                <a:latin typeface="Roboto"/>
                <a:cs typeface="Roboto"/>
              </a:rPr>
              <a:t> </a:t>
            </a:r>
            <a:r>
              <a:rPr sz="600" spc="-10" dirty="0">
                <a:solidFill>
                  <a:srgbClr val="6A6A6A"/>
                </a:solidFill>
                <a:latin typeface="Roboto"/>
                <a:cs typeface="Roboto"/>
              </a:rPr>
              <a:t>Attribution-NonCommercial-NoDerivatives</a:t>
            </a:r>
            <a:r>
              <a:rPr sz="600" spc="10" dirty="0">
                <a:solidFill>
                  <a:srgbClr val="6A6A6A"/>
                </a:solidFill>
                <a:latin typeface="Roboto"/>
                <a:cs typeface="Roboto"/>
              </a:rPr>
              <a:t> </a:t>
            </a:r>
            <a:r>
              <a:rPr sz="600" spc="-5" dirty="0">
                <a:solidFill>
                  <a:srgbClr val="6A6A6A"/>
                </a:solidFill>
                <a:latin typeface="Roboto"/>
                <a:cs typeface="Roboto"/>
              </a:rPr>
              <a:t>4.0</a:t>
            </a:r>
            <a:r>
              <a:rPr sz="600" spc="10" dirty="0">
                <a:solidFill>
                  <a:srgbClr val="6A6A6A"/>
                </a:solidFill>
                <a:latin typeface="Roboto"/>
                <a:cs typeface="Roboto"/>
              </a:rPr>
              <a:t> </a:t>
            </a:r>
            <a:r>
              <a:rPr sz="600" spc="-5" dirty="0">
                <a:solidFill>
                  <a:srgbClr val="6A6A6A"/>
                </a:solidFill>
                <a:latin typeface="Roboto"/>
                <a:cs typeface="Roboto"/>
              </a:rPr>
              <a:t>license </a:t>
            </a:r>
            <a:r>
              <a:rPr sz="600" spc="-135" dirty="0">
                <a:solidFill>
                  <a:srgbClr val="6A6A6A"/>
                </a:solidFill>
                <a:latin typeface="Roboto"/>
                <a:cs typeface="Roboto"/>
              </a:rPr>
              <a:t> </a:t>
            </a:r>
            <a:r>
              <a:rPr sz="600" spc="-5" dirty="0">
                <a:solidFill>
                  <a:srgbClr val="6A6A6A"/>
                </a:solidFill>
                <a:latin typeface="Roboto"/>
                <a:cs typeface="Roboto"/>
              </a:rPr>
              <a:t>Created </a:t>
            </a:r>
            <a:r>
              <a:rPr sz="600" spc="-15" dirty="0">
                <a:solidFill>
                  <a:srgbClr val="6A6A6A"/>
                </a:solidFill>
                <a:latin typeface="Roboto"/>
                <a:cs typeface="Roboto"/>
              </a:rPr>
              <a:t>by</a:t>
            </a:r>
            <a:r>
              <a:rPr sz="600" spc="-5" dirty="0">
                <a:solidFill>
                  <a:srgbClr val="6A6A6A"/>
                </a:solidFill>
                <a:latin typeface="Roboto"/>
                <a:cs typeface="Roboto"/>
              </a:rPr>
              <a:t> </a:t>
            </a:r>
            <a:r>
              <a:rPr sz="600" spc="-10" dirty="0">
                <a:solidFill>
                  <a:srgbClr val="6A6A6A"/>
                </a:solidFill>
                <a:latin typeface="Roboto"/>
                <a:cs typeface="Roboto"/>
              </a:rPr>
              <a:t>Daria</a:t>
            </a:r>
            <a:r>
              <a:rPr sz="600" spc="-5" dirty="0">
                <a:solidFill>
                  <a:srgbClr val="6A6A6A"/>
                </a:solidFill>
                <a:latin typeface="Roboto"/>
                <a:cs typeface="Roboto"/>
              </a:rPr>
              <a:t> Nepriakhina / Amaltama.com</a:t>
            </a:r>
            <a:endParaRPr sz="600">
              <a:latin typeface="Roboto"/>
              <a:cs typeface="Roboto"/>
            </a:endParaRPr>
          </a:p>
        </p:txBody>
      </p:sp>
      <p:sp>
        <p:nvSpPr>
          <p:cNvPr id="50" name="object 9"/>
          <p:cNvSpPr txBox="1"/>
          <p:nvPr/>
        </p:nvSpPr>
        <p:spPr>
          <a:xfrm>
            <a:off x="3746500" y="660400"/>
            <a:ext cx="3041015" cy="115416"/>
          </a:xfrm>
          <a:prstGeom prst="rect">
            <a:avLst/>
          </a:prstGeom>
        </p:spPr>
        <p:txBody>
          <a:bodyPr vert="horz" wrap="square" lIns="0" tIns="22860" rIns="0" bIns="0" rtlCol="0">
            <a:spAutoFit/>
          </a:bodyPr>
          <a:lstStyle/>
          <a:p>
            <a:pPr marL="12700">
              <a:lnSpc>
                <a:spcPct val="100000"/>
              </a:lnSpc>
              <a:spcBef>
                <a:spcPts val="180"/>
              </a:spcBef>
            </a:pPr>
            <a:r>
              <a:rPr sz="600" spc="-5" dirty="0" smtClean="0">
                <a:solidFill>
                  <a:srgbClr val="6A6A6A"/>
                </a:solidFill>
                <a:latin typeface="Roboto"/>
                <a:cs typeface="Roboto"/>
              </a:rPr>
              <a:t>.</a:t>
            </a:r>
            <a:endParaRPr sz="600" dirty="0">
              <a:latin typeface="Roboto"/>
              <a:cs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481</Words>
  <Application>Microsoft Office PowerPoint</Application>
  <PresentationFormat>Custom</PresentationFormat>
  <Paragraphs>63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Yukthika</dc:creator>
  <cp:lastModifiedBy>Yukthika</cp:lastModifiedBy>
  <cp:revision>4</cp:revision>
  <dcterms:created xsi:type="dcterms:W3CDTF">2022-10-01T07:10:34Z</dcterms:created>
  <dcterms:modified xsi:type="dcterms:W3CDTF">2022-10-01T07:51:51Z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2021-07-27T00:00:00Z</vt:filetime>
  </property>
  <property fmtid="{D5CDD505-2E9C-101B-9397-08002B2CF9AE}" pid="3" name="LastSaved">
    <vt:filetime>2022-10-01T00:00:00Z</vt:filetime>
  </property>
</Properties>
</file>