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0" r:id="rId5"/>
    <p:sldId id="261" r:id="rId6"/>
    <p:sldId id="262" r:id="rId7"/>
    <p:sldId id="259" r:id="rId8"/>
  </p:sldIdLst>
  <p:sldSz cx="9144000" cy="5143500" type="screen16x9"/>
  <p:notesSz cx="6858000" cy="9144000"/>
  <p:embeddedFontLst>
    <p:embeddedFont>
      <p:font typeface="PT Sans Narrow" charset="0"/>
      <p:regular r:id="rId10"/>
      <p:bold r:id="rId11"/>
    </p:embeddedFont>
    <p:embeddedFont>
      <p:font typeface="Open Sans" charset="0"/>
      <p:regular r:id="rId12"/>
      <p:bold r:id="rId13"/>
      <p:italic r:id="rId14"/>
      <p:boldItalic r:id="rId15"/>
    </p:embeddedFont>
    <p:embeddedFont>
      <p:font typeface="Calibri" pitchFamily="34" charset="0"/>
      <p:regular r:id="rId16"/>
      <p:bold r:id="rId17"/>
      <p:italic r:id="rId18"/>
      <p:boldItalic r:id="rId19"/>
    </p:embeddedFont>
    <p:embeddedFont>
      <p:font typeface="Open Sans Medium"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a1f7d4314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a1f7d431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a1f7d431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a1f7d431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a1f7d431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a1f7d431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a1f7d431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a1f7d431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a1f7d431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a1f7d431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4a1f7d4314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4a1f7d431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p:nvPr/>
        </p:nvSpPr>
        <p:spPr>
          <a:xfrm>
            <a:off x="2134500" y="2632875"/>
            <a:ext cx="4947000" cy="1081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ctrTitle"/>
          </p:nvPr>
        </p:nvSpPr>
        <p:spPr>
          <a:xfrm>
            <a:off x="1088775" y="139693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59"/>
              <a:t>UNIVERSITY ADMIT ELIGIBILITY PREDICTOR</a:t>
            </a:r>
            <a:endParaRPr sz="3259"/>
          </a:p>
        </p:txBody>
      </p:sp>
      <p:sp>
        <p:nvSpPr>
          <p:cNvPr id="68" name="Google Shape;68;p13"/>
          <p:cNvSpPr txBox="1">
            <a:spLocks noGrp="1"/>
          </p:cNvSpPr>
          <p:nvPr>
            <p:ph type="subTitle" idx="1"/>
          </p:nvPr>
        </p:nvSpPr>
        <p:spPr>
          <a:xfrm>
            <a:off x="3563800" y="2474203"/>
            <a:ext cx="2745600" cy="792600"/>
          </a:xfrm>
          <a:prstGeom prst="rect">
            <a:avLst/>
          </a:prstGeom>
        </p:spPr>
        <p:txBody>
          <a:bodyPr spcFirstLastPara="1" wrap="square" lIns="91425" tIns="91425" rIns="91425" bIns="91425" anchor="t" anchorCtr="0">
            <a:noAutofit/>
          </a:bodyPr>
          <a:lstStyle/>
          <a:p>
            <a:pPr marL="0" lvl="0" indent="0" algn="just">
              <a:lnSpc>
                <a:spcPct val="150000"/>
              </a:lnSpc>
              <a:buSzPts val="275"/>
            </a:pPr>
            <a:r>
              <a:rPr lang="pt-BR" sz="1600" b="1" dirty="0" smtClean="0">
                <a:solidFill>
                  <a:srgbClr val="434343"/>
                </a:solidFill>
              </a:rPr>
              <a:t> </a:t>
            </a:r>
            <a:r>
              <a:rPr lang="pt-BR" sz="1400" b="1" dirty="0" smtClean="0">
                <a:solidFill>
                  <a:schemeClr val="lt1"/>
                </a:solidFill>
              </a:rPr>
              <a:t>TEAM MEMBERS</a:t>
            </a:r>
            <a:r>
              <a:rPr lang="pt-BR" sz="1600" b="1" dirty="0" smtClean="0">
                <a:solidFill>
                  <a:schemeClr val="lt1"/>
                </a:solidFill>
              </a:rPr>
              <a:t>:</a:t>
            </a:r>
          </a:p>
          <a:p>
            <a:pPr marL="0" lvl="0" indent="0" algn="just">
              <a:buSzPts val="275"/>
            </a:pPr>
            <a:r>
              <a:rPr lang="pt-BR" sz="1200" b="1" dirty="0" smtClean="0">
                <a:solidFill>
                  <a:srgbClr val="434343"/>
                </a:solidFill>
                <a:latin typeface="Calibri" pitchFamily="34" charset="0"/>
              </a:rPr>
              <a:t>PRADEEPA M 	- 2019115064</a:t>
            </a:r>
          </a:p>
          <a:p>
            <a:pPr marL="0" lvl="0" indent="0" algn="just">
              <a:buSzPts val="275"/>
            </a:pPr>
            <a:r>
              <a:rPr lang="pt-BR" sz="1200" b="1" dirty="0" smtClean="0">
                <a:solidFill>
                  <a:srgbClr val="434343"/>
                </a:solidFill>
                <a:latin typeface="Calibri" pitchFamily="34" charset="0"/>
              </a:rPr>
              <a:t>SOWMYA D	- 2019115100</a:t>
            </a:r>
          </a:p>
          <a:p>
            <a:pPr marL="0" lvl="0" indent="0" algn="just">
              <a:buSzPts val="275"/>
            </a:pPr>
            <a:r>
              <a:rPr lang="pt-BR" sz="1200" b="1" dirty="0" smtClean="0">
                <a:solidFill>
                  <a:srgbClr val="434343"/>
                </a:solidFill>
                <a:latin typeface="Calibri" pitchFamily="34" charset="0"/>
              </a:rPr>
              <a:t>SUJA S 	- 2019115111</a:t>
            </a:r>
          </a:p>
          <a:p>
            <a:pPr marL="0" lvl="0" indent="0" algn="just">
              <a:buSzPts val="275"/>
            </a:pPr>
            <a:r>
              <a:rPr lang="pt-BR" sz="1200" b="1" dirty="0" smtClean="0">
                <a:solidFill>
                  <a:srgbClr val="434343"/>
                </a:solidFill>
                <a:latin typeface="Calibri" pitchFamily="34" charset="0"/>
              </a:rPr>
              <a:t>VEDHA R 	- 2019115118</a:t>
            </a:r>
            <a:endParaRPr sz="1000" b="1">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98950" y="1679075"/>
            <a:ext cx="4045200" cy="1675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PROBLEM </a:t>
            </a:r>
            <a:r>
              <a:rPr lang="en" dirty="0"/>
              <a:t>STATEMENT</a:t>
            </a:r>
            <a:endParaRPr/>
          </a:p>
        </p:txBody>
      </p:sp>
      <p:sp>
        <p:nvSpPr>
          <p:cNvPr id="74" name="Google Shape;74;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just">
              <a:spcAft>
                <a:spcPts val="1200"/>
              </a:spcAft>
              <a:buNone/>
            </a:pPr>
            <a:r>
              <a:rPr lang="en-IN" sz="1500" dirty="0" smtClean="0">
                <a:solidFill>
                  <a:srgbClr val="111111"/>
                </a:solidFill>
              </a:rPr>
              <a:t>Students are really anticipated for the chances of admission to reputed universities with their cut-offs. The aim of our project is to assist students in short-listing universities with their details. The predicted output gives them a good idea about their possibilities of admission to a particular university. This would help students to determine whether their marks are suitable for admission.</a:t>
            </a:r>
            <a:endParaRPr lang="en-IN" sz="1500" dirty="0">
              <a:solidFill>
                <a:srgbClr val="11111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SURVEY</a:t>
            </a:r>
            <a:endParaRPr/>
          </a:p>
        </p:txBody>
      </p:sp>
      <p:sp>
        <p:nvSpPr>
          <p:cNvPr id="80" name="Google Shape;80;p15"/>
          <p:cNvSpPr txBox="1">
            <a:spLocks noGrp="1"/>
          </p:cNvSpPr>
          <p:nvPr>
            <p:ph type="body" idx="1"/>
          </p:nvPr>
        </p:nvSpPr>
        <p:spPr>
          <a:xfrm>
            <a:off x="0" y="1237015"/>
            <a:ext cx="8776138" cy="3736200"/>
          </a:xfrm>
          <a:prstGeom prst="rect">
            <a:avLst/>
          </a:prstGeom>
        </p:spPr>
        <p:txBody>
          <a:bodyPr spcFirstLastPara="1" wrap="square" lIns="91425" tIns="91425" rIns="91425" bIns="91425" anchor="t" anchorCtr="0">
            <a:noAutofit/>
          </a:bodyPr>
          <a:lstStyle/>
          <a:p>
            <a:pPr indent="-300037" algn="just">
              <a:lnSpc>
                <a:spcPct val="95000"/>
              </a:lnSpc>
              <a:buClr>
                <a:srgbClr val="000000"/>
              </a:buClr>
              <a:buSzPts val="1125"/>
              <a:buNone/>
            </a:pPr>
            <a:r>
              <a:rPr lang="en-IN" sz="1400" b="1" dirty="0" smtClean="0">
                <a:solidFill>
                  <a:srgbClr val="111111"/>
                </a:solidFill>
              </a:rPr>
              <a:t>	A </a:t>
            </a:r>
            <a:r>
              <a:rPr lang="en-IN" sz="1400" b="1" dirty="0" smtClean="0">
                <a:solidFill>
                  <a:srgbClr val="111111"/>
                </a:solidFill>
              </a:rPr>
              <a:t>Comparison of Regression Models for Prediction of Graduate </a:t>
            </a:r>
            <a:r>
              <a:rPr lang="en-IN" sz="1400" b="1" dirty="0" smtClean="0">
                <a:solidFill>
                  <a:srgbClr val="111111"/>
                </a:solidFill>
              </a:rPr>
              <a:t>Admissions</a:t>
            </a:r>
            <a:endParaRPr lang="en-IN" sz="1400" dirty="0" smtClean="0">
              <a:solidFill>
                <a:srgbClr val="111111"/>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i="1" dirty="0" smtClean="0">
                <a:solidFill>
                  <a:schemeClr val="accent5"/>
                </a:solidFill>
              </a:rPr>
              <a:t>	https</a:t>
            </a:r>
            <a:r>
              <a:rPr lang="en-IN" sz="1400" i="1" dirty="0" smtClean="0">
                <a:solidFill>
                  <a:schemeClr val="accent5"/>
                </a:solidFill>
              </a:rPr>
              <a:t>://</a:t>
            </a:r>
            <a:r>
              <a:rPr lang="en-IN" sz="1400" i="1" dirty="0" smtClean="0">
                <a:solidFill>
                  <a:schemeClr val="accent5"/>
                </a:solidFill>
              </a:rPr>
              <a:t>ieeexplore.ieee.org/abstract/document/8862140</a:t>
            </a:r>
          </a:p>
          <a:p>
            <a:pPr indent="-300037" algn="just">
              <a:lnSpc>
                <a:spcPct val="95000"/>
              </a:lnSpc>
              <a:buClr>
                <a:srgbClr val="000000"/>
              </a:buClr>
              <a:buSzPts val="1125"/>
              <a:buNone/>
            </a:pPr>
            <a:endParaRPr lang="en-IN" sz="1400" i="1" dirty="0" smtClean="0">
              <a:solidFill>
                <a:schemeClr val="accent5"/>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dirty="0" smtClean="0">
                <a:solidFill>
                  <a:srgbClr val="111111"/>
                </a:solidFill>
              </a:rPr>
              <a:t>	</a:t>
            </a:r>
            <a:r>
              <a:rPr lang="en-IN" sz="1400" i="1" dirty="0" smtClean="0">
                <a:solidFill>
                  <a:srgbClr val="111111"/>
                </a:solidFill>
              </a:rPr>
              <a:t>Objective:</a:t>
            </a:r>
            <a:r>
              <a:rPr lang="en-IN" sz="1400" dirty="0" smtClean="0">
                <a:solidFill>
                  <a:srgbClr val="111111"/>
                </a:solidFill>
              </a:rPr>
              <a:t> Prospective </a:t>
            </a:r>
            <a:r>
              <a:rPr lang="en-IN" sz="1400" dirty="0" smtClean="0">
                <a:solidFill>
                  <a:srgbClr val="111111"/>
                </a:solidFill>
              </a:rPr>
              <a:t>graduate students always face a dilemma deciding universities of their choice </a:t>
            </a:r>
            <a:r>
              <a:rPr lang="en-IN" sz="1400" dirty="0" smtClean="0">
                <a:solidFill>
                  <a:srgbClr val="111111"/>
                </a:solidFill>
              </a:rPr>
              <a:t>while applying </a:t>
            </a:r>
            <a:r>
              <a:rPr lang="en-IN" sz="1400" dirty="0" smtClean="0">
                <a:solidFill>
                  <a:srgbClr val="111111"/>
                </a:solidFill>
              </a:rPr>
              <a:t>to master's programs. While there are a good number of predictors and consultancies that guide a student, they aren't always reliable since decision is made on the basis of select past admissions. In this paper, </a:t>
            </a:r>
            <a:r>
              <a:rPr lang="en-IN" sz="1400" dirty="0" smtClean="0">
                <a:solidFill>
                  <a:srgbClr val="111111"/>
                </a:solidFill>
              </a:rPr>
              <a:t>they </a:t>
            </a:r>
            <a:r>
              <a:rPr lang="en-IN" sz="1400" dirty="0" smtClean="0">
                <a:solidFill>
                  <a:srgbClr val="111111"/>
                </a:solidFill>
              </a:rPr>
              <a:t>present a Machine Learning based method where </a:t>
            </a:r>
            <a:r>
              <a:rPr lang="en-IN" sz="1400" dirty="0" smtClean="0">
                <a:solidFill>
                  <a:srgbClr val="111111"/>
                </a:solidFill>
              </a:rPr>
              <a:t>they compared </a:t>
            </a:r>
            <a:r>
              <a:rPr lang="en-IN" sz="1400" dirty="0" smtClean="0">
                <a:solidFill>
                  <a:srgbClr val="111111"/>
                </a:solidFill>
              </a:rPr>
              <a:t>different regression algorithms, such as Linear Regression, Support Vector Regression, Decision Trees and Random Forest, given the profile of the student. </a:t>
            </a:r>
            <a:r>
              <a:rPr lang="en-IN" sz="1400" dirty="0" smtClean="0">
                <a:solidFill>
                  <a:srgbClr val="111111"/>
                </a:solidFill>
              </a:rPr>
              <a:t>Then computed </a:t>
            </a:r>
            <a:r>
              <a:rPr lang="en-IN" sz="1400" dirty="0" smtClean="0">
                <a:solidFill>
                  <a:srgbClr val="111111"/>
                </a:solidFill>
              </a:rPr>
              <a:t>error functions for the different models and compare their performance to select the best performing model. Results then indicate if the university of choice is an ambitious or a safe </a:t>
            </a:r>
            <a:r>
              <a:rPr lang="en-IN" sz="1400" dirty="0" smtClean="0">
                <a:solidFill>
                  <a:srgbClr val="111111"/>
                </a:solidFill>
              </a:rPr>
              <a:t>one.</a:t>
            </a:r>
            <a:endParaRPr sz="1200" i="1">
              <a:solidFill>
                <a:srgbClr val="111111"/>
              </a:solidFill>
              <a:latin typeface="Open Sans Medium"/>
              <a:ea typeface="Open Sans Medium"/>
              <a:cs typeface="Open Sans Medium"/>
              <a:sym typeface="Open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1" y="1093076"/>
            <a:ext cx="8692055" cy="3890649"/>
          </a:xfrm>
          <a:prstGeom prst="rect">
            <a:avLst/>
          </a:prstGeom>
        </p:spPr>
        <p:txBody>
          <a:bodyPr spcFirstLastPara="1" wrap="square" lIns="91425" tIns="91425" rIns="91425" bIns="91425" anchor="t" anchorCtr="0">
            <a:noAutofit/>
          </a:bodyPr>
          <a:lstStyle/>
          <a:p>
            <a:pPr indent="-300037" algn="just">
              <a:lnSpc>
                <a:spcPct val="95000"/>
              </a:lnSpc>
              <a:buClr>
                <a:srgbClr val="000000"/>
              </a:buClr>
              <a:buSzPts val="1125"/>
              <a:buNone/>
            </a:pPr>
            <a:r>
              <a:rPr lang="en-IN" sz="1400" b="1" dirty="0" smtClean="0">
                <a:solidFill>
                  <a:srgbClr val="111111"/>
                </a:solidFill>
              </a:rPr>
              <a:t>	</a:t>
            </a:r>
            <a:r>
              <a:rPr lang="en-IN" sz="1400" b="1" dirty="0" smtClean="0">
                <a:solidFill>
                  <a:srgbClr val="111111"/>
                </a:solidFill>
              </a:rPr>
              <a:t>Supervised Machine Learning Modelling &amp; Analysis for Graduate Admission </a:t>
            </a:r>
            <a:r>
              <a:rPr lang="en-IN" sz="1400" b="1" dirty="0" smtClean="0">
                <a:solidFill>
                  <a:srgbClr val="111111"/>
                </a:solidFill>
              </a:rPr>
              <a:t>Prediction</a:t>
            </a: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i="1" dirty="0" smtClean="0">
                <a:solidFill>
                  <a:schemeClr val="accent5"/>
                </a:solidFill>
              </a:rPr>
              <a:t>	http://</a:t>
            </a:r>
            <a:r>
              <a:rPr lang="en-IN" sz="1400" i="1" dirty="0" smtClean="0">
                <a:solidFill>
                  <a:schemeClr val="accent5"/>
                </a:solidFill>
              </a:rPr>
              <a:t>www.ijtrd.com/papers/IJTRD22200.pdf</a:t>
            </a:r>
          </a:p>
          <a:p>
            <a:pPr indent="-300037" algn="just">
              <a:lnSpc>
                <a:spcPct val="95000"/>
              </a:lnSpc>
              <a:buClr>
                <a:srgbClr val="000000"/>
              </a:buClr>
              <a:buSzPts val="1125"/>
              <a:buNone/>
            </a:pPr>
            <a:endParaRPr lang="en-IN" sz="1400" i="1" dirty="0" smtClean="0">
              <a:solidFill>
                <a:schemeClr val="accent5"/>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dirty="0" smtClean="0">
                <a:solidFill>
                  <a:srgbClr val="111111"/>
                </a:solidFill>
              </a:rPr>
              <a:t>	</a:t>
            </a:r>
            <a:r>
              <a:rPr lang="en-IN" sz="1400" i="1" dirty="0" smtClean="0">
                <a:solidFill>
                  <a:srgbClr val="111111"/>
                </a:solidFill>
              </a:rPr>
              <a:t>Objective:</a:t>
            </a:r>
            <a:r>
              <a:rPr lang="en-IN" sz="1400" dirty="0" smtClean="0">
                <a:solidFill>
                  <a:srgbClr val="111111"/>
                </a:solidFill>
              </a:rPr>
              <a:t> </a:t>
            </a:r>
            <a:r>
              <a:rPr lang="en-IN" sz="1400" dirty="0" smtClean="0">
                <a:solidFill>
                  <a:srgbClr val="111111"/>
                </a:solidFill>
              </a:rPr>
              <a:t>Predictive modelling has found its place in this century for providing an in-depth view and in helping humans in their day to day activity. In this paper, </a:t>
            </a:r>
            <a:r>
              <a:rPr lang="en-IN" sz="1400" dirty="0" smtClean="0">
                <a:solidFill>
                  <a:srgbClr val="111111"/>
                </a:solidFill>
              </a:rPr>
              <a:t>the author had </a:t>
            </a:r>
            <a:r>
              <a:rPr lang="en-IN" sz="1400" dirty="0" smtClean="0">
                <a:solidFill>
                  <a:srgbClr val="111111"/>
                </a:solidFill>
              </a:rPr>
              <a:t>analyzed and predicted the possibility of a person getting an admit for graduate courses in the United States based on a supervised machine learning algorithm using Python and its various libraries on a Kaggle dataset. After implementing immense research on the dataset, explored the relationship between each factor which contribute in one or the other way to get an admit. Finally, using linear regression, allowed the program to predict the data from the user.</a:t>
            </a:r>
            <a:endParaRPr sz="1200" i="1">
              <a:solidFill>
                <a:srgbClr val="111111"/>
              </a:solidFill>
              <a:latin typeface="Open Sans Medium"/>
              <a:ea typeface="Open Sans Medium"/>
              <a:cs typeface="Open Sans Medium"/>
              <a:sym typeface="Open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1" y="1093076"/>
            <a:ext cx="8692055" cy="3890649"/>
          </a:xfrm>
          <a:prstGeom prst="rect">
            <a:avLst/>
          </a:prstGeom>
        </p:spPr>
        <p:txBody>
          <a:bodyPr spcFirstLastPara="1" wrap="square" lIns="91425" tIns="91425" rIns="91425" bIns="91425" anchor="t" anchorCtr="0">
            <a:noAutofit/>
          </a:bodyPr>
          <a:lstStyle/>
          <a:p>
            <a:pPr indent="-300037" algn="just">
              <a:lnSpc>
                <a:spcPct val="95000"/>
              </a:lnSpc>
              <a:buClr>
                <a:srgbClr val="000000"/>
              </a:buClr>
              <a:buSzPts val="1125"/>
              <a:buNone/>
            </a:pPr>
            <a:r>
              <a:rPr lang="en-IN" sz="1400" b="1" dirty="0" smtClean="0">
                <a:solidFill>
                  <a:srgbClr val="111111"/>
                </a:solidFill>
              </a:rPr>
              <a:t>	A Statistical Approach to </a:t>
            </a:r>
            <a:r>
              <a:rPr lang="en-IN" sz="1400" b="1" dirty="0" smtClean="0">
                <a:solidFill>
                  <a:srgbClr val="111111"/>
                </a:solidFill>
              </a:rPr>
              <a:t>Graduate Admissions</a:t>
            </a:r>
            <a:r>
              <a:rPr lang="en-IN" sz="1400" b="1" dirty="0" smtClean="0">
                <a:solidFill>
                  <a:srgbClr val="111111"/>
                </a:solidFill>
              </a:rPr>
              <a:t>’ Chance Prediction</a:t>
            </a:r>
            <a:endParaRPr lang="en-IN" sz="1400" b="1" dirty="0" smtClean="0">
              <a:solidFill>
                <a:srgbClr val="111111"/>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i="1" dirty="0" smtClean="0">
                <a:solidFill>
                  <a:schemeClr val="accent5"/>
                </a:solidFill>
              </a:rPr>
              <a:t>	http://</a:t>
            </a:r>
            <a:r>
              <a:rPr lang="en-IN" sz="1400" i="1" dirty="0" smtClean="0">
                <a:solidFill>
                  <a:schemeClr val="accent5"/>
                </a:solidFill>
              </a:rPr>
              <a:t>www.ijtrd.com/papers/IJTRD22200.pdf</a:t>
            </a:r>
          </a:p>
          <a:p>
            <a:pPr indent="-300037" algn="just">
              <a:lnSpc>
                <a:spcPct val="95000"/>
              </a:lnSpc>
              <a:buClr>
                <a:srgbClr val="000000"/>
              </a:buClr>
              <a:buSzPts val="1125"/>
              <a:buNone/>
            </a:pPr>
            <a:endParaRPr lang="en-IN" sz="1400" i="1" dirty="0" smtClean="0">
              <a:solidFill>
                <a:schemeClr val="accent5"/>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dirty="0" smtClean="0">
                <a:solidFill>
                  <a:srgbClr val="111111"/>
                </a:solidFill>
              </a:rPr>
              <a:t>	</a:t>
            </a:r>
            <a:r>
              <a:rPr lang="en-IN" sz="1400" i="1" dirty="0" smtClean="0">
                <a:solidFill>
                  <a:srgbClr val="111111"/>
                </a:solidFill>
              </a:rPr>
              <a:t>Objective:</a:t>
            </a:r>
            <a:r>
              <a:rPr lang="en-IN" sz="1400" dirty="0" smtClean="0">
                <a:solidFill>
                  <a:srgbClr val="111111"/>
                </a:solidFill>
              </a:rPr>
              <a:t> In the current scenario, grad students often experience </a:t>
            </a:r>
            <a:r>
              <a:rPr lang="en-IN" sz="1400" dirty="0" smtClean="0">
                <a:solidFill>
                  <a:srgbClr val="111111"/>
                </a:solidFill>
              </a:rPr>
              <a:t>difficulty </a:t>
            </a:r>
            <a:r>
              <a:rPr lang="en-IN" sz="1400" dirty="0" smtClean="0">
                <a:solidFill>
                  <a:srgbClr val="111111"/>
                </a:solidFill>
              </a:rPr>
              <a:t>in </a:t>
            </a:r>
            <a:r>
              <a:rPr lang="en-IN" sz="1400" dirty="0" smtClean="0">
                <a:solidFill>
                  <a:srgbClr val="111111"/>
                </a:solidFill>
              </a:rPr>
              <a:t>choosing </a:t>
            </a:r>
            <a:r>
              <a:rPr lang="en-IN" sz="1400" dirty="0" smtClean="0">
                <a:solidFill>
                  <a:srgbClr val="111111"/>
                </a:solidFill>
              </a:rPr>
              <a:t>a proper institution for pursuing masters based on their academic </a:t>
            </a:r>
            <a:r>
              <a:rPr lang="en-IN" sz="1400" dirty="0" smtClean="0">
                <a:solidFill>
                  <a:srgbClr val="111111"/>
                </a:solidFill>
              </a:rPr>
              <a:t>performances. Although </a:t>
            </a:r>
            <a:r>
              <a:rPr lang="en-IN" sz="1400" dirty="0" smtClean="0">
                <a:solidFill>
                  <a:srgbClr val="111111"/>
                </a:solidFill>
              </a:rPr>
              <a:t>there are many consultancy services and Web applications suggesting </a:t>
            </a:r>
            <a:r>
              <a:rPr lang="en-IN" sz="1400" dirty="0" smtClean="0">
                <a:solidFill>
                  <a:srgbClr val="111111"/>
                </a:solidFill>
              </a:rPr>
              <a:t>students</a:t>
            </a:r>
            <a:r>
              <a:rPr lang="en-IN" sz="1400" dirty="0" smtClean="0">
                <a:solidFill>
                  <a:srgbClr val="111111"/>
                </a:solidFill>
              </a:rPr>
              <a:t>, institutions in which they are most likely to get admitted. But, not always </a:t>
            </a:r>
            <a:r>
              <a:rPr lang="en-IN" sz="1400" dirty="0" smtClean="0">
                <a:solidFill>
                  <a:srgbClr val="111111"/>
                </a:solidFill>
              </a:rPr>
              <a:t>the decisions </a:t>
            </a:r>
            <a:r>
              <a:rPr lang="en-IN" sz="1400" dirty="0" smtClean="0">
                <a:solidFill>
                  <a:srgbClr val="111111"/>
                </a:solidFill>
              </a:rPr>
              <a:t>are staunch since there are different kinds of students with different port-folios and performances in their academic careers and institution selection is </a:t>
            </a:r>
            <a:r>
              <a:rPr lang="en-IN" sz="1400" dirty="0" smtClean="0">
                <a:solidFill>
                  <a:srgbClr val="111111"/>
                </a:solidFill>
              </a:rPr>
              <a:t>done on </a:t>
            </a:r>
            <a:r>
              <a:rPr lang="en-IN" sz="1400" dirty="0" smtClean="0">
                <a:solidFill>
                  <a:srgbClr val="111111"/>
                </a:solidFill>
              </a:rPr>
              <a:t>the basis of historical admissions’ data. This study aims to analyze a </a:t>
            </a:r>
            <a:r>
              <a:rPr lang="en-IN" sz="1400" dirty="0" smtClean="0">
                <a:solidFill>
                  <a:srgbClr val="111111"/>
                </a:solidFill>
              </a:rPr>
              <a:t>student’s academic </a:t>
            </a:r>
            <a:r>
              <a:rPr lang="en-IN" sz="1400" dirty="0" smtClean="0">
                <a:solidFill>
                  <a:srgbClr val="111111"/>
                </a:solidFill>
              </a:rPr>
              <a:t>achievements as well as university rating and give the probability of get-ting admission in that university, as output. The gradient boosting </a:t>
            </a:r>
            <a:r>
              <a:rPr lang="en-IN" sz="1400" dirty="0" smtClean="0">
                <a:solidFill>
                  <a:srgbClr val="111111"/>
                </a:solidFill>
              </a:rPr>
              <a:t>regression model is </a:t>
            </a:r>
            <a:r>
              <a:rPr lang="en-IN" sz="1400" dirty="0" smtClean="0">
                <a:solidFill>
                  <a:srgbClr val="111111"/>
                </a:solidFill>
              </a:rPr>
              <a:t>deployed, which accomplished a R2-score of 0.84 eventually surpassing the </a:t>
            </a:r>
            <a:r>
              <a:rPr lang="en-IN" sz="1400" dirty="0" smtClean="0">
                <a:solidFill>
                  <a:srgbClr val="111111"/>
                </a:solidFill>
              </a:rPr>
              <a:t>performance </a:t>
            </a:r>
            <a:r>
              <a:rPr lang="en-IN" sz="1400" dirty="0" smtClean="0">
                <a:solidFill>
                  <a:srgbClr val="111111"/>
                </a:solidFill>
              </a:rPr>
              <a:t>of the state-of-the-art model. In addition to R2-score, other </a:t>
            </a:r>
            <a:r>
              <a:rPr lang="en-IN" sz="1400" dirty="0" smtClean="0">
                <a:solidFill>
                  <a:srgbClr val="111111"/>
                </a:solidFill>
              </a:rPr>
              <a:t>performance error </a:t>
            </a:r>
            <a:r>
              <a:rPr lang="en-IN" sz="1400" dirty="0" smtClean="0">
                <a:solidFill>
                  <a:srgbClr val="111111"/>
                </a:solidFill>
              </a:rPr>
              <a:t>metrics like mean absolute error, mean square error, and root mean square </a:t>
            </a:r>
            <a:r>
              <a:rPr lang="en-IN" sz="1400" dirty="0" smtClean="0">
                <a:solidFill>
                  <a:srgbClr val="111111"/>
                </a:solidFill>
              </a:rPr>
              <a:t>error are </a:t>
            </a:r>
            <a:r>
              <a:rPr lang="en-IN" sz="1400" dirty="0" smtClean="0">
                <a:solidFill>
                  <a:srgbClr val="111111"/>
                </a:solidFill>
              </a:rPr>
              <a:t>computed and showcased..</a:t>
            </a:r>
            <a:endParaRPr sz="1200" i="1">
              <a:solidFill>
                <a:srgbClr val="111111"/>
              </a:solidFill>
              <a:latin typeface="Open Sans Medium"/>
              <a:ea typeface="Open Sans Medium"/>
              <a:cs typeface="Open Sans Medium"/>
              <a:sym typeface="Open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1" y="1093076"/>
            <a:ext cx="8692055" cy="3890649"/>
          </a:xfrm>
          <a:prstGeom prst="rect">
            <a:avLst/>
          </a:prstGeom>
        </p:spPr>
        <p:txBody>
          <a:bodyPr spcFirstLastPara="1" wrap="square" lIns="91425" tIns="91425" rIns="91425" bIns="91425" anchor="t" anchorCtr="0">
            <a:noAutofit/>
          </a:bodyPr>
          <a:lstStyle/>
          <a:p>
            <a:pPr indent="-300037" algn="just">
              <a:lnSpc>
                <a:spcPct val="95000"/>
              </a:lnSpc>
              <a:buClr>
                <a:srgbClr val="000000"/>
              </a:buClr>
              <a:buSzPts val="1125"/>
              <a:buNone/>
            </a:pPr>
            <a:r>
              <a:rPr lang="en-IN" sz="1400" b="1" dirty="0" smtClean="0">
                <a:solidFill>
                  <a:srgbClr val="111111"/>
                </a:solidFill>
              </a:rPr>
              <a:t>	</a:t>
            </a:r>
            <a:r>
              <a:rPr lang="en-IN" sz="1400" b="1" dirty="0" smtClean="0">
                <a:solidFill>
                  <a:srgbClr val="111111"/>
                </a:solidFill>
              </a:rPr>
              <a:t>Prediction for University Admission using Machine Learning</a:t>
            </a:r>
            <a:endParaRPr lang="en-IN" sz="1400" b="1" dirty="0" smtClean="0">
              <a:solidFill>
                <a:srgbClr val="111111"/>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i="1" dirty="0" smtClean="0">
                <a:solidFill>
                  <a:schemeClr val="accent5"/>
                </a:solidFill>
              </a:rPr>
              <a:t>	https://www.ijrte.org/wp-content/uploads/papers/v8i6/F9043038620.pdf</a:t>
            </a:r>
            <a:endParaRPr lang="en-IN" sz="1400" i="1" dirty="0" smtClean="0">
              <a:solidFill>
                <a:schemeClr val="accent5"/>
              </a:solidFill>
            </a:endParaRPr>
          </a:p>
          <a:p>
            <a:pPr indent="-300037" algn="just">
              <a:lnSpc>
                <a:spcPct val="95000"/>
              </a:lnSpc>
              <a:buClr>
                <a:srgbClr val="000000"/>
              </a:buClr>
              <a:buSzPts val="1125"/>
              <a:buNone/>
            </a:pPr>
            <a:endParaRPr lang="en-IN" sz="1400" i="1" dirty="0" smtClean="0">
              <a:solidFill>
                <a:schemeClr val="accent5"/>
              </a:solidFill>
            </a:endParaRPr>
          </a:p>
          <a:p>
            <a:pPr indent="-300037" algn="just">
              <a:lnSpc>
                <a:spcPct val="95000"/>
              </a:lnSpc>
              <a:buClr>
                <a:srgbClr val="000000"/>
              </a:buClr>
              <a:buSzPts val="1125"/>
              <a:buNone/>
            </a:pPr>
            <a:endParaRPr lang="en-IN" sz="1400" dirty="0" smtClean="0">
              <a:solidFill>
                <a:srgbClr val="111111"/>
              </a:solidFill>
            </a:endParaRPr>
          </a:p>
          <a:p>
            <a:pPr indent="-300037" algn="just">
              <a:lnSpc>
                <a:spcPct val="95000"/>
              </a:lnSpc>
              <a:buClr>
                <a:srgbClr val="000000"/>
              </a:buClr>
              <a:buSzPts val="1125"/>
              <a:buNone/>
            </a:pPr>
            <a:r>
              <a:rPr lang="en-IN" sz="1400" dirty="0" smtClean="0">
                <a:solidFill>
                  <a:srgbClr val="111111"/>
                </a:solidFill>
              </a:rPr>
              <a:t>	</a:t>
            </a:r>
            <a:r>
              <a:rPr lang="en-IN" sz="1400" i="1" dirty="0" smtClean="0">
                <a:solidFill>
                  <a:srgbClr val="111111"/>
                </a:solidFill>
              </a:rPr>
              <a:t>Objective:</a:t>
            </a:r>
            <a:r>
              <a:rPr lang="en-IN" sz="1400" dirty="0" smtClean="0">
                <a:solidFill>
                  <a:srgbClr val="111111"/>
                </a:solidFill>
              </a:rPr>
              <a:t> The problem that the student don’t know to which university he might get admission. There are some online blogs which help in these matter but they are not that much accurate and don’t consider all the factors and there are some consultancy offices which will take lot of our money and time and sometimes they will give some false information.  So the goal is to develop a model which will tell the students their chance of admission into a respective university. This model should consider all the crucial factors which plays a vital role in student admission process and should have high accuracy. The model name is UAP. To access this model we will develop a simple user interface.</a:t>
            </a:r>
            <a:endParaRPr sz="1400" i="1">
              <a:solidFill>
                <a:srgbClr val="111111"/>
              </a:solidFill>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86350" y="210075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900">
                <a:solidFill>
                  <a:srgbClr val="35475C"/>
                </a:solidFill>
              </a:rPr>
              <a:t>THANK YOU</a:t>
            </a:r>
            <a:endParaRPr sz="5900">
              <a:solidFill>
                <a:srgbClr val="35475C"/>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80</Words>
  <PresentationFormat>On-screen Show (16:9)</PresentationFormat>
  <Paragraphs>34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PT Sans Narrow</vt:lpstr>
      <vt:lpstr>Open Sans</vt:lpstr>
      <vt:lpstr>Calibri</vt:lpstr>
      <vt:lpstr>Open Sans Medium</vt:lpstr>
      <vt:lpstr>Tropic</vt:lpstr>
      <vt:lpstr>UNIVERSITY ADMIT ELIGIBILITY PREDICTOR</vt:lpstr>
      <vt:lpstr>PROBLEM STATEMENT</vt:lpstr>
      <vt:lpstr>LITERATURE SURVEY</vt:lpstr>
      <vt:lpstr>Slide 4</vt:lpstr>
      <vt:lpstr>Slide 5</vt:lpstr>
      <vt:lpstr>Slide 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dc:title>
  <cp:lastModifiedBy>Suja S</cp:lastModifiedBy>
  <cp:revision>1</cp:revision>
  <dcterms:modified xsi:type="dcterms:W3CDTF">2022-09-10T19:48:02Z</dcterms:modified>
</cp:coreProperties>
</file>