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C967-728E-26DA-24F5-8DDCA1298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D51848-11C5-E71E-08E7-937339CE8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998E73-FE16-F729-840F-4CCE66248053}"/>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7754BCB0-6D6C-3068-3CDD-03DBF5003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0463B-2026-DA25-14B8-1E4EF6A0CD82}"/>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329511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AD53-E565-997E-1DC2-6F3E014AD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D1EC8-0995-BA0D-F023-F1D24C89F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A39D3-B544-C172-536D-496E1DBA1BA7}"/>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DAD6F0D9-F130-8DFE-B0E1-B63738FB2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B3FC5-9A38-7571-1726-39BD750BA55B}"/>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88988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BBA0F-1745-94E9-F266-90BFDD311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161A5A-3367-C368-B7C5-36162A3D5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6AE19-73E5-F7E0-169D-74CBF90E7226}"/>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54D73D6B-F5F5-B802-DF49-C561BB2E1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54706-1088-D908-A7C3-5D99E01729A4}"/>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60871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499E-A67C-B422-A95A-6616F8EBAD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A369F5-775B-D08F-1DFD-57643DE4B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A9BDD-95F1-3063-4A8F-93383E6B576A}"/>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AB2E4F1A-A604-DF90-FD6B-5D49EE8AE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02EAB-F3BE-865B-3F8C-9FF3C61BAAFA}"/>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4743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A011-D959-0CF1-6C9A-70EB32AB3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3B8664-F859-3B2F-4051-E3A02798A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1FE82-8621-5B1F-3017-25293142E87B}"/>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2FE94EA9-144F-806C-509B-863576745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7229D-E7B7-257A-77D0-560E2CF2E895}"/>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421916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AA9C-561C-1CB7-19A5-FEB8085B9A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C5733C-2B81-AB8F-B9BC-72B40E1C0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13296A-9236-3575-BC97-59C4997AD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81AC38-07CD-A853-98C7-9B2B9994563F}"/>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6" name="Footer Placeholder 5">
            <a:extLst>
              <a:ext uri="{FF2B5EF4-FFF2-40B4-BE49-F238E27FC236}">
                <a16:creationId xmlns:a16="http://schemas.microsoft.com/office/drawing/2014/main" id="{9A72B825-249F-4F78-11BD-3DB948A63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7BE4D-29C6-51D4-26DB-9978D5B980D7}"/>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80210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E32A-03E4-00E0-4BBE-5DE6D24F33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957B6-8090-31A3-A30E-DA427158A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25E69-5DE7-2CBB-952D-416DEC824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499F4-D424-0625-8B77-4EF11D30D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5351B-F53E-0D94-2E82-F11BAC088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7B8802-005A-70B5-4E1C-D455FCB62890}"/>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8" name="Footer Placeholder 7">
            <a:extLst>
              <a:ext uri="{FF2B5EF4-FFF2-40B4-BE49-F238E27FC236}">
                <a16:creationId xmlns:a16="http://schemas.microsoft.com/office/drawing/2014/main" id="{A27FB733-29D3-5907-F382-B76E5E0384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AC25D3-4FAE-1755-A286-EF66D5F28BF6}"/>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58297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5F5F-7F1A-30EB-D597-F5A1EC7673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7FE08-BB0F-5122-0E0A-0C58461ADED0}"/>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4" name="Footer Placeholder 3">
            <a:extLst>
              <a:ext uri="{FF2B5EF4-FFF2-40B4-BE49-F238E27FC236}">
                <a16:creationId xmlns:a16="http://schemas.microsoft.com/office/drawing/2014/main" id="{E64AEB1A-B50F-A6F9-4312-4068BEA129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38069B-3BAA-D47B-938B-745D77CBAFDF}"/>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22226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83F92-020D-E465-9EBB-577FBD6BF345}"/>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3" name="Footer Placeholder 2">
            <a:extLst>
              <a:ext uri="{FF2B5EF4-FFF2-40B4-BE49-F238E27FC236}">
                <a16:creationId xmlns:a16="http://schemas.microsoft.com/office/drawing/2014/main" id="{0B629C49-A924-E121-4481-5E9E157D88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4E8FEE-FEE3-AA9A-CB7E-AFC0FA0A8BCB}"/>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25128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CA34-05EA-901E-31F0-0280DC4BC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29FD94-6C90-E9D2-60E5-6A1D5F11A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7EB69E-2074-5C0C-C57C-24A8102CC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4EC7B-0EB0-6D8F-2D3A-210858E000CA}"/>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6" name="Footer Placeholder 5">
            <a:extLst>
              <a:ext uri="{FF2B5EF4-FFF2-40B4-BE49-F238E27FC236}">
                <a16:creationId xmlns:a16="http://schemas.microsoft.com/office/drawing/2014/main" id="{AA913AF0-C33A-254B-F5C3-94EB9D671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715E9-032C-89AD-DAF9-D905A2300241}"/>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79396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8DF8-A5C3-7282-3B83-A48349FC3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790F60-0971-9423-C442-7DABB7FFF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4C6323-072A-E02D-907D-3F1B321F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AF7D2-2B2B-ABFE-11C0-AB71B812BF1B}"/>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6" name="Footer Placeholder 5">
            <a:extLst>
              <a:ext uri="{FF2B5EF4-FFF2-40B4-BE49-F238E27FC236}">
                <a16:creationId xmlns:a16="http://schemas.microsoft.com/office/drawing/2014/main" id="{E96D1726-39DE-9BF4-4E1C-2AB98F562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676EC-524B-E7A7-D717-9B1E7B7C663F}"/>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31019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A17B1-8303-129B-C609-887EB48FE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C58AD7-6519-DFC2-F497-4CF2EB73E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3468B-C2D9-595C-5F1F-5D57C47DC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66A5F122-FC70-6452-BE15-0F0DE968C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54DF74-E66C-37E8-8B1E-2E86D51AB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1415F-FDF4-498F-899E-8FADBB580344}" type="slidenum">
              <a:rPr lang="en-IN" smtClean="0"/>
              <a:t>‹#›</a:t>
            </a:fld>
            <a:endParaRPr lang="en-IN"/>
          </a:p>
        </p:txBody>
      </p:sp>
    </p:spTree>
    <p:extLst>
      <p:ext uri="{BB962C8B-B14F-4D97-AF65-F5344CB8AC3E}">
        <p14:creationId xmlns:p14="http://schemas.microsoft.com/office/powerpoint/2010/main" val="91135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69780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791878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746001/references#referenc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gate.net/publication/329467349_Agriculture_Data_Analytics_in_Crop_Yield_Estimation_A_Critical_Re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580A-91EE-63A8-03F3-AD306C9BAF64}"/>
              </a:ext>
            </a:extLst>
          </p:cNvPr>
          <p:cNvSpPr>
            <a:spLocks noGrp="1"/>
          </p:cNvSpPr>
          <p:nvPr>
            <p:ph type="ctrTitle"/>
          </p:nvPr>
        </p:nvSpPr>
        <p:spPr>
          <a:xfrm>
            <a:off x="1524000" y="712788"/>
            <a:ext cx="9144000" cy="2387600"/>
          </a:xfrm>
        </p:spPr>
        <p:txBody>
          <a:bodyPr>
            <a:normAutofit/>
          </a:bodyPr>
          <a:lstStyle/>
          <a:p>
            <a:r>
              <a:rPr lang="en-US" sz="4400" b="1" i="0" dirty="0">
                <a:solidFill>
                  <a:srgbClr val="35475C"/>
                </a:solidFill>
                <a:effectLst/>
                <a:latin typeface="Times New Roman" panose="02020603050405020304" pitchFamily="18" charset="0"/>
                <a:cs typeface="Times New Roman" panose="02020603050405020304" pitchFamily="18" charset="0"/>
              </a:rPr>
              <a:t>Estimate The Crop Yield Using Data Analytics</a:t>
            </a:r>
            <a:br>
              <a:rPr lang="en-US" sz="4400" b="0" i="0" dirty="0">
                <a:solidFill>
                  <a:srgbClr val="35475C"/>
                </a:solidFill>
                <a:effectLst/>
                <a:latin typeface="Times New Roman" panose="02020603050405020304" pitchFamily="18" charset="0"/>
                <a:cs typeface="Times New Roman" panose="02020603050405020304" pitchFamily="18" charset="0"/>
              </a:rPr>
            </a:br>
            <a:br>
              <a:rPr lang="en-US" sz="4400" b="0" i="0" dirty="0">
                <a:solidFill>
                  <a:srgbClr val="35475C"/>
                </a:solidFill>
                <a:effectLst/>
                <a:latin typeface="Times New Roman" panose="02020603050405020304" pitchFamily="18" charset="0"/>
                <a:cs typeface="Times New Roman" panose="02020603050405020304" pitchFamily="18" charset="0"/>
              </a:rPr>
            </a:br>
            <a:r>
              <a:rPr lang="en-US" sz="3200" b="0" i="0" dirty="0">
                <a:solidFill>
                  <a:srgbClr val="35475C"/>
                </a:solidFill>
                <a:effectLst/>
                <a:latin typeface="Times New Roman" panose="02020603050405020304" pitchFamily="18" charset="0"/>
                <a:cs typeface="Times New Roman" panose="02020603050405020304" pitchFamily="18" charset="0"/>
              </a:rPr>
              <a:t>DOMAIN: DATA ANALYTICS</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3E83B7-9B26-8BAD-AC30-6C17E3E4FAE6}"/>
              </a:ext>
            </a:extLst>
          </p:cNvPr>
          <p:cNvSpPr>
            <a:spLocks noGrp="1"/>
          </p:cNvSpPr>
          <p:nvPr>
            <p:ph type="subTitle" idx="1"/>
          </p:nvPr>
        </p:nvSpPr>
        <p:spPr>
          <a:xfrm>
            <a:off x="1524000" y="3602038"/>
            <a:ext cx="9144000" cy="2674938"/>
          </a:xfrm>
        </p:spPr>
        <p:txBody>
          <a:bodyPr/>
          <a:lstStyle/>
          <a:p>
            <a:r>
              <a:rPr lang="en-US"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MYTHILY R – 2019115057</a:t>
            </a:r>
          </a:p>
          <a:p>
            <a:r>
              <a:rPr lang="en-US" dirty="0">
                <a:latin typeface="Times New Roman" panose="02020603050405020304" pitchFamily="18" charset="0"/>
                <a:cs typeface="Times New Roman" panose="02020603050405020304" pitchFamily="18" charset="0"/>
              </a:rPr>
              <a:t>SELVA SARANYA S M – 2019115091</a:t>
            </a:r>
          </a:p>
          <a:p>
            <a:r>
              <a:rPr lang="en-US" dirty="0">
                <a:latin typeface="Times New Roman" panose="02020603050405020304" pitchFamily="18" charset="0"/>
                <a:cs typeface="Times New Roman" panose="02020603050405020304" pitchFamily="18" charset="0"/>
              </a:rPr>
              <a:t>SHEELA SANTHA KUMARI J – 2019115093</a:t>
            </a:r>
          </a:p>
          <a:p>
            <a:r>
              <a:rPr lang="en-US" dirty="0">
                <a:latin typeface="Times New Roman" panose="02020603050405020304" pitchFamily="18" charset="0"/>
                <a:cs typeface="Times New Roman" panose="02020603050405020304" pitchFamily="18" charset="0"/>
              </a:rPr>
              <a:t>VARSHINE P S -2019115117</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2721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FBE8-D91A-B945-6B2C-514BE1A257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503B5B-6622-A62D-101D-F27696AB5561}"/>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Crop production in India is one of the most important sources of income and India is one of the top countries to produce crops. As per this project we will be analyzing some important visualization, creating a dashboard and by going through these we will get most of the insights of Crop production in India.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02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524000" y="465138"/>
            <a:ext cx="9144000" cy="1849437"/>
          </a:xfrm>
        </p:spPr>
        <p:txBody>
          <a:bodyPr>
            <a:normAutofit fontScale="90000"/>
          </a:bodyPr>
          <a:lstStyle/>
          <a:p>
            <a:r>
              <a:rPr lang="en-US" sz="3600" b="1" i="0" dirty="0">
                <a:solidFill>
                  <a:srgbClr val="333333"/>
                </a:solidFill>
                <a:effectLst/>
                <a:latin typeface="Times New Roman" panose="02020603050405020304" pitchFamily="18" charset="0"/>
                <a:cs typeface="Times New Roman" panose="02020603050405020304" pitchFamily="18" charset="0"/>
              </a:rPr>
              <a:t>Crop Yield Prediction Using Data Analytics and Hybrid Approach</a:t>
            </a:r>
            <a:br>
              <a:rPr lang="en-US" b="1" i="0" dirty="0">
                <a:solidFill>
                  <a:srgbClr val="333333"/>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2314575"/>
            <a:ext cx="9144000" cy="3762375"/>
          </a:xfrm>
        </p:spPr>
        <p:txBody>
          <a:bodyPr>
            <a:normAutofit lnSpcReduction="10000"/>
          </a:bodyPr>
          <a:lstStyle/>
          <a:p>
            <a:pPr marL="342900" indent="-342900" algn="l">
              <a:buFont typeface="Arial" panose="020B0604020202020204" pitchFamily="34" charset="0"/>
              <a:buChar char="•"/>
            </a:pPr>
            <a:r>
              <a:rPr lang="en-IN" dirty="0">
                <a:hlinkClick r:id="rId2"/>
              </a:rPr>
              <a:t>https://ieeexplore.ieee.org/document/8697806</a:t>
            </a:r>
            <a:endParaRPr lang="en-IN" dirty="0"/>
          </a:p>
          <a:p>
            <a:pPr algn="l"/>
            <a:endParaRPr lang="en-IN" dirty="0"/>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 Our main aim is </a:t>
            </a:r>
            <a:r>
              <a:rPr lang="en-US" b="0" i="0" dirty="0">
                <a:effectLst/>
                <a:latin typeface="Times New Roman" panose="02020603050405020304" pitchFamily="18" charset="0"/>
                <a:cs typeface="Times New Roman" panose="02020603050405020304" pitchFamily="18" charset="0"/>
              </a:rPr>
              <a:t>to predict the future crop productivity and an analysis is to be made in order to help the farmers to maximize the crop production of crops, using data analytics techniques or algorithms.</a:t>
            </a:r>
            <a:endParaRPr lang="en-IN" dirty="0">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Georgia" panose="02040502050405020303" pitchFamily="18" charset="0"/>
              </a:rPr>
              <a:t> </a:t>
            </a:r>
            <a:r>
              <a:rPr lang="en-US" dirty="0">
                <a:solidFill>
                  <a:srgbClr val="333333"/>
                </a:solidFill>
                <a:latin typeface="Times New Roman" panose="02020603050405020304" pitchFamily="18" charset="0"/>
                <a:cs typeface="Times New Roman" panose="02020603050405020304" pitchFamily="18" charset="0"/>
              </a:rPr>
              <a:t>R</a:t>
            </a:r>
            <a:r>
              <a:rPr lang="en-US" b="0" i="0" dirty="0">
                <a:solidFill>
                  <a:srgbClr val="333333"/>
                </a:solidFill>
                <a:effectLst/>
                <a:latin typeface="Times New Roman" panose="02020603050405020304" pitchFamily="18" charset="0"/>
                <a:cs typeface="Times New Roman" panose="02020603050405020304" pitchFamily="18" charset="0"/>
              </a:rPr>
              <a:t>esult contains crop names which is suggested in that region for specified rainfall as well as land of farmer in acres. The predicted yield as crop count attribute is displayed in kg/acre format. The attribute yield describes the average production of that crop in 1 acre.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97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524000" y="674688"/>
            <a:ext cx="9144000" cy="982662"/>
          </a:xfrm>
        </p:spPr>
        <p:txBody>
          <a:bodyPr>
            <a:normAutofit/>
          </a:bodyPr>
          <a:lstStyle/>
          <a:p>
            <a:r>
              <a:rPr lang="en-US" sz="3200" b="1" i="0" dirty="0">
                <a:solidFill>
                  <a:srgbClr val="333333"/>
                </a:solidFill>
                <a:effectLst/>
                <a:latin typeface="Times New Roman" panose="02020603050405020304" pitchFamily="18" charset="0"/>
                <a:cs typeface="Times New Roman" panose="02020603050405020304" pitchFamily="18" charset="0"/>
              </a:rPr>
              <a:t>Agriculture yield prediction using predictive analytic techniques</a:t>
            </a:r>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2190750"/>
            <a:ext cx="9144000" cy="4229100"/>
          </a:xfrm>
        </p:spPr>
        <p:txBody>
          <a:bodyPr>
            <a:normAutofit lnSpcReduction="10000"/>
          </a:bodyPr>
          <a:lstStyle/>
          <a:p>
            <a:pPr marL="342900" indent="-342900" algn="l">
              <a:buFont typeface="Arial" panose="020B0604020202020204" pitchFamily="34" charset="0"/>
              <a:buChar char="•"/>
            </a:pPr>
            <a:r>
              <a:rPr lang="en-IN" dirty="0">
                <a:hlinkClick r:id="rId2"/>
              </a:rPr>
              <a:t>https://ieeexplore.ieee.org/document/7918789</a:t>
            </a:r>
            <a:endParaRPr lang="en-IN" dirty="0"/>
          </a:p>
          <a:p>
            <a:pPr algn="l"/>
            <a:endParaRPr lang="en-IN" dirty="0"/>
          </a:p>
          <a:p>
            <a:pPr algn="l"/>
            <a:r>
              <a:rPr lang="en-US" sz="2200" b="0" i="0" dirty="0">
                <a:solidFill>
                  <a:srgbClr val="333333"/>
                </a:solidFill>
                <a:effectLst/>
                <a:latin typeface="Times New Roman" panose="02020603050405020304" pitchFamily="18" charset="0"/>
                <a:cs typeface="Times New Roman" panose="02020603050405020304" pitchFamily="18" charset="0"/>
              </a:rPr>
              <a:t>India's economy primarily depends on agriculture yield growth and their allied agroindustry products. The agriculture yield prediction is the toughest task for agricultural departments across the globe. The agriculture yield depends on various factors. Particularly countries like India, majority of agriculture growth depends on rain water, which is highly unpredictable. Agriculture growth depends on different parameters, namely Water, Nitrogen, Weather, Soil characteristics, Crop rotation, Soil moisture, Surface temperature and Rain water etc. In our paper, lot of Explorative Data Analysis is done and various predictive models were designed. Further various regression models like Linear, Multiple Linear, Non-linear models are tested for the effective prediction or the forecast of the agriculture yield for various crops in Andhra Pradesh and Telangana states.</a:t>
            </a:r>
            <a:endParaRPr lang="en-IN" sz="2200" dirty="0">
              <a:latin typeface="Times New Roman" panose="02020603050405020304" pitchFamily="18" charset="0"/>
              <a:cs typeface="Times New Roman" panose="02020603050405020304" pitchFamily="18" charset="0"/>
            </a:endParaRPr>
          </a:p>
          <a:p>
            <a:pPr algn="l"/>
            <a:endParaRPr lang="en-IN" dirty="0"/>
          </a:p>
          <a:p>
            <a:pPr algn="l"/>
            <a:endParaRPr lang="en-IN" dirty="0"/>
          </a:p>
        </p:txBody>
      </p:sp>
    </p:spTree>
    <p:extLst>
      <p:ext uri="{BB962C8B-B14F-4D97-AF65-F5344CB8AC3E}">
        <p14:creationId xmlns:p14="http://schemas.microsoft.com/office/powerpoint/2010/main" val="187570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524000" y="1122363"/>
            <a:ext cx="9144000" cy="982662"/>
          </a:xfrm>
        </p:spPr>
        <p:txBody>
          <a:bodyPr>
            <a:normAutofit fontScale="90000"/>
          </a:bodyPr>
          <a:lstStyle/>
          <a:p>
            <a:r>
              <a:rPr lang="en-US" sz="3200" b="1" i="0" dirty="0">
                <a:solidFill>
                  <a:srgbClr val="333333"/>
                </a:solidFill>
                <a:effectLst/>
                <a:latin typeface="Times New Roman" panose="02020603050405020304" pitchFamily="18" charset="0"/>
                <a:cs typeface="Times New Roman" panose="02020603050405020304" pitchFamily="18" charset="0"/>
              </a:rPr>
              <a:t>Big Data Analytics for Crop Prediction Mode Using Optimization Technique</a:t>
            </a:r>
            <a:br>
              <a:rPr lang="en-US" sz="1000" b="1" i="0" dirty="0">
                <a:solidFill>
                  <a:srgbClr val="333333"/>
                </a:solidFill>
                <a:effectLst/>
                <a:latin typeface="Arial" panose="020B0604020202020204" pitchFamily="34" charset="0"/>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1933575"/>
            <a:ext cx="9144000" cy="4143375"/>
          </a:xfrm>
        </p:spPr>
        <p:txBody>
          <a:bodyPr>
            <a:normAutofit/>
          </a:bodyPr>
          <a:lstStyle/>
          <a:p>
            <a:pPr marL="342900" indent="-34290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hlinkClick r:id="rId2"/>
              </a:rPr>
              <a:t>https://ieeexplore.ieee.org/document/8746001/references#references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endParaRPr lang="en-US" dirty="0">
              <a:solidFill>
                <a:srgbClr val="333333"/>
              </a:solidFill>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This paper presents a hybrid model i.e. SVM_GWO that uses a combinational approach for improving the classification accuracy, recall, precision, f-measure by selecting the optimal parameters settings in SVM. In this classification we have extract the feature vector with minimum error and converge and then SVM_GWO is developed for selecting the optimal SVM parameters. Result show that the proposed approach is better than the typical SVM classification algorithm with classification accuracy 77.09%, precision 75.38%, recall 74.189% and f measure 73.15%.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92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EA39-B683-FF5C-0090-E7978E1089CC}"/>
              </a:ext>
            </a:extLst>
          </p:cNvPr>
          <p:cNvSpPr>
            <a:spLocks noGrp="1"/>
          </p:cNvSpPr>
          <p:nvPr>
            <p:ph type="title"/>
          </p:nvPr>
        </p:nvSpPr>
        <p:spPr>
          <a:xfrm>
            <a:off x="838200" y="681037"/>
            <a:ext cx="10515600" cy="1325563"/>
          </a:xfrm>
        </p:spPr>
        <p:txBody>
          <a:bodyPr>
            <a:normAutofit fontScale="90000"/>
          </a:bodyPr>
          <a:lstStyle/>
          <a:p>
            <a:r>
              <a:rPr lang="en-US" sz="3600" b="0" i="0" dirty="0">
                <a:solidFill>
                  <a:srgbClr val="111111"/>
                </a:solidFill>
                <a:effectLst/>
                <a:latin typeface="Times New Roman" panose="02020603050405020304" pitchFamily="18" charset="0"/>
                <a:cs typeface="Times New Roman" panose="02020603050405020304" pitchFamily="18" charset="0"/>
              </a:rPr>
              <a:t>Agriculture Data Analytics in Crop Yield Estimation: A Critical Review</a:t>
            </a:r>
            <a:br>
              <a:rPr lang="en-US" b="0"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0034F5D-C815-6ECA-FCFC-B5E2DE994E8E}"/>
              </a:ext>
            </a:extLst>
          </p:cNvPr>
          <p:cNvSpPr>
            <a:spLocks noGrp="1"/>
          </p:cNvSpPr>
          <p:nvPr>
            <p:ph idx="1"/>
          </p:nvPr>
        </p:nvSpPr>
        <p:spPr/>
        <p:txBody>
          <a:bodyPr>
            <a:normAutofit/>
          </a:bodyPr>
          <a:lstStyle/>
          <a:p>
            <a:r>
              <a:rPr lang="en-IN" sz="2000" dirty="0">
                <a:hlinkClick r:id="rId2"/>
              </a:rPr>
              <a:t>https://www.researchgate.net/publication/329467349_Agriculture_Data_Analytics_in_Crop_Yield_Estimation_A_Critical_Review</a:t>
            </a:r>
            <a:endParaRPr lang="en-IN" sz="2000" dirty="0"/>
          </a:p>
          <a:p>
            <a:pPr marL="0" indent="0">
              <a:buNone/>
            </a:pPr>
            <a:endParaRPr lang="en-IN" sz="2000" dirty="0"/>
          </a:p>
          <a:p>
            <a:r>
              <a:rPr lang="en-US" sz="2200" dirty="0">
                <a:latin typeface="Times New Roman" panose="02020603050405020304" pitchFamily="18" charset="0"/>
                <a:cs typeface="Times New Roman" panose="02020603050405020304" pitchFamily="18" charset="0"/>
              </a:rPr>
              <a:t>Crop yield prediction is one of the important factors in agriculture practices. Farmers need information regarding crop yield before sowing seeds in their fields to achieve enhanced crop yield. The use of technology in agriculture has increased in recent year and data analytics is one such trend that has penetrated into the agriculture field. The main challenge in using big data in agriculture is identification of effectiveness of big data analytics. Efforts are going on to understand how big data analytics can agriculture productivity. The present study gives insights on various data analytics methods applied to crop yield prediction and also signifies the important lacunae points’ in the proposed area of research.</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86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2E78-8C32-AFDD-6E23-8D1D3640FB1E}"/>
              </a:ext>
            </a:extLst>
          </p:cNvPr>
          <p:cNvSpPr>
            <a:spLocks noGrp="1"/>
          </p:cNvSpPr>
          <p:nvPr>
            <p:ph type="title"/>
          </p:nvPr>
        </p:nvSpPr>
        <p:spPr>
          <a:xfrm>
            <a:off x="838200" y="365126"/>
            <a:ext cx="10515600" cy="787400"/>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77C43-06B6-DE31-FC0F-A51AAB7B376B}"/>
              </a:ext>
            </a:extLst>
          </p:cNvPr>
          <p:cNvSpPr>
            <a:spLocks noGrp="1"/>
          </p:cNvSpPr>
          <p:nvPr>
            <p:ph idx="1"/>
          </p:nvPr>
        </p:nvSpPr>
        <p:spPr>
          <a:xfrm>
            <a:off x="838200" y="1247775"/>
            <a:ext cx="10515600" cy="4929188"/>
          </a:xfrm>
        </p:spPr>
        <p:txBody>
          <a:bodyPr>
            <a:norm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Fan, Q., and N. Ansari. "Crop Yield Prediction Using Data Analytics and Hybrid Approach." </a:t>
            </a:r>
            <a:r>
              <a:rPr lang="en-US" sz="2000" b="0" i="1" dirty="0">
                <a:solidFill>
                  <a:srgbClr val="222222"/>
                </a:solidFill>
                <a:effectLst/>
                <a:latin typeface="Times New Roman" panose="02020603050405020304" pitchFamily="18" charset="0"/>
                <a:cs typeface="Times New Roman" panose="02020603050405020304" pitchFamily="18" charset="0"/>
              </a:rPr>
              <a:t>IEEE </a:t>
            </a:r>
            <a:r>
              <a:rPr lang="en-US" sz="2000" b="0" i="1" dirty="0" err="1">
                <a:solidFill>
                  <a:srgbClr val="222222"/>
                </a:solidFill>
                <a:effectLst/>
                <a:latin typeface="Times New Roman" panose="02020603050405020304" pitchFamily="18" charset="0"/>
                <a:cs typeface="Times New Roman" panose="02020603050405020304" pitchFamily="18" charset="0"/>
              </a:rPr>
              <a:t>transcation</a:t>
            </a:r>
            <a:r>
              <a:rPr lang="en-US" sz="2000" b="0" i="0" dirty="0">
                <a:solidFill>
                  <a:srgbClr val="222222"/>
                </a:solidFill>
                <a:effectLst/>
                <a:latin typeface="Times New Roman" panose="02020603050405020304" pitchFamily="18" charset="0"/>
                <a:cs typeface="Times New Roman" panose="02020603050405020304" pitchFamily="18" charset="0"/>
              </a:rPr>
              <a:t> (2019).</a:t>
            </a:r>
          </a:p>
          <a:p>
            <a:endParaRPr lang="en-US" sz="2000" dirty="0">
              <a:solidFill>
                <a:srgbClr val="222222"/>
              </a:solidFill>
              <a:latin typeface="Times New Roman" panose="02020603050405020304" pitchFamily="18" charset="0"/>
              <a:cs typeface="Times New Roman" panose="02020603050405020304" pitchFamily="18" charset="0"/>
            </a:endParaRPr>
          </a:p>
          <a:p>
            <a:r>
              <a:rPr lang="en-IN" sz="2000" b="0" i="0" dirty="0" err="1">
                <a:solidFill>
                  <a:srgbClr val="222222"/>
                </a:solidFill>
                <a:effectLst/>
                <a:latin typeface="Times New Roman" panose="02020603050405020304" pitchFamily="18" charset="0"/>
                <a:cs typeface="Times New Roman" panose="02020603050405020304" pitchFamily="18" charset="0"/>
              </a:rPr>
              <a:t>Nagini</a:t>
            </a:r>
            <a:r>
              <a:rPr lang="en-IN" sz="2000" b="0" i="0" dirty="0">
                <a:solidFill>
                  <a:srgbClr val="222222"/>
                </a:solidFill>
                <a:effectLst/>
                <a:latin typeface="Times New Roman" panose="02020603050405020304" pitchFamily="18" charset="0"/>
                <a:cs typeface="Times New Roman" panose="02020603050405020304" pitchFamily="18" charset="0"/>
              </a:rPr>
              <a:t>, S., TV Rajini </a:t>
            </a:r>
            <a:r>
              <a:rPr lang="en-IN" sz="2000" b="0" i="0" dirty="0" err="1">
                <a:solidFill>
                  <a:srgbClr val="222222"/>
                </a:solidFill>
                <a:effectLst/>
                <a:latin typeface="Times New Roman" panose="02020603050405020304" pitchFamily="18" charset="0"/>
                <a:cs typeface="Times New Roman" panose="02020603050405020304" pitchFamily="18" charset="0"/>
              </a:rPr>
              <a:t>Kanth</a:t>
            </a:r>
            <a:r>
              <a:rPr lang="en-IN" sz="2000" b="0" i="0" dirty="0">
                <a:solidFill>
                  <a:srgbClr val="222222"/>
                </a:solidFill>
                <a:effectLst/>
                <a:latin typeface="Times New Roman" panose="02020603050405020304" pitchFamily="18" charset="0"/>
                <a:cs typeface="Times New Roman" panose="02020603050405020304" pitchFamily="18" charset="0"/>
              </a:rPr>
              <a:t>, and B. V. </a:t>
            </a:r>
            <a:r>
              <a:rPr lang="en-IN" sz="2000" b="0" i="0" dirty="0" err="1">
                <a:solidFill>
                  <a:srgbClr val="222222"/>
                </a:solidFill>
                <a:effectLst/>
                <a:latin typeface="Times New Roman" panose="02020603050405020304" pitchFamily="18" charset="0"/>
                <a:cs typeface="Times New Roman" panose="02020603050405020304" pitchFamily="18" charset="0"/>
              </a:rPr>
              <a:t>Kiranmayee</a:t>
            </a:r>
            <a:r>
              <a:rPr lang="en-IN" sz="2000" b="0" i="0" dirty="0">
                <a:solidFill>
                  <a:srgbClr val="222222"/>
                </a:solidFill>
                <a:effectLst/>
                <a:latin typeface="Times New Roman" panose="02020603050405020304" pitchFamily="18" charset="0"/>
                <a:cs typeface="Times New Roman" panose="02020603050405020304" pitchFamily="18" charset="0"/>
              </a:rPr>
              <a:t>. "Agriculture yield prediction using predictive analytic techniques." </a:t>
            </a:r>
            <a:r>
              <a:rPr lang="en-IN" sz="2000" b="0" i="1" dirty="0">
                <a:solidFill>
                  <a:srgbClr val="222222"/>
                </a:solidFill>
                <a:effectLst/>
                <a:latin typeface="Times New Roman" panose="02020603050405020304" pitchFamily="18" charset="0"/>
                <a:cs typeface="Times New Roman" panose="02020603050405020304" pitchFamily="18" charset="0"/>
              </a:rPr>
              <a:t>2016 2nd International Conference on Contemporary Computing and Informatics (IC3I)</a:t>
            </a:r>
            <a:r>
              <a:rPr lang="en-IN" sz="2000" b="0" i="0" dirty="0">
                <a:solidFill>
                  <a:srgbClr val="222222"/>
                </a:solidFill>
                <a:effectLst/>
                <a:latin typeface="Times New Roman" panose="02020603050405020304" pitchFamily="18" charset="0"/>
                <a:cs typeface="Times New Roman" panose="02020603050405020304" pitchFamily="18" charset="0"/>
              </a:rPr>
              <a:t>. IEEE, 2016.</a:t>
            </a:r>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r>
              <a:rPr lang="en-IN" sz="2000" b="0" i="0" dirty="0">
                <a:solidFill>
                  <a:srgbClr val="222222"/>
                </a:solidFill>
                <a:effectLst/>
                <a:latin typeface="Times New Roman" panose="02020603050405020304" pitchFamily="18" charset="0"/>
                <a:cs typeface="Times New Roman" panose="02020603050405020304" pitchFamily="18" charset="0"/>
              </a:rPr>
              <a:t>Sharma, </a:t>
            </a:r>
            <a:r>
              <a:rPr lang="en-IN" sz="2000" b="0" i="0" dirty="0" err="1">
                <a:solidFill>
                  <a:srgbClr val="222222"/>
                </a:solidFill>
                <a:effectLst/>
                <a:latin typeface="Times New Roman" panose="02020603050405020304" pitchFamily="18" charset="0"/>
                <a:cs typeface="Times New Roman" panose="02020603050405020304" pitchFamily="18" charset="0"/>
              </a:rPr>
              <a:t>Shivi</a:t>
            </a:r>
            <a:r>
              <a:rPr lang="en-IN" sz="2000" b="0" i="0" dirty="0">
                <a:solidFill>
                  <a:srgbClr val="222222"/>
                </a:solidFill>
                <a:effectLst/>
                <a:latin typeface="Times New Roman" panose="02020603050405020304" pitchFamily="18" charset="0"/>
                <a:cs typeface="Times New Roman" panose="02020603050405020304" pitchFamily="18" charset="0"/>
              </a:rPr>
              <a:t>, Geetanjali </a:t>
            </a:r>
            <a:r>
              <a:rPr lang="en-IN" sz="2000" b="0" i="0" dirty="0" err="1">
                <a:solidFill>
                  <a:srgbClr val="222222"/>
                </a:solidFill>
                <a:effectLst/>
                <a:latin typeface="Times New Roman" panose="02020603050405020304" pitchFamily="18" charset="0"/>
                <a:cs typeface="Times New Roman" panose="02020603050405020304" pitchFamily="18" charset="0"/>
              </a:rPr>
              <a:t>Rathee</a:t>
            </a:r>
            <a:r>
              <a:rPr lang="en-IN" sz="2000" b="0" i="0" dirty="0">
                <a:solidFill>
                  <a:srgbClr val="222222"/>
                </a:solidFill>
                <a:effectLst/>
                <a:latin typeface="Times New Roman" panose="02020603050405020304" pitchFamily="18" charset="0"/>
                <a:cs typeface="Times New Roman" panose="02020603050405020304" pitchFamily="18" charset="0"/>
              </a:rPr>
              <a:t>, and Hemraj Saini. "Big data analytics for crop prediction mode using optimization technique." </a:t>
            </a:r>
            <a:r>
              <a:rPr lang="en-IN" sz="2000" b="0" i="1" dirty="0">
                <a:solidFill>
                  <a:srgbClr val="222222"/>
                </a:solidFill>
                <a:effectLst/>
                <a:latin typeface="Times New Roman" panose="02020603050405020304" pitchFamily="18" charset="0"/>
                <a:cs typeface="Times New Roman" panose="02020603050405020304" pitchFamily="18" charset="0"/>
              </a:rPr>
              <a:t>2018 Fifth International Conference on Parallel, Distributed and Grid Computing (PDGC)</a:t>
            </a:r>
            <a:r>
              <a:rPr lang="en-IN" sz="2000" b="0" i="0" dirty="0">
                <a:solidFill>
                  <a:srgbClr val="222222"/>
                </a:solidFill>
                <a:effectLst/>
                <a:latin typeface="Times New Roman" panose="02020603050405020304" pitchFamily="18" charset="0"/>
                <a:cs typeface="Times New Roman" panose="02020603050405020304" pitchFamily="18" charset="0"/>
              </a:rPr>
              <a:t>. IEEE, 2018.</a:t>
            </a:r>
          </a:p>
          <a:p>
            <a:endParaRPr lang="en-IN" sz="2000" dirty="0">
              <a:solidFill>
                <a:srgbClr val="222222"/>
              </a:solidFill>
              <a:latin typeface="Times New Roman" panose="02020603050405020304" pitchFamily="18" charset="0"/>
              <a:cs typeface="Times New Roman" panose="02020603050405020304" pitchFamily="18" charset="0"/>
            </a:endParaRPr>
          </a:p>
          <a:p>
            <a:r>
              <a:rPr lang="en-US" sz="2000" b="0" i="0" dirty="0">
                <a:solidFill>
                  <a:srgbClr val="222222"/>
                </a:solidFill>
                <a:effectLst/>
                <a:latin typeface="Times New Roman" panose="02020603050405020304" pitchFamily="18" charset="0"/>
                <a:cs typeface="Times New Roman" panose="02020603050405020304" pitchFamily="18" charset="0"/>
              </a:rPr>
              <a:t>Sagar, B. M., and N. K. Cauvery. "Agriculture data analytics in crop yield estimation: a critical review." </a:t>
            </a:r>
            <a:r>
              <a:rPr lang="en-US" sz="2000" b="0" i="1" dirty="0">
                <a:solidFill>
                  <a:srgbClr val="222222"/>
                </a:solidFill>
                <a:effectLst/>
                <a:latin typeface="Times New Roman" panose="02020603050405020304" pitchFamily="18" charset="0"/>
                <a:cs typeface="Times New Roman" panose="02020603050405020304" pitchFamily="18" charset="0"/>
              </a:rPr>
              <a:t>Indonesian Journal of Electrical Engineering and Computer Science</a:t>
            </a:r>
            <a:r>
              <a:rPr lang="en-US" sz="2000" b="0" i="0" dirty="0">
                <a:solidFill>
                  <a:srgbClr val="222222"/>
                </a:solidFill>
                <a:effectLst/>
                <a:latin typeface="Times New Roman" panose="02020603050405020304" pitchFamily="18" charset="0"/>
                <a:cs typeface="Times New Roman" panose="02020603050405020304" pitchFamily="18" charset="0"/>
              </a:rPr>
              <a:t> 12.3 (2018): 1087-1093.</a:t>
            </a:r>
            <a:endParaRPr lang="en-US" sz="2000" dirty="0">
              <a:solidFill>
                <a:srgbClr val="222222"/>
              </a:solidFill>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50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798</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Georgia</vt:lpstr>
      <vt:lpstr>Roboto</vt:lpstr>
      <vt:lpstr>Times New Roman</vt:lpstr>
      <vt:lpstr>Office Theme</vt:lpstr>
      <vt:lpstr>Estimate The Crop Yield Using Data Analytics  DOMAIN: DATA ANALYTICS</vt:lpstr>
      <vt:lpstr>PROBLEM STATEMENT</vt:lpstr>
      <vt:lpstr>Crop Yield Prediction Using Data Analytics and Hybrid Approach </vt:lpstr>
      <vt:lpstr>Agriculture yield prediction using predictive analytic techniques</vt:lpstr>
      <vt:lpstr>Big Data Analytics for Crop Prediction Mode Using Optimization Technique </vt:lpstr>
      <vt:lpstr>Agriculture Data Analytics in Crop Yield Estimation: A Critical Review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Estimate The Crop Yield Using Data Analytics  DOMAIN: DATA ANALYTICS</dc:title>
  <dc:creator>VARSHINE P S</dc:creator>
  <cp:lastModifiedBy>VARSHINE P S</cp:lastModifiedBy>
  <cp:revision>1</cp:revision>
  <dcterms:created xsi:type="dcterms:W3CDTF">2022-09-10T18:44:31Z</dcterms:created>
  <dcterms:modified xsi:type="dcterms:W3CDTF">2022-09-10T19:41:53Z</dcterms:modified>
</cp:coreProperties>
</file>