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1a106c95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1a106c95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1a106c95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1a106c95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1a106c95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1a106c95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1a106c95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1a106c95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1a106c95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1a106c95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1a106c95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1a106c95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1a106c95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1a106c95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1a106c95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1a106c95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1a106c95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1a106c95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1a106c95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1a106c95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1a106c95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1a106c95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1a106c95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1a106c95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22550" y="1513650"/>
            <a:ext cx="6283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NUTRITION</a:t>
            </a:r>
            <a:r>
              <a:rPr lang="en-GB"/>
              <a:t> ASSISTANT APPLICATION</a:t>
            </a:r>
            <a:endParaRPr/>
          </a:p>
        </p:txBody>
      </p:sp>
      <p:sp>
        <p:nvSpPr>
          <p:cNvPr id="135" name="Google Shape;135;p13"/>
          <p:cNvSpPr txBox="1"/>
          <p:nvPr>
            <p:ph idx="1" type="subTitle"/>
          </p:nvPr>
        </p:nvSpPr>
        <p:spPr>
          <a:xfrm>
            <a:off x="5330100" y="3924925"/>
            <a:ext cx="3664200" cy="14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a:p>
            <a:pPr indent="-311150" lvl="0" marL="457200" rtl="0" algn="l">
              <a:spcBef>
                <a:spcPts val="0"/>
              </a:spcBef>
              <a:spcAft>
                <a:spcPts val="0"/>
              </a:spcAft>
              <a:buSzPts val="1300"/>
              <a:buAutoNum type="arabicPeriod"/>
            </a:pPr>
            <a:r>
              <a:rPr lang="en-GB"/>
              <a:t>JOY ESTHER P</a:t>
            </a:r>
            <a:endParaRPr/>
          </a:p>
          <a:p>
            <a:pPr indent="-311150" lvl="0" marL="457200" rtl="0" algn="l">
              <a:spcBef>
                <a:spcPts val="0"/>
              </a:spcBef>
              <a:spcAft>
                <a:spcPts val="0"/>
              </a:spcAft>
              <a:buSzPts val="1300"/>
              <a:buAutoNum type="arabicPeriod"/>
            </a:pPr>
            <a:r>
              <a:rPr lang="en-GB"/>
              <a:t>POOJA</a:t>
            </a:r>
            <a:endParaRPr/>
          </a:p>
          <a:p>
            <a:pPr indent="-311150" lvl="0" marL="457200" rtl="0" algn="l">
              <a:spcBef>
                <a:spcPts val="0"/>
              </a:spcBef>
              <a:spcAft>
                <a:spcPts val="0"/>
              </a:spcAft>
              <a:buSzPts val="1300"/>
              <a:buAutoNum type="arabicPeriod"/>
            </a:pPr>
            <a:r>
              <a:rPr lang="en-GB"/>
              <a:t>SOORAJ</a:t>
            </a:r>
            <a:endParaRPr/>
          </a:p>
          <a:p>
            <a:pPr indent="-311150" lvl="0" marL="457200" rtl="0" algn="l">
              <a:spcBef>
                <a:spcPts val="0"/>
              </a:spcBef>
              <a:spcAft>
                <a:spcPts val="0"/>
              </a:spcAft>
              <a:buSzPts val="1300"/>
              <a:buAutoNum type="arabicPeriod"/>
            </a:pPr>
            <a:r>
              <a:rPr lang="en-GB"/>
              <a:t>MARAGATHA MEENAKSHI</a:t>
            </a:r>
            <a:endParaRPr/>
          </a:p>
        </p:txBody>
      </p:sp>
      <p:pic>
        <p:nvPicPr>
          <p:cNvPr id="136" name="Google Shape;136;p13"/>
          <p:cNvPicPr preferRelativeResize="0"/>
          <p:nvPr/>
        </p:nvPicPr>
        <p:blipFill>
          <a:blip r:embed="rId3">
            <a:alphaModFix/>
          </a:blip>
          <a:stretch>
            <a:fillRect/>
          </a:stretch>
        </p:blipFill>
        <p:spPr>
          <a:xfrm>
            <a:off x="214900" y="3188795"/>
            <a:ext cx="3122550" cy="18687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Arial"/>
              <a:buAutoNum type="arabicPeriod"/>
            </a:pPr>
            <a:r>
              <a:rPr lang="en-GB" sz="1500">
                <a:highlight>
                  <a:schemeClr val="dk1"/>
                </a:highlight>
                <a:latin typeface="Arial"/>
                <a:ea typeface="Arial"/>
                <a:cs typeface="Arial"/>
                <a:sym typeface="Arial"/>
              </a:rPr>
              <a:t>User interacts with the Web App to Load an image.</a:t>
            </a:r>
            <a:endParaRPr/>
          </a:p>
        </p:txBody>
      </p:sp>
      <p:pic>
        <p:nvPicPr>
          <p:cNvPr id="190" name="Google Shape;190;p22"/>
          <p:cNvPicPr preferRelativeResize="0"/>
          <p:nvPr/>
        </p:nvPicPr>
        <p:blipFill>
          <a:blip r:embed="rId3">
            <a:alphaModFix/>
          </a:blip>
          <a:stretch>
            <a:fillRect/>
          </a:stretch>
        </p:blipFill>
        <p:spPr>
          <a:xfrm>
            <a:off x="1547975" y="1231025"/>
            <a:ext cx="6048059"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Arial"/>
              <a:buAutoNum type="arabicPeriod"/>
            </a:pPr>
            <a:r>
              <a:rPr lang="en-GB" sz="1500">
                <a:highlight>
                  <a:schemeClr val="dk1"/>
                </a:highlight>
                <a:latin typeface="Arial"/>
                <a:ea typeface="Arial"/>
                <a:cs typeface="Arial"/>
                <a:sym typeface="Arial"/>
              </a:rPr>
              <a:t>User interacts with the Web App to Load an image.</a:t>
            </a:r>
            <a:endParaRPr/>
          </a:p>
        </p:txBody>
      </p:sp>
      <p:pic>
        <p:nvPicPr>
          <p:cNvPr id="196" name="Google Shape;196;p23"/>
          <p:cNvPicPr preferRelativeResize="0"/>
          <p:nvPr/>
        </p:nvPicPr>
        <p:blipFill>
          <a:blip r:embed="rId3">
            <a:alphaModFix/>
          </a:blip>
          <a:stretch>
            <a:fillRect/>
          </a:stretch>
        </p:blipFill>
        <p:spPr>
          <a:xfrm>
            <a:off x="1470550" y="1307850"/>
            <a:ext cx="6467475" cy="30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83175" y="25050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1500">
                <a:highlight>
                  <a:schemeClr val="dk1"/>
                </a:highlight>
                <a:latin typeface="Arial"/>
                <a:ea typeface="Arial"/>
                <a:cs typeface="Arial"/>
                <a:sym typeface="Arial"/>
              </a:rPr>
              <a:t>2. </a:t>
            </a:r>
            <a:r>
              <a:rPr lang="en-GB" sz="1500">
                <a:highlight>
                  <a:schemeClr val="dk1"/>
                </a:highlight>
                <a:latin typeface="Arial"/>
                <a:ea typeface="Arial"/>
                <a:cs typeface="Arial"/>
                <a:sym typeface="Arial"/>
              </a:rPr>
              <a:t>The image is passed to the server application, which uses Clarifai's AI-Driven Food Detection Model Service to analyze the images and Nutrition API to provide nutritional information about the analyzed Image.</a:t>
            </a:r>
            <a:endParaRPr sz="1500">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500">
              <a:highlight>
                <a:schemeClr val="dk1"/>
              </a:highlight>
              <a:latin typeface="Arial"/>
              <a:ea typeface="Arial"/>
              <a:cs typeface="Arial"/>
              <a:sym typeface="Arial"/>
            </a:endParaRPr>
          </a:p>
        </p:txBody>
      </p:sp>
      <p:pic>
        <p:nvPicPr>
          <p:cNvPr id="202" name="Google Shape;202;p24"/>
          <p:cNvPicPr preferRelativeResize="0"/>
          <p:nvPr/>
        </p:nvPicPr>
        <p:blipFill>
          <a:blip r:embed="rId3">
            <a:alphaModFix/>
          </a:blip>
          <a:stretch>
            <a:fillRect/>
          </a:stretch>
        </p:blipFill>
        <p:spPr>
          <a:xfrm>
            <a:off x="2588025" y="1307850"/>
            <a:ext cx="3234653"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83175" y="25050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1500">
                <a:highlight>
                  <a:schemeClr val="dk1"/>
                </a:highlight>
                <a:latin typeface="Arial"/>
                <a:ea typeface="Arial"/>
                <a:cs typeface="Arial"/>
                <a:sym typeface="Arial"/>
              </a:rPr>
              <a:t>2. The image is passed to the server application, which uses Clarifai's AI-Driven Food Detection Model Service to analyze the images and Nutrition API to provide nutritional information about the analyzed Image.</a:t>
            </a:r>
            <a:endParaRPr sz="1500">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500">
              <a:highlight>
                <a:schemeClr val="dk1"/>
              </a:highlight>
              <a:latin typeface="Arial"/>
              <a:ea typeface="Arial"/>
              <a:cs typeface="Arial"/>
              <a:sym typeface="Arial"/>
            </a:endParaRPr>
          </a:p>
        </p:txBody>
      </p:sp>
      <p:pic>
        <p:nvPicPr>
          <p:cNvPr id="208" name="Google Shape;208;p25"/>
          <p:cNvPicPr preferRelativeResize="0"/>
          <p:nvPr/>
        </p:nvPicPr>
        <p:blipFill>
          <a:blip r:embed="rId3">
            <a:alphaModFix/>
          </a:blip>
          <a:stretch>
            <a:fillRect/>
          </a:stretch>
        </p:blipFill>
        <p:spPr>
          <a:xfrm>
            <a:off x="1900350" y="1250550"/>
            <a:ext cx="5528318" cy="367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t>PROBLEM STATEMENT</a:t>
            </a:r>
            <a:endParaRPr b="1" sz="3000"/>
          </a:p>
        </p:txBody>
      </p:sp>
      <p:sp>
        <p:nvSpPr>
          <p:cNvPr id="142" name="Google Shape;142;p14"/>
          <p:cNvSpPr txBox="1"/>
          <p:nvPr>
            <p:ph idx="1" type="body"/>
          </p:nvPr>
        </p:nvSpPr>
        <p:spPr>
          <a:xfrm>
            <a:off x="1297500" y="1567550"/>
            <a:ext cx="7628400" cy="3576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just">
              <a:spcBef>
                <a:spcPts val="0"/>
              </a:spcBef>
              <a:spcAft>
                <a:spcPts val="1200"/>
              </a:spcAft>
              <a:buNone/>
            </a:pPr>
            <a:r>
              <a:rPr lang="en-GB" sz="1500">
                <a:highlight>
                  <a:schemeClr val="dk1"/>
                </a:highlight>
                <a:latin typeface="Arial"/>
                <a:ea typeface="Arial"/>
                <a:cs typeface="Arial"/>
                <a:sym typeface="Arial"/>
              </a:rPr>
              <a:t>Due to the ignorance of healthy food habits, obesity rates are increasing at an alarming speed, and this is reflective of the risks to people’s health. People need to control their daily calorie intake by eating healthier foods, which is the most basic method to avoid obesity. However, although food packaging comes with nutrition (and calorie) labels, it’s still not very convenient for people to refer to App-based nutrient dashboard systems which can analyze real-time images of a meal and analyze it for nutritional content which can be very handy and improves the dietary habits, and therefore, helps in maintaining a healthy lifestyle.</a:t>
            </a:r>
            <a:endParaRPr sz="180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t>PROPOSED SOLUTION</a:t>
            </a:r>
            <a:endParaRPr b="1" sz="30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500">
                <a:highlight>
                  <a:schemeClr val="dk1"/>
                </a:highlight>
                <a:latin typeface="Arial"/>
                <a:ea typeface="Arial"/>
                <a:cs typeface="Arial"/>
                <a:sym typeface="Arial"/>
              </a:rPr>
              <a:t>This project aims at building a web App that automatically estimates food attributes such as ingredients and nutritional value by classifying the input image of food.  Our method employs </a:t>
            </a:r>
            <a:r>
              <a:rPr b="1" lang="en-GB" sz="1800">
                <a:highlight>
                  <a:schemeClr val="dk1"/>
                </a:highlight>
                <a:latin typeface="Arial"/>
                <a:ea typeface="Arial"/>
                <a:cs typeface="Arial"/>
                <a:sym typeface="Arial"/>
              </a:rPr>
              <a:t>Clarifai</a:t>
            </a:r>
            <a:r>
              <a:rPr b="1" lang="en-GB" sz="1800">
                <a:highlight>
                  <a:schemeClr val="dk1"/>
                </a:highlight>
                <a:latin typeface="Arial"/>
                <a:ea typeface="Arial"/>
                <a:cs typeface="Arial"/>
                <a:sym typeface="Arial"/>
              </a:rPr>
              <a:t> AI-Driven Food Detection</a:t>
            </a:r>
            <a:r>
              <a:rPr b="1" lang="en-GB" sz="1500">
                <a:highlight>
                  <a:schemeClr val="dk1"/>
                </a:highlight>
                <a:latin typeface="Arial"/>
                <a:ea typeface="Arial"/>
                <a:cs typeface="Arial"/>
                <a:sym typeface="Arial"/>
              </a:rPr>
              <a:t> Model</a:t>
            </a:r>
            <a:r>
              <a:rPr lang="en-GB" sz="1500">
                <a:highlight>
                  <a:schemeClr val="dk1"/>
                </a:highlight>
                <a:latin typeface="Arial"/>
                <a:ea typeface="Arial"/>
                <a:cs typeface="Arial"/>
                <a:sym typeface="Arial"/>
              </a:rPr>
              <a:t> for accurate food identification and Food API's to give the nutritional value of the identified food.</a:t>
            </a:r>
            <a:endParaRPr sz="15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SOFTWARE USED</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FRONT-END :</a:t>
            </a:r>
            <a:endParaRPr/>
          </a:p>
          <a:p>
            <a:pPr indent="-311150" lvl="0" marL="1371600" rtl="0" algn="l">
              <a:spcBef>
                <a:spcPts val="1200"/>
              </a:spcBef>
              <a:spcAft>
                <a:spcPts val="0"/>
              </a:spcAft>
              <a:buSzPts val="1300"/>
              <a:buAutoNum type="arabicPeriod"/>
            </a:pPr>
            <a:r>
              <a:rPr lang="en-GB"/>
              <a:t>HTML</a:t>
            </a:r>
            <a:endParaRPr/>
          </a:p>
          <a:p>
            <a:pPr indent="-311150" lvl="0" marL="1371600" rtl="0" algn="l">
              <a:spcBef>
                <a:spcPts val="0"/>
              </a:spcBef>
              <a:spcAft>
                <a:spcPts val="0"/>
              </a:spcAft>
              <a:buSzPts val="1300"/>
              <a:buAutoNum type="arabicPeriod"/>
            </a:pPr>
            <a:r>
              <a:rPr lang="en-GB"/>
              <a:t>CSS</a:t>
            </a:r>
            <a:endParaRPr/>
          </a:p>
          <a:p>
            <a:pPr indent="0" lvl="0" marL="0" rtl="0" algn="l">
              <a:spcBef>
                <a:spcPts val="1200"/>
              </a:spcBef>
              <a:spcAft>
                <a:spcPts val="0"/>
              </a:spcAft>
              <a:buNone/>
            </a:pPr>
            <a:r>
              <a:rPr lang="en-GB"/>
              <a:t>BACKEND:</a:t>
            </a:r>
            <a:endParaRPr/>
          </a:p>
          <a:p>
            <a:pPr indent="-311150" lvl="0" marL="1371600" rtl="0" algn="l">
              <a:spcBef>
                <a:spcPts val="1200"/>
              </a:spcBef>
              <a:spcAft>
                <a:spcPts val="0"/>
              </a:spcAft>
              <a:buSzPts val="1300"/>
              <a:buAutoNum type="arabicPeriod"/>
            </a:pPr>
            <a:r>
              <a:rPr lang="en-GB"/>
              <a:t>PYTHON</a:t>
            </a:r>
            <a:endParaRPr/>
          </a:p>
          <a:p>
            <a:pPr indent="-311150" lvl="0" marL="1371600" rtl="0" algn="l">
              <a:spcBef>
                <a:spcPts val="0"/>
              </a:spcBef>
              <a:spcAft>
                <a:spcPts val="0"/>
              </a:spcAft>
              <a:buSzPts val="1300"/>
              <a:buAutoNum type="arabicPeriod"/>
            </a:pPr>
            <a:r>
              <a:rPr lang="en-GB" sz="1500">
                <a:highlight>
                  <a:schemeClr val="dk1"/>
                </a:highlight>
                <a:latin typeface="Arial"/>
                <a:ea typeface="Arial"/>
                <a:cs typeface="Arial"/>
                <a:sym typeface="Arial"/>
              </a:rPr>
              <a:t>Clarifai's AI-Driven Food Detection</a:t>
            </a:r>
            <a:endParaRPr sz="1500">
              <a:highlight>
                <a:schemeClr val="dk1"/>
              </a:highlight>
              <a:latin typeface="Arial"/>
              <a:ea typeface="Arial"/>
              <a:cs typeface="Arial"/>
              <a:sym typeface="Arial"/>
            </a:endParaRPr>
          </a:p>
          <a:p>
            <a:pPr indent="0" lvl="0" marL="0" rtl="0" algn="l">
              <a:spcBef>
                <a:spcPts val="1200"/>
              </a:spcBef>
              <a:spcAft>
                <a:spcPts val="0"/>
              </a:spcAft>
              <a:buNone/>
            </a:pPr>
            <a:r>
              <a:rPr lang="en-GB">
                <a:highlight>
                  <a:schemeClr val="dk1"/>
                </a:highlight>
                <a:latin typeface="Arial"/>
                <a:ea typeface="Arial"/>
                <a:cs typeface="Arial"/>
                <a:sym typeface="Arial"/>
              </a:rPr>
              <a:t>DATABASE:</a:t>
            </a:r>
            <a:endParaRPr>
              <a:highlight>
                <a:schemeClr val="dk1"/>
              </a:highlight>
              <a:latin typeface="Arial"/>
              <a:ea typeface="Arial"/>
              <a:cs typeface="Arial"/>
              <a:sym typeface="Arial"/>
            </a:endParaRPr>
          </a:p>
          <a:p>
            <a:pPr indent="-311150" lvl="0" marL="1371600" rtl="0" algn="l">
              <a:spcBef>
                <a:spcPts val="1200"/>
              </a:spcBef>
              <a:spcAft>
                <a:spcPts val="0"/>
              </a:spcAft>
              <a:buSzPts val="1300"/>
              <a:buFont typeface="Arial"/>
              <a:buAutoNum type="arabicPeriod"/>
            </a:pPr>
            <a:r>
              <a:rPr lang="en-GB">
                <a:highlight>
                  <a:schemeClr val="dk1"/>
                </a:highlight>
                <a:latin typeface="Arial"/>
                <a:ea typeface="Arial"/>
                <a:cs typeface="Arial"/>
                <a:sym typeface="Arial"/>
              </a:rPr>
              <a:t>DB2</a:t>
            </a:r>
            <a:endParaRPr>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highlight>
                  <a:schemeClr val="dk1"/>
                </a:highlight>
              </a:rPr>
              <a:t>Work Flow of the Project:</a:t>
            </a:r>
            <a:endParaRPr b="1" sz="3000">
              <a:highlight>
                <a:schemeClr val="dk1"/>
              </a:highlight>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AutoNum type="arabicPeriod"/>
            </a:pPr>
            <a:r>
              <a:rPr lang="en-GB" sz="1500">
                <a:highlight>
                  <a:schemeClr val="dk1"/>
                </a:highlight>
                <a:latin typeface="Arial"/>
                <a:ea typeface="Arial"/>
                <a:cs typeface="Arial"/>
                <a:sym typeface="Arial"/>
              </a:rPr>
              <a:t>User interacts with the Web App to Load an image.</a:t>
            </a:r>
            <a:endParaRPr sz="1500">
              <a:highlight>
                <a:schemeClr val="dk1"/>
              </a:highlight>
              <a:latin typeface="Arial"/>
              <a:ea typeface="Arial"/>
              <a:cs typeface="Arial"/>
              <a:sym typeface="Arial"/>
            </a:endParaRPr>
          </a:p>
          <a:p>
            <a:pPr indent="0" lvl="0" marL="457200" rtl="0" algn="l">
              <a:spcBef>
                <a:spcPts val="0"/>
              </a:spcBef>
              <a:spcAft>
                <a:spcPts val="0"/>
              </a:spcAft>
              <a:buNone/>
            </a:pPr>
            <a:r>
              <a:t/>
            </a:r>
            <a:endParaRPr sz="1500">
              <a:highlight>
                <a:schemeClr val="dk1"/>
              </a:highlight>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GB" sz="1500">
                <a:highlight>
                  <a:schemeClr val="dk1"/>
                </a:highlight>
                <a:latin typeface="Arial"/>
                <a:ea typeface="Arial"/>
                <a:cs typeface="Arial"/>
                <a:sym typeface="Arial"/>
              </a:rPr>
              <a:t>The image is passed to the server application, which uses </a:t>
            </a:r>
            <a:r>
              <a:rPr b="1" lang="en-GB" sz="1700">
                <a:highlight>
                  <a:schemeClr val="dk1"/>
                </a:highlight>
                <a:latin typeface="Arial"/>
                <a:ea typeface="Arial"/>
                <a:cs typeface="Arial"/>
                <a:sym typeface="Arial"/>
              </a:rPr>
              <a:t>Clarifai's AI-Driven Food Detection</a:t>
            </a:r>
            <a:r>
              <a:rPr lang="en-GB" sz="1500">
                <a:highlight>
                  <a:schemeClr val="dk1"/>
                </a:highlight>
                <a:latin typeface="Arial"/>
                <a:ea typeface="Arial"/>
                <a:cs typeface="Arial"/>
                <a:sym typeface="Arial"/>
              </a:rPr>
              <a:t> Model Service to analyze the images and Nutrition API to provide nutritional information about the analyzed Image.</a:t>
            </a:r>
            <a:endParaRPr sz="1500">
              <a:highlight>
                <a:schemeClr val="dk1"/>
              </a:highlight>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GB" sz="1500">
                <a:highlight>
                  <a:schemeClr val="dk1"/>
                </a:highlight>
                <a:latin typeface="Arial"/>
                <a:ea typeface="Arial"/>
                <a:cs typeface="Arial"/>
                <a:sym typeface="Arial"/>
              </a:rPr>
              <a:t>Nutritional information of the analyzed image is returned to the app for display. </a:t>
            </a:r>
            <a:endParaRPr sz="1500">
              <a:highlight>
                <a:schemeClr val="dk1"/>
              </a:highlight>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Registration phase</a:t>
            </a:r>
            <a:endParaRPr b="1"/>
          </a:p>
        </p:txBody>
      </p:sp>
      <p:pic>
        <p:nvPicPr>
          <p:cNvPr id="166" name="Google Shape;166;p18"/>
          <p:cNvPicPr preferRelativeResize="0"/>
          <p:nvPr/>
        </p:nvPicPr>
        <p:blipFill>
          <a:blip r:embed="rId3">
            <a:alphaModFix/>
          </a:blip>
          <a:stretch>
            <a:fillRect/>
          </a:stretch>
        </p:blipFill>
        <p:spPr>
          <a:xfrm>
            <a:off x="768475" y="1307850"/>
            <a:ext cx="7857792"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Login </a:t>
            </a:r>
            <a:r>
              <a:rPr b="1" lang="en-GB"/>
              <a:t>phase</a:t>
            </a:r>
            <a:endParaRPr b="1"/>
          </a:p>
        </p:txBody>
      </p:sp>
      <p:pic>
        <p:nvPicPr>
          <p:cNvPr id="172" name="Google Shape;172;p19"/>
          <p:cNvPicPr preferRelativeResize="0"/>
          <p:nvPr/>
        </p:nvPicPr>
        <p:blipFill>
          <a:blip r:embed="rId3">
            <a:alphaModFix/>
          </a:blip>
          <a:stretch>
            <a:fillRect/>
          </a:stretch>
        </p:blipFill>
        <p:spPr>
          <a:xfrm>
            <a:off x="1813363" y="1307850"/>
            <a:ext cx="5517285"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Update </a:t>
            </a:r>
            <a:r>
              <a:rPr b="1" lang="en-GB"/>
              <a:t>phase</a:t>
            </a:r>
            <a:endParaRPr b="1"/>
          </a:p>
        </p:txBody>
      </p:sp>
      <p:pic>
        <p:nvPicPr>
          <p:cNvPr id="178" name="Google Shape;178;p20"/>
          <p:cNvPicPr preferRelativeResize="0"/>
          <p:nvPr/>
        </p:nvPicPr>
        <p:blipFill>
          <a:blip r:embed="rId3">
            <a:alphaModFix/>
          </a:blip>
          <a:stretch>
            <a:fillRect/>
          </a:stretch>
        </p:blipFill>
        <p:spPr>
          <a:xfrm>
            <a:off x="826700" y="1307850"/>
            <a:ext cx="7834461" cy="353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Arial"/>
              <a:buAutoNum type="arabicPeriod"/>
            </a:pPr>
            <a:r>
              <a:rPr lang="en-GB" sz="1500">
                <a:highlight>
                  <a:schemeClr val="dk1"/>
                </a:highlight>
                <a:latin typeface="Arial"/>
                <a:ea typeface="Arial"/>
                <a:cs typeface="Arial"/>
                <a:sym typeface="Arial"/>
              </a:rPr>
              <a:t>User interacts with the Web App to Load an image.</a:t>
            </a:r>
            <a:endParaRPr/>
          </a:p>
        </p:txBody>
      </p:sp>
      <p:pic>
        <p:nvPicPr>
          <p:cNvPr id="184" name="Google Shape;184;p21"/>
          <p:cNvPicPr preferRelativeResize="0"/>
          <p:nvPr/>
        </p:nvPicPr>
        <p:blipFill>
          <a:blip r:embed="rId3">
            <a:alphaModFix/>
          </a:blip>
          <a:stretch>
            <a:fillRect/>
          </a:stretch>
        </p:blipFill>
        <p:spPr>
          <a:xfrm>
            <a:off x="1512400" y="1703800"/>
            <a:ext cx="6296025" cy="22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