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6" r:id="rId5"/>
    <p:sldId id="259" r:id="rId6"/>
    <p:sldId id="277" r:id="rId7"/>
    <p:sldId id="260" r:id="rId8"/>
    <p:sldId id="261" r:id="rId9"/>
    <p:sldId id="262" r:id="rId10"/>
    <p:sldId id="263" r:id="rId11"/>
    <p:sldId id="275" r:id="rId12"/>
    <p:sldId id="278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GRuKwMMAa/2x7Zj6TsvNon+OL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7DCB69E-279E-45EB-A78B-68C29C11DF1E}">
  <a:tblStyle styleId="{17DCB69E-279E-45EB-A78B-68C29C11DF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D5315A8-59B5-41EB-9C41-9CCB0D6B74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88" autoAdjust="0"/>
    <p:restoredTop sz="70430" autoAdjust="0"/>
  </p:normalViewPr>
  <p:slideViewPr>
    <p:cSldViewPr snapToGrid="0"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  <p:guide pos="2980"/>
      </p:guideLst>
    </p:cSldViewPr>
  </p:slideViewPr>
  <p:outlineViewPr>
    <p:cViewPr>
      <p:scale>
        <a:sx n="33" d="100"/>
        <a:sy n="33" d="100"/>
      </p:scale>
      <p:origin x="0" y="32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07273" y="1257300"/>
            <a:ext cx="8153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latin typeface="Times New Roman"/>
                <a:ea typeface="Times New Roman"/>
                <a:cs typeface="Times New Roman"/>
                <a:sym typeface="Times New Roman"/>
              </a:rPr>
              <a:t>PERSONAL EXPENSES TRACKER APPLICATION</a:t>
            </a:r>
            <a:endParaRPr sz="3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705394" y="3788229"/>
            <a:ext cx="8098971" cy="20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TEAM  MEMBERS:                                      MENTOR: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P.AKILAN </a:t>
            </a:r>
            <a:r>
              <a:rPr lang="en-US" sz="1800" b="1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</a:t>
            </a:r>
            <a:r>
              <a:rPr lang="en-US" sz="1800" b="1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621319205003)                                   Mr.P.DINESHKUMAR, AP/IT</a:t>
            </a:r>
            <a:endParaRPr sz="1800" b="1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G.ARUMUGAM (621319205004)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R.ATHITHIYAN (621319205005)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S.KARTHIKEYAN </a:t>
            </a:r>
            <a:r>
              <a:rPr lang="en-US" sz="1800" b="1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</a:t>
            </a:r>
            <a:r>
              <a:rPr lang="en-US" sz="1800" b="1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621319205012)</a:t>
            </a:r>
            <a:endParaRPr sz="1800" b="1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916610" y="76721"/>
            <a:ext cx="7315200" cy="49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lvl="0" algn="ctr"/>
            <a:r>
              <a:rPr lang="en-US" sz="3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EXPERIENCE BASED 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endParaRPr sz="34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445328" y="6309360"/>
            <a:ext cx="2253343" cy="60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Date: </a:t>
            </a:r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13</a:t>
            </a:r>
            <a:r>
              <a:rPr lang="en-US" sz="4400" b="1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-09-2022</a:t>
            </a:r>
            <a:endParaRPr sz="4400" b="1" i="0" u="none" strike="noStrike" cap="none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8"/>
          <p:cNvGraphicFramePr/>
          <p:nvPr/>
        </p:nvGraphicFramePr>
        <p:xfrm>
          <a:off x="259892" y="801583"/>
          <a:ext cx="8598100" cy="5417020"/>
        </p:xfrm>
        <a:graphic>
          <a:graphicData uri="http://schemas.openxmlformats.org/drawingml/2006/table">
            <a:tbl>
              <a:tblPr>
                <a:noFill/>
                <a:tableStyleId>{0D5315A8-59B5-41EB-9C41-9CCB0D6B7439}</a:tableStyleId>
              </a:tblPr>
              <a:tblGrid>
                <a:gridCol w="550005"/>
                <a:gridCol w="1842520"/>
                <a:gridCol w="822303"/>
                <a:gridCol w="1711234"/>
                <a:gridCol w="1857763"/>
                <a:gridCol w="1814275"/>
              </a:tblGrid>
              <a:tr h="3387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Sl.No 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Author &amp; Year of Publication 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Journal 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Title of </a:t>
                      </a:r>
                      <a:r>
                        <a:rPr lang="en-US" sz="1100" b="1" u="none" strike="noStrike" cap="none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the </a:t>
                      </a: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paper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Advantage(s)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Explanation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</a:tr>
              <a:tr h="13271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1.</a:t>
                      </a:r>
                      <a:endParaRPr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Prof</a:t>
                      </a: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Miriam Thomas, Lekshmi P, and Dr.mahalekshmi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&amp;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Sept 2020</a:t>
                      </a:r>
                      <a:endParaRPr lang="en-US" sz="1100" u="none" strike="noStrike" cap="none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Journal of Advance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Research in Science</a:t>
                      </a:r>
                      <a:endParaRPr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Expense Tracker</a:t>
                      </a:r>
                      <a:endParaRPr sz="1100" u="none" strike="noStrike" cap="none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It Helps You Stick to Your Budget.</a:t>
                      </a:r>
                    </a:p>
                    <a:p>
                      <a:pPr algn="ctr"/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Tracking Your Expenses Can Reveal Spending Issues.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It Helps You Meet Your Financial Objectives.</a:t>
                      </a:r>
                    </a:p>
                    <a:p>
                      <a:pPr algn="ctr" fontAlgn="ctr"/>
                      <a:endParaRPr lang="en-US" sz="1100" b="0" i="0" u="none" strike="noStrike" cap="none" dirty="0" smtClean="0">
                        <a:solidFill>
                          <a:srgbClr val="000000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  <a:sym typeface="Arial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This System divides the Income based on daily expenses. If exceed day’s expense, system will calculate income and will provide new daily expense allowed amount.</a:t>
                      </a:r>
                      <a:endParaRPr sz="1100" u="none" strike="noStrike" cap="none"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</a:tr>
              <a:tr h="114902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2.</a:t>
                      </a:r>
                      <a:endParaRPr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Velmurugan, Albert Mayan, Niranjana, Richard Francis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&amp;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2020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Journal</a:t>
                      </a:r>
                      <a:r>
                        <a:rPr lang="en-US" sz="1100" u="none" strike="noStrike" cap="non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 of Physics</a:t>
                      </a:r>
                      <a:endParaRPr lang="en-US" sz="1100" u="none" strike="noStrike" cap="none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Expenses Manager Application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On the go expense</a:t>
                      </a:r>
                      <a:r>
                        <a:rPr lang="en-US" sz="1100" b="0" i="0" u="none" strike="noStrike" cap="non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submission.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Access anywhere, anytime.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No more data loss.</a:t>
                      </a:r>
                      <a:endParaRPr sz="11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The Expense Manager is a multi-purpose finance related android application intended to run on </a:t>
                      </a:r>
                    </a:p>
                    <a:p>
                      <a:pPr algn="ctr"/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android devices. </a:t>
                      </a:r>
                      <a:endParaRPr lang="en-US" sz="11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</a:tr>
              <a:tr h="116954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3.</a:t>
                      </a:r>
                      <a:endParaRPr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Hrithik</a:t>
                      </a: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Gupta,Anant Prakash Singh, naveet Kumar and J.Angelin Blessy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&amp;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Dec 2020 </a:t>
                      </a: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A Smart</a:t>
                      </a: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Approach to Track Everyday  Expense</a:t>
                      </a:r>
                      <a:endParaRPr sz="1100" u="none" strike="noStrike" cap="none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The app is</a:t>
                      </a: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created by AI to define and manage our daily expenses.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This app is mobile friendly and has been around since 2013.</a:t>
                      </a:r>
                      <a:endParaRPr sz="1100" u="none" strike="noStrike" cap="none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Expense tracker is a day –to-day expense management system designed to easily efficiently track the daily expenses of unpaid and unpaid staff through a computerized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System.   </a:t>
                      </a: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</a:tr>
              <a:tr h="12536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4.</a:t>
                      </a:r>
                      <a:endParaRPr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u="none" strike="noStrike" cap="none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Shivam mehra, Prabhat</a:t>
                      </a:r>
                      <a:r>
                        <a:rPr lang="en-US" sz="1100" u="none" strike="noStrike" cap="non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 Parashar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7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IJRES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68575" marR="68575" marT="76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Daily expense</a:t>
                      </a:r>
                      <a:r>
                        <a:rPr lang="en-US" sz="1100" u="none" strike="noStrike" cap="non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Tracker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76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Tracking</a:t>
                      </a:r>
                      <a:r>
                        <a:rPr lang="en-US" sz="1100" u="none" strike="noStrike" cap="non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your expenses on day-to-day life basis helps you to see your financial goals.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You know where the  money goes and you  can  ensure that your money is used wisely.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7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This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daily expenses  tracker  application which is used to maintain data of  daily ,weekly ,monthly and yearly expenses. </a:t>
                      </a:r>
                      <a:endParaRPr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7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4319" y="6361611"/>
            <a:ext cx="326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8"/>
          <p:cNvGraphicFramePr/>
          <p:nvPr/>
        </p:nvGraphicFramePr>
        <p:xfrm>
          <a:off x="182881" y="800101"/>
          <a:ext cx="8778238" cy="5446736"/>
        </p:xfrm>
        <a:graphic>
          <a:graphicData uri="http://schemas.openxmlformats.org/drawingml/2006/table">
            <a:tbl>
              <a:tblPr>
                <a:noFill/>
                <a:tableStyleId>{0D5315A8-59B5-41EB-9C41-9CCB0D6B7439}</a:tableStyleId>
              </a:tblPr>
              <a:tblGrid>
                <a:gridCol w="574865"/>
                <a:gridCol w="1867786"/>
                <a:gridCol w="939785"/>
                <a:gridCol w="1673505"/>
                <a:gridCol w="1860960"/>
                <a:gridCol w="1861337"/>
              </a:tblGrid>
              <a:tr h="33466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Sl.No 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Author &amp; Year of Publication 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Journal 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Title of </a:t>
                      </a:r>
                      <a:r>
                        <a:rPr lang="en-US" sz="1100" b="1" u="none" strike="noStrike" cap="none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the </a:t>
                      </a: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paper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Advantage(s)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Explanation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</a:tr>
              <a:tr h="9750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Times New Roman" pitchFamily="18" charset="0"/>
                          <a:cs typeface="Times New Roman" pitchFamily="18" charset="0"/>
                          <a:sym typeface="Bookman Old Style"/>
                        </a:rPr>
                        <a:t>5.</a:t>
                      </a:r>
                      <a:endParaRPr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Atiya</a:t>
                      </a: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Kazi,  Raj S.Vilankar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&amp;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May 2021</a:t>
                      </a:r>
                      <a:endParaRPr sz="1100" u="none" strike="noStrike" cap="none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IRE</a:t>
                      </a:r>
                      <a:endParaRPr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Expense Tracker</a:t>
                      </a:r>
                      <a:endParaRPr sz="1100" u="none" strike="noStrike" cap="none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You will spend mindfully.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Making financial control.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Identify problem areas.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Make a better budget.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Tracking your financial progress.</a:t>
                      </a: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An</a:t>
                      </a: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 Expense tracker is a application that helps to keep an accurate record of your money inflow and outflow.</a:t>
                      </a:r>
                      <a:endParaRPr sz="1100" u="none" strike="noStrike" cap="none"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</a:tr>
              <a:tr h="13999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Times New Roman" pitchFamily="18" charset="0"/>
                          <a:cs typeface="Times New Roman" pitchFamily="18" charset="0"/>
                          <a:sym typeface="Bookman Old Style"/>
                        </a:rPr>
                        <a:t>6.</a:t>
                      </a:r>
                      <a:endParaRPr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Muskaan</a:t>
                      </a: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Sharma, Ayush Bansal, Dr.Raju Ranjan.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&amp;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June 2021</a:t>
                      </a:r>
                      <a:endParaRPr sz="1100" u="none" strike="noStrike" cap="none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Journal of Innovative 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Research in Technology</a:t>
                      </a:r>
                      <a:endParaRPr lang="en-US" sz="11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A Novel Expense Tracker using Statistical Analysis </a:t>
                      </a:r>
                      <a:endParaRPr sz="1100" u="none" strike="noStrike" cap="none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Faster Reporting.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Complete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Transparency and Visibility.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Auditing.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Categorization for simplified .analysis</a:t>
                      </a:r>
                      <a:endParaRPr lang="en-US" sz="11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b="0" i="0" u="none" strike="noStrike" cap="none" dirty="0" smtClean="0">
                        <a:solidFill>
                          <a:srgbClr val="000000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Expense Tracker is used to maintain and manage data of daily expenditure in a more precise way it can give profound knowledge of their expenses.</a:t>
                      </a:r>
                      <a:endParaRPr lang="en-US" sz="11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</a:tr>
              <a:tr h="12983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Times New Roman" pitchFamily="18" charset="0"/>
                          <a:cs typeface="Times New Roman" pitchFamily="18" charset="0"/>
                          <a:sym typeface="Bookman Old Style"/>
                        </a:rPr>
                        <a:t>7.</a:t>
                      </a:r>
                      <a:endParaRPr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Aman Garg, Mukul Goel, Sagar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Mittal, Mr. Shekhar Singh</a:t>
                      </a:r>
                      <a:endParaRPr lang="en-US" sz="11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IJRASET</a:t>
                      </a:r>
                      <a:endParaRPr sz="1100" u="none" strike="noStrike" cap="none"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Expense Tracker              </a:t>
                      </a:r>
                      <a:endParaRPr sz="1100" u="none" strike="noStrike" cap="none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Prioritize</a:t>
                      </a: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your spending.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Become aware of poor spending 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Expenses remainder.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Take control of your finances.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Saving and investment.</a:t>
                      </a: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expenses tracker is a web application  that facilitates the user to keep track and manage their personal expenses. </a:t>
                      </a:r>
                      <a:endParaRPr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</a:tr>
              <a:tr h="1344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Times New Roman" pitchFamily="18" charset="0"/>
                          <a:cs typeface="Times New Roman" pitchFamily="18" charset="0"/>
                          <a:sym typeface="Bookman Old Style"/>
                        </a:rPr>
                        <a:t>8</a:t>
                      </a: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cs typeface="Times New Roman" pitchFamily="18" charset="0"/>
                          <a:sym typeface="Bookman Old Style"/>
                        </a:rPr>
                        <a:t> .</a:t>
                      </a:r>
                      <a:endParaRPr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Tamia Ruvimbo Masendu</a:t>
                      </a:r>
                      <a:r>
                        <a:rPr lang="en-US" sz="1100" b="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Aanajey Mani Tripath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May 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68575" marR="68575" marT="7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Journal of Research</a:t>
                      </a:r>
                      <a:r>
                        <a:rPr lang="en-US" sz="1100" u="none" strike="noStrike" cap="non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 in Engineering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68575" marR="68575" marT="76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Daily Expenses Tracker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76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It will help the proprietor of webpage to arrange data more usefully.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It is cost-effective.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It maximizes accuracy.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 smtClean="0">
                        <a:solidFill>
                          <a:srgbClr val="000000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7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1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Daily Expense Trackers lets in the person in accordance with hold a computerized diary. It offers a class dole on one’s expenses</a:t>
                      </a:r>
                      <a:endParaRPr lang="en-US" sz="11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Arial"/>
                        <a:cs typeface="Times New Roman" pitchFamily="18" charset="0"/>
                        <a:sym typeface="Arial"/>
                      </a:endParaRPr>
                    </a:p>
                  </a:txBody>
                  <a:tcPr marL="68575" marR="68575" marT="7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4319" y="6361611"/>
            <a:ext cx="326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8"/>
          <p:cNvGraphicFramePr/>
          <p:nvPr/>
        </p:nvGraphicFramePr>
        <p:xfrm>
          <a:off x="181515" y="956865"/>
          <a:ext cx="8598100" cy="5117364"/>
        </p:xfrm>
        <a:graphic>
          <a:graphicData uri="http://schemas.openxmlformats.org/drawingml/2006/table">
            <a:tbl>
              <a:tblPr>
                <a:noFill/>
                <a:tableStyleId>{0D5315A8-59B5-41EB-9C41-9CCB0D6B7439}</a:tableStyleId>
              </a:tblPr>
              <a:tblGrid>
                <a:gridCol w="672900"/>
                <a:gridCol w="1719625"/>
                <a:gridCol w="920500"/>
                <a:gridCol w="1814275"/>
                <a:gridCol w="1647659"/>
                <a:gridCol w="1823141"/>
              </a:tblGrid>
              <a:tr h="5282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Sl.No 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Author &amp; Year of Publication 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Journal 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Title of </a:t>
                      </a:r>
                      <a:r>
                        <a:rPr lang="en-US" sz="1100" b="1" u="none" strike="noStrike" cap="none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the </a:t>
                      </a: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paper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Advantage(s)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Explanation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</a:tr>
              <a:tr h="24185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Saumya Dubey</a:t>
                      </a:r>
                      <a:r>
                        <a:rPr lang="en-US" sz="1100" u="none" strike="noStrike" cap="none" dirty="0" smtClean="0">
                          <a:latin typeface="Times New Roman" pitchFamily="18" charset="0"/>
                          <a:cs typeface="Times New Roman" pitchFamily="18" charset="0"/>
                          <a:sym typeface="Times New Roman"/>
                        </a:rPr>
                        <a:t>,</a:t>
                      </a: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cs typeface="Times New Roman" pitchFamily="18" charset="0"/>
                          <a:sym typeface="Times New Roman"/>
                        </a:rPr>
                        <a:t>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Pragya Dubey, Rigved Rishabh Kumar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Feb 2022</a:t>
                      </a:r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 smtClean="0"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Journal of</a:t>
                      </a: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 Advance Research</a:t>
                      </a:r>
                      <a:endParaRPr lang="en-US" sz="1100" u="none" strike="noStrike" cap="none" dirty="0" smtClean="0"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  <a:p>
                      <a:endParaRPr lang="en-US" dirty="0"/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Student Expense</a:t>
                      </a:r>
                      <a:r>
                        <a:rPr lang="en-US" sz="1100" u="none" strike="noStrike" cap="none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Tracker Application.</a:t>
                      </a:r>
                      <a:endParaRPr lang="en-US" sz="1100" u="none" strike="noStrike" cap="none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  <a:p>
                      <a:endParaRPr lang="en-US" dirty="0"/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Improves Your Financial Awareness.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Helps You Identify</a:t>
                      </a:r>
                      <a:r>
                        <a:rPr lang="en-US" sz="1100" b="0" i="0" u="none" strike="noStrike" cap="non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Spending Patterns.</a:t>
                      </a:r>
                    </a:p>
                    <a:p>
                      <a:endParaRPr lang="en-US" dirty="0"/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The mainly focuses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on tracking the expenses of a student and it works like a digital dairy that will help the student to stay away from the manually calculating everything using a pen and paper </a:t>
                      </a:r>
                      <a:endParaRPr lang="en-US" sz="11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</a:tr>
              <a:tr h="21705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Dr.V.Geetha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,G.Nikhitha, H.Sri Lasya, Dr.C.K.Gomathy</a:t>
                      </a:r>
                    </a:p>
                    <a:p>
                      <a:pPr algn="ctr"/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</a:p>
                    <a:p>
                      <a:pPr algn="ctr"/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May 2022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Journal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Engineering computing &amp; Architecture 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Expenditure management systen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This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app is to act as a remainder to help user track their budget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Expense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tracker  is an everyday expense control application design to track effortlessly and </a:t>
                      </a:r>
                      <a:r>
                        <a:rPr lang="en-US" sz="1100" baseline="0" smtClean="0">
                          <a:latin typeface="Times New Roman" pitchFamily="18" charset="0"/>
                          <a:cs typeface="Times New Roman" pitchFamily="18" charset="0"/>
                        </a:rPr>
                        <a:t>efficiently each day cost s.  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5942" y="6348549"/>
            <a:ext cx="561703" cy="413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body" idx="1"/>
          </p:nvPr>
        </p:nvSpPr>
        <p:spPr>
          <a:xfrm>
            <a:off x="457200" y="822960"/>
            <a:ext cx="8001000" cy="479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800" b="0" i="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8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 b="1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Requirements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AMD PRO, Cores 2C+3G CPU @ 2.50 GHz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Installed Memory (RAM) : 4.00 GB RAM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Type : </a:t>
            </a:r>
            <a:r>
              <a:rPr lang="en-US" sz="240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64-bit Operating System, x64-based processor</a:t>
            </a:r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SYSTEM REQUIREMENT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-304800" y="64008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499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44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193964" y="6345380"/>
            <a:ext cx="47105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 txBox="1">
            <a:spLocks noGrp="1"/>
          </p:cNvSpPr>
          <p:nvPr>
            <p:ph type="body" idx="1"/>
          </p:nvPr>
        </p:nvSpPr>
        <p:spPr>
          <a:xfrm>
            <a:off x="457200" y="1242695"/>
            <a:ext cx="8229600" cy="479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Architectural Design For Proposed System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-287384" y="6400800"/>
            <a:ext cx="138030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7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>
            <a:spLocks noGrp="1"/>
          </p:cNvSpPr>
          <p:nvPr>
            <p:ph type="body" idx="1"/>
          </p:nvPr>
        </p:nvSpPr>
        <p:spPr>
          <a:xfrm>
            <a:off x="457200" y="1418464"/>
            <a:ext cx="8001000" cy="419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>
              <a:solidFill>
                <a:srgbClr val="1D1C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2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EXISISTING SYSTEM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166253" y="6414655"/>
            <a:ext cx="512618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2499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001000" cy="524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b="1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IT’S WORKS?</a:t>
            </a:r>
            <a:endParaRPr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None/>
            </a:pPr>
            <a:endParaRPr sz="28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1">
              <a:solidFill>
                <a:schemeClr val="lt1"/>
              </a:solidFill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207817" y="6386945"/>
            <a:ext cx="40178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499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>
            <a:spLocks noGrp="1"/>
          </p:cNvSpPr>
          <p:nvPr>
            <p:ph type="body" idx="1"/>
          </p:nvPr>
        </p:nvSpPr>
        <p:spPr>
          <a:xfrm>
            <a:off x="457200" y="749300"/>
            <a:ext cx="80010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b="1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None/>
            </a:pPr>
            <a:endParaRPr sz="28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1">
              <a:solidFill>
                <a:schemeClr val="lt1"/>
              </a:solidFill>
            </a:endParaRPr>
          </a:p>
        </p:txBody>
      </p:sp>
      <p:sp>
        <p:nvSpPr>
          <p:cNvPr id="189" name="Google Shape;189;p14"/>
          <p:cNvSpPr txBox="1"/>
          <p:nvPr/>
        </p:nvSpPr>
        <p:spPr>
          <a:xfrm>
            <a:off x="-304800" y="64008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2499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457200" y="617112"/>
            <a:ext cx="8001000" cy="524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endParaRPr sz="28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5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IMPACTS</a:t>
            </a:r>
            <a:endParaRPr sz="3300" b="1">
              <a:solidFill>
                <a:schemeClr val="lt1"/>
              </a:solidFill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-304800" y="64008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2499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609600" y="-254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sz="3200" b="1" dirty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8" name="Google Shape;98;p2"/>
          <p:cNvGraphicFramePr/>
          <p:nvPr/>
        </p:nvGraphicFramePr>
        <p:xfrm>
          <a:off x="1714500" y="1117230"/>
          <a:ext cx="5715000" cy="4619471"/>
        </p:xfrm>
        <a:graphic>
          <a:graphicData uri="http://schemas.openxmlformats.org/drawingml/2006/table">
            <a:tbl>
              <a:tblPr firstRow="1" bandRow="1">
                <a:noFill/>
                <a:tableStyleId>{17DCB69E-279E-45EB-A78B-68C29C11DF1E}</a:tableStyleId>
              </a:tblPr>
              <a:tblGrid>
                <a:gridCol w="928700"/>
                <a:gridCol w="2881300"/>
                <a:gridCol w="1905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lang="en-US" sz="20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No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Page No.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65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/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Abstract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65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/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65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/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Scope of the Project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65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/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 Statement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65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/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Literature Survey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65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/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65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</a:t>
                      </a:r>
                      <a:endParaRPr/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65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</a:t>
                      </a:r>
                      <a:endParaRPr/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65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23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</a:t>
                      </a:r>
                      <a:endParaRPr/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65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>
            <a:spLocks noGrp="1"/>
          </p:cNvSpPr>
          <p:nvPr>
            <p:ph type="body" idx="1"/>
          </p:nvPr>
        </p:nvSpPr>
        <p:spPr>
          <a:xfrm>
            <a:off x="457200" y="736600"/>
            <a:ext cx="800100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b="1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 </a:t>
            </a:r>
            <a:endParaRPr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spcBef>
                <a:spcPts val="560"/>
              </a:spcBef>
              <a:spcAft>
                <a:spcPts val="0"/>
              </a:spcAft>
              <a:buNone/>
            </a:pPr>
            <a:endParaRPr sz="28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1">
              <a:solidFill>
                <a:schemeClr val="lt1"/>
              </a:solidFill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-304800" y="64008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2499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sz="3300" b="1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457200" y="1025071"/>
            <a:ext cx="8229600" cy="498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-404949" y="6400800"/>
            <a:ext cx="1624149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 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body" idx="1"/>
          </p:nvPr>
        </p:nvSpPr>
        <p:spPr>
          <a:xfrm>
            <a:off x="381000" y="25146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9600"/>
              <a:buFont typeface="Bookman Old Style"/>
              <a:buNone/>
            </a:pPr>
            <a:r>
              <a:rPr lang="en-US" sz="9600" dirty="0">
                <a:solidFill>
                  <a:srgbClr val="974806"/>
                </a:solidFill>
                <a:latin typeface="Times New Roman" pitchFamily="18" charset="0"/>
                <a:ea typeface="Bookman Old Style"/>
                <a:cs typeface="Times New Roman" pitchFamily="18" charset="0"/>
                <a:sym typeface="Bookman Old Style"/>
              </a:rPr>
              <a:t>Thank You!!!</a:t>
            </a:r>
            <a:endParaRPr>
              <a:solidFill>
                <a:srgbClr val="974806"/>
              </a:solidFill>
              <a:latin typeface="Times New Roman" pitchFamily="18" charset="0"/>
              <a:ea typeface="Bookman Old Style"/>
              <a:cs typeface="Times New Roman" pitchFamily="18" charset="0"/>
              <a:sym typeface="Bookman Old Style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-339634" y="6361611"/>
            <a:ext cx="1516765" cy="49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222068" y="862150"/>
            <a:ext cx="8480031" cy="472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  <a:buFont typeface="Wingdings" pitchFamily="2" charset="2"/>
              <a:buChar char="ü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Expense Tracker is a web application that facilitates the user to keep track and manage their personal as well as business expenses. </a:t>
            </a: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  <a:buFont typeface="Wingdings" pitchFamily="2" charset="2"/>
              <a:buChar char="ü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application helps the users to keep a digital dairy. It is designed for non-salaried and salaried personal, keeping track of their daily expenditure. </a:t>
            </a: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  <a:buFont typeface="Wingdings" pitchFamily="2" charset="2"/>
              <a:buChar char="ü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It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will keep track of a user’s income and expenses on a daily basis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228600" y="-13063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sz="3300" b="1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9189" y="6398622"/>
            <a:ext cx="744583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378823" y="640075"/>
            <a:ext cx="8284087" cy="606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itchFamily="2" charset="2"/>
              <a:buChar char="ü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users to add their expenses and based on their expenses wallet balance will be updated. He can see the accurate duration for how long a particular product is being used by him. </a:t>
            </a: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itchFamily="2" charset="2"/>
              <a:buChar char="ü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We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can analysis of their expenditure in a graphical form. User can access the stored data as conveniently. </a:t>
            </a: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itchFamily="2" charset="2"/>
              <a:buChar char="ü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It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is easy and effective way through computerized system which tends to eliminated manual records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42900" lvl="0" algn="just">
              <a:lnSpc>
                <a:spcPct val="150000"/>
              </a:lnSpc>
              <a:spcBef>
                <a:spcPts val="0"/>
              </a:spcBef>
              <a:buSzPts val="2000"/>
              <a:buFont typeface="Wingdings" pitchFamily="2" charset="2"/>
              <a:buChar char="ü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user will be able to add his/her expenditures instantly and can review their details using the help of Internet Connection.</a:t>
            </a:r>
            <a:endParaRPr sz="2400"/>
          </a:p>
        </p:txBody>
      </p:sp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-444142" y="52252"/>
            <a:ext cx="2481942" cy="400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Contd.</a:t>
            </a:r>
            <a:endParaRPr sz="2800" b="1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53044" y="6398622"/>
            <a:ext cx="744583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2499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483325" y="781491"/>
            <a:ext cx="7955281" cy="548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just">
              <a:lnSpc>
                <a:spcPct val="150000"/>
              </a:lnSpc>
              <a:spcBef>
                <a:spcPts val="0"/>
              </a:spcBef>
              <a:buSzPts val="2000"/>
              <a:buFont typeface="Wingdings" pitchFamily="2" charset="2"/>
              <a:buChar char="ü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today world financial well-being is the dream of every person and managing and keeping track of their expenses play a crucial role in this goal. </a:t>
            </a: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algn="just">
              <a:lnSpc>
                <a:spcPct val="150000"/>
              </a:lnSpc>
              <a:spcBef>
                <a:spcPts val="0"/>
              </a:spcBef>
              <a:buSzPts val="2000"/>
              <a:buFont typeface="Wingdings" pitchFamily="2" charset="2"/>
              <a:buChar char="ü"/>
            </a:pP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Daily Expense Tracker System is designed to keep a track of Income-Expense of an organization on a day-to-day basis.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 person is not able to manage his expenses, he/she is likely to end up in a crisis. </a:t>
            </a: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algn="just">
              <a:lnSpc>
                <a:spcPct val="150000"/>
              </a:lnSpc>
              <a:spcBef>
                <a:spcPts val="0"/>
              </a:spcBef>
              <a:buSzPts val="2000"/>
              <a:buFont typeface="Wingdings" pitchFamily="2" charset="2"/>
              <a:buChar char="ü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Money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management is a necessary part of life. A proper balance between income and expense is a must for a comfortable livelihood. </a:t>
            </a:r>
            <a:endParaRPr sz="2400" b="0" i="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105296" y="6413863"/>
            <a:ext cx="64008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2499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496388" y="1042750"/>
            <a:ext cx="8112035" cy="52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just">
              <a:lnSpc>
                <a:spcPct val="150000"/>
              </a:lnSpc>
              <a:spcBef>
                <a:spcPts val="0"/>
              </a:spcBef>
              <a:buSzPts val="2000"/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There 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must be some savings that can be used at a later point of life when needed. But in the absence of proper management of money, we left with no savings at all. </a:t>
            </a:r>
            <a:endParaRPr lang="en-US" sz="2400" dirty="0" smtClean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342900" lvl="0" algn="just">
              <a:lnSpc>
                <a:spcPct val="150000"/>
              </a:lnSpc>
              <a:spcBef>
                <a:spcPts val="0"/>
              </a:spcBef>
              <a:buSzPts val="2000"/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Some 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people note down every single expense which is a good practice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using software for managing expense tracking will help to control unnecessary expenses. </a:t>
            </a:r>
          </a:p>
          <a:p>
            <a:pPr marL="342900" lvl="0" algn="just">
              <a:lnSpc>
                <a:spcPct val="150000"/>
              </a:lnSpc>
              <a:spcBef>
                <a:spcPts val="0"/>
              </a:spcBef>
              <a:buSzPts val="2000"/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several benefits and advantages of using online expense trackers, expense tracking makes any organization run faster and smoother.</a:t>
            </a:r>
            <a:endParaRPr sz="2400" b="0" i="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 smtClean="0">
                <a:solidFill>
                  <a:schemeClr val="lt1"/>
                </a:solidFill>
              </a:rPr>
              <a:t>Contd.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91441" y="6413863"/>
            <a:ext cx="64008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2499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body" idx="1"/>
          </p:nvPr>
        </p:nvSpPr>
        <p:spPr>
          <a:xfrm>
            <a:off x="1350835" y="1447800"/>
            <a:ext cx="6565256" cy="360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To know where the money is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going.</a:t>
            </a:r>
            <a:endParaRPr sz="280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57200" lvl="0" indent="-4064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To spend only on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priorities.</a:t>
            </a:r>
            <a:endParaRPr sz="280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57200" lvl="0" indent="-4064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To save money for pre-defined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expenses.</a:t>
            </a:r>
            <a:endParaRPr sz="280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57200" lvl="0" indent="-4064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To plan on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future investment.</a:t>
            </a:r>
            <a:endParaRPr sz="280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SCOPE OF THE PROJECT</a:t>
            </a:r>
            <a:endParaRPr sz="3300" b="1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209796" y="6413863"/>
            <a:ext cx="40495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2499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886705" y="1429535"/>
            <a:ext cx="7408209" cy="387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At the end of the month we start to have money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crisis.</a:t>
            </a:r>
            <a:endParaRPr sz="240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57200" lvl="0" indent="-4064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Lack of proper planning of our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income.</a:t>
            </a:r>
            <a:endParaRPr sz="240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57200" lvl="0" indent="-4064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Person has to keep a login in a dairy or in a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computer.</a:t>
            </a:r>
            <a:endParaRPr sz="240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57200" lvl="0" indent="-4064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All the calculation needs to be done by the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user.</a:t>
            </a:r>
            <a:endParaRPr sz="240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57200" lvl="0" indent="-4064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Overload to replay on their entry of the expenditure.</a:t>
            </a:r>
            <a:endParaRPr sz="240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450671" y="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sz="3300" b="1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235132" y="6413863"/>
            <a:ext cx="36576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2499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2424532" y="2812495"/>
            <a:ext cx="4281056" cy="13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342900" lvl="0" algn="ctr">
              <a:spcBef>
                <a:spcPts val="888"/>
              </a:spcBef>
              <a:buClr>
                <a:srgbClr val="006600"/>
              </a:buClr>
              <a:buSzPct val="100000"/>
              <a:buNone/>
            </a:pPr>
            <a:r>
              <a:rPr lang="en-US" sz="4300" b="1" dirty="0" smtClean="0">
                <a:solidFill>
                  <a:srgbClr val="006600"/>
                </a:solidFill>
                <a:latin typeface="Times New Roman" pitchFamily="18" charset="0"/>
                <a:ea typeface="Bookman Old Style"/>
                <a:cs typeface="Times New Roman" pitchFamily="18" charset="0"/>
                <a:sym typeface="Bookman Old Style"/>
              </a:rPr>
              <a:t>LITERATURE</a:t>
            </a:r>
          </a:p>
          <a:p>
            <a:pPr marL="342900" lvl="0" algn="ctr">
              <a:spcBef>
                <a:spcPts val="888"/>
              </a:spcBef>
              <a:buClr>
                <a:srgbClr val="006600"/>
              </a:buClr>
              <a:buSzPct val="100000"/>
              <a:buNone/>
            </a:pPr>
            <a:r>
              <a:rPr lang="en-US" sz="4300" b="1" dirty="0" smtClean="0">
                <a:solidFill>
                  <a:srgbClr val="006600"/>
                </a:solidFill>
                <a:latin typeface="Times New Roman" pitchFamily="18" charset="0"/>
                <a:ea typeface="Bookman Old Style"/>
                <a:cs typeface="Times New Roman" pitchFamily="18" charset="0"/>
                <a:sym typeface="Bookman Old Style"/>
              </a:rPr>
              <a:t>SURVEY</a:t>
            </a:r>
            <a:endParaRPr lang="en-US" sz="4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Bookman Old Style"/>
              <a:buNone/>
            </a:pPr>
            <a:endParaRPr/>
          </a:p>
        </p:txBody>
      </p:sp>
      <p:sp>
        <p:nvSpPr>
          <p:cNvPr id="137" name="Google Shape;137;p7"/>
          <p:cNvSpPr txBox="1"/>
          <p:nvPr/>
        </p:nvSpPr>
        <p:spPr>
          <a:xfrm>
            <a:off x="169817" y="6412774"/>
            <a:ext cx="52251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2499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7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1240</Words>
  <PresentationFormat>On-screen Show (4:3)</PresentationFormat>
  <Paragraphs>221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PERSONAL EXPENSES TRACKER APPLICATION</vt:lpstr>
      <vt:lpstr>TABLE OF CONTENTS</vt:lpstr>
      <vt:lpstr>ABSTRACT</vt:lpstr>
      <vt:lpstr>Contd.</vt:lpstr>
      <vt:lpstr>INTRODUCTION</vt:lpstr>
      <vt:lpstr>Contd.</vt:lpstr>
      <vt:lpstr>SCOPE OF THE PROJECT</vt:lpstr>
      <vt:lpstr>PROBLEM STATEMENT</vt:lpstr>
      <vt:lpstr>Slide 9</vt:lpstr>
      <vt:lpstr>Slide 10</vt:lpstr>
      <vt:lpstr>Slide 11</vt:lpstr>
      <vt:lpstr>Slide 12</vt:lpstr>
      <vt:lpstr>SYSTEM REQUIREMENT</vt:lpstr>
      <vt:lpstr>PROPOSED SYSTEM</vt:lpstr>
      <vt:lpstr>Architectural Design For Proposed System</vt:lpstr>
      <vt:lpstr>EXISISTING SYSTEM</vt:lpstr>
      <vt:lpstr>Slide 17</vt:lpstr>
      <vt:lpstr>Slide 18</vt:lpstr>
      <vt:lpstr>IMPACTS</vt:lpstr>
      <vt:lpstr>Slide 20</vt:lpstr>
      <vt:lpstr>References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EXPENSES TRACKER APPLICATION</dc:title>
  <dc:creator>IT</dc:creator>
  <cp:lastModifiedBy>Sample</cp:lastModifiedBy>
  <cp:revision>92</cp:revision>
  <dcterms:modified xsi:type="dcterms:W3CDTF">2022-09-09T11:10:00Z</dcterms:modified>
</cp:coreProperties>
</file>