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Rounded Rectangle 3"/>
          <p:cNvGrpSpPr/>
          <p:nvPr/>
        </p:nvGrpSpPr>
        <p:grpSpPr>
          <a:xfrm>
            <a:off x="664541" y="5713293"/>
            <a:ext cx="1752601" cy="689213"/>
            <a:chOff x="0" y="0"/>
            <a:chExt cx="1752600" cy="689212"/>
          </a:xfrm>
        </p:grpSpPr>
        <p:sp>
          <p:nvSpPr>
            <p:cNvPr id="94" name="Rounded Rectangle"/>
            <p:cNvSpPr/>
            <p:nvPr/>
          </p:nvSpPr>
          <p:spPr>
            <a:xfrm>
              <a:off x="0" y="0"/>
              <a:ext cx="1752600" cy="6892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ULTRASONIC…"/>
            <p:cNvSpPr txBox="1"/>
            <p:nvPr/>
          </p:nvSpPr>
          <p:spPr>
            <a:xfrm>
              <a:off x="92064" y="67309"/>
              <a:ext cx="156847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ULTRASONIC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t>SENSOR</a:t>
              </a:r>
            </a:p>
          </p:txBody>
        </p:sp>
      </p:grpSp>
      <p:grpSp>
        <p:nvGrpSpPr>
          <p:cNvPr id="99" name="Rounded Rectangle 4"/>
          <p:cNvGrpSpPr/>
          <p:nvPr/>
        </p:nvGrpSpPr>
        <p:grpSpPr>
          <a:xfrm>
            <a:off x="6673752" y="2678815"/>
            <a:ext cx="1456121" cy="689213"/>
            <a:chOff x="0" y="0"/>
            <a:chExt cx="1456120" cy="689212"/>
          </a:xfrm>
        </p:grpSpPr>
        <p:sp>
          <p:nvSpPr>
            <p:cNvPr id="97" name="Rounded Rectangle"/>
            <p:cNvSpPr/>
            <p:nvPr/>
          </p:nvSpPr>
          <p:spPr>
            <a:xfrm>
              <a:off x="0" y="0"/>
              <a:ext cx="1456121" cy="6892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APPLICATION"/>
            <p:cNvSpPr txBox="1"/>
            <p:nvPr/>
          </p:nvSpPr>
          <p:spPr>
            <a:xfrm>
              <a:off x="89462" y="185480"/>
              <a:ext cx="1277196" cy="318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1600"/>
                <a:t>APPLICATION</a:t>
              </a:r>
            </a:p>
          </p:txBody>
        </p:sp>
      </p:grpSp>
      <p:grpSp>
        <p:nvGrpSpPr>
          <p:cNvPr id="102" name="Rounded Rectangle 5"/>
          <p:cNvGrpSpPr/>
          <p:nvPr/>
        </p:nvGrpSpPr>
        <p:grpSpPr>
          <a:xfrm>
            <a:off x="3735831" y="2685488"/>
            <a:ext cx="1820001" cy="689213"/>
            <a:chOff x="0" y="0"/>
            <a:chExt cx="1820000" cy="689212"/>
          </a:xfrm>
        </p:grpSpPr>
        <p:sp>
          <p:nvSpPr>
            <p:cNvPr id="100" name="Rounded Rectangle"/>
            <p:cNvSpPr/>
            <p:nvPr/>
          </p:nvSpPr>
          <p:spPr>
            <a:xfrm>
              <a:off x="0" y="0"/>
              <a:ext cx="1820001" cy="6892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IOT PLATFORM"/>
            <p:cNvSpPr txBox="1"/>
            <p:nvPr/>
          </p:nvSpPr>
          <p:spPr>
            <a:xfrm>
              <a:off x="87203" y="58022"/>
              <a:ext cx="1645594" cy="573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IOT PLATFORM</a:t>
              </a:r>
            </a:p>
          </p:txBody>
        </p:sp>
      </p:grpSp>
      <p:sp>
        <p:nvSpPr>
          <p:cNvPr id="103" name="Straight Arrow Connector 7"/>
          <p:cNvSpPr/>
          <p:nvPr/>
        </p:nvSpPr>
        <p:spPr>
          <a:xfrm flipV="1">
            <a:off x="1540841" y="3475259"/>
            <a:ext cx="1" cy="57941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6" name="Rounded Rectangle 20"/>
          <p:cNvGrpSpPr/>
          <p:nvPr/>
        </p:nvGrpSpPr>
        <p:grpSpPr>
          <a:xfrm>
            <a:off x="664541" y="2696832"/>
            <a:ext cx="1752601" cy="762001"/>
            <a:chOff x="0" y="0"/>
            <a:chExt cx="1752600" cy="762000"/>
          </a:xfrm>
        </p:grpSpPr>
        <p:sp>
          <p:nvSpPr>
            <p:cNvPr id="104" name="Rounded Rectangle"/>
            <p:cNvSpPr/>
            <p:nvPr/>
          </p:nvSpPr>
          <p:spPr>
            <a:xfrm>
              <a:off x="0" y="0"/>
              <a:ext cx="1752600" cy="762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GPS MODULE WITH ESP8266"/>
            <p:cNvSpPr txBox="1"/>
            <p:nvPr/>
          </p:nvSpPr>
          <p:spPr>
            <a:xfrm>
              <a:off x="95618" y="103703"/>
              <a:ext cx="1561364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GPS MODULE WITH ESP8266</a:t>
              </a:r>
            </a:p>
          </p:txBody>
        </p:sp>
      </p:grpSp>
      <p:sp>
        <p:nvSpPr>
          <p:cNvPr id="107" name="Straight Arrow Connector 36"/>
          <p:cNvSpPr/>
          <p:nvPr/>
        </p:nvSpPr>
        <p:spPr>
          <a:xfrm>
            <a:off x="2412905" y="3077832"/>
            <a:ext cx="1281410" cy="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Straight Arrow Connector 38"/>
          <p:cNvSpPr/>
          <p:nvPr/>
        </p:nvSpPr>
        <p:spPr>
          <a:xfrm>
            <a:off x="5591643" y="3071352"/>
            <a:ext cx="1046329" cy="690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39"/>
          <p:cNvSpPr txBox="1"/>
          <p:nvPr/>
        </p:nvSpPr>
        <p:spPr>
          <a:xfrm>
            <a:off x="5804182" y="2750582"/>
            <a:ext cx="621220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Output</a:t>
            </a:r>
          </a:p>
        </p:txBody>
      </p:sp>
      <p:sp>
        <p:nvSpPr>
          <p:cNvPr id="110" name="TextBox 40"/>
          <p:cNvSpPr txBox="1"/>
          <p:nvPr/>
        </p:nvSpPr>
        <p:spPr>
          <a:xfrm>
            <a:off x="2367524" y="141981"/>
            <a:ext cx="3973092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            Project Design Phase-II</a:t>
            </a:r>
          </a:p>
          <a:p>
            <a:pPr algn="ctr">
              <a:defRPr b="1"/>
            </a:pPr>
            <a:r>
              <a:t>             Data Flow Diagram &amp; User Stories</a:t>
            </a:r>
          </a:p>
        </p:txBody>
      </p:sp>
      <p:graphicFrame>
        <p:nvGraphicFramePr>
          <p:cNvPr id="111" name="Table 60"/>
          <p:cNvGraphicFramePr/>
          <p:nvPr/>
        </p:nvGraphicFramePr>
        <p:xfrm>
          <a:off x="910934" y="889648"/>
          <a:ext cx="7178966" cy="10471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3430170"/>
                <a:gridCol w="3748796"/>
              </a:tblGrid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15 October 2022</a:t>
                      </a:r>
                    </a:p>
                  </a:txBody>
                  <a:tcPr marL="0" marR="0" marT="0" marB="0" horzOverflow="overflow"/>
                </a:tc>
              </a:tr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Team ID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PNT2022TMID08717</a:t>
                      </a:r>
                    </a:p>
                  </a:txBody>
                  <a:tcPr marL="0" marR="0" marT="0" marB="0" horzOverflow="overflow"/>
                </a:tc>
              </a:tr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Project 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Smart Waste Management System For Metropolitan Cities</a:t>
                      </a:r>
                    </a:p>
                  </a:txBody>
                  <a:tcPr marL="0" marR="0" marT="0" marB="0" horzOverflow="overflow"/>
                </a:tc>
              </a:tr>
              <a:tr h="2617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</a:rPr>
                        <a:t>Maximum Marks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100"/>
                        <a:t>4 Marks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pSp>
        <p:nvGrpSpPr>
          <p:cNvPr id="114" name="Rounded Rectangle 61"/>
          <p:cNvGrpSpPr/>
          <p:nvPr/>
        </p:nvGrpSpPr>
        <p:grpSpPr>
          <a:xfrm>
            <a:off x="6639812" y="5664697"/>
            <a:ext cx="1524001" cy="685801"/>
            <a:chOff x="0" y="0"/>
            <a:chExt cx="1524000" cy="685800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1524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USER"/>
            <p:cNvSpPr txBox="1"/>
            <p:nvPr/>
          </p:nvSpPr>
          <p:spPr>
            <a:xfrm>
              <a:off x="91897" y="176356"/>
              <a:ext cx="134020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USER</a:t>
              </a:r>
            </a:p>
          </p:txBody>
        </p:sp>
      </p:grpSp>
      <p:sp>
        <p:nvSpPr>
          <p:cNvPr id="115" name="Straight Arrow Connector 65"/>
          <p:cNvSpPr/>
          <p:nvPr/>
        </p:nvSpPr>
        <p:spPr>
          <a:xfrm>
            <a:off x="7401812" y="3181096"/>
            <a:ext cx="1" cy="1167738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Rounded Rectangle 69"/>
          <p:cNvGrpSpPr/>
          <p:nvPr/>
        </p:nvGrpSpPr>
        <p:grpSpPr>
          <a:xfrm>
            <a:off x="6639812" y="4367238"/>
            <a:ext cx="1524001" cy="717644"/>
            <a:chOff x="0" y="0"/>
            <a:chExt cx="1524000" cy="717643"/>
          </a:xfrm>
        </p:grpSpPr>
        <p:sp>
          <p:nvSpPr>
            <p:cNvPr id="116" name="Rounded Rectangle"/>
            <p:cNvSpPr/>
            <p:nvPr/>
          </p:nvSpPr>
          <p:spPr>
            <a:xfrm>
              <a:off x="0" y="0"/>
              <a:ext cx="1524000" cy="7176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RESULT"/>
            <p:cNvSpPr txBox="1"/>
            <p:nvPr/>
          </p:nvSpPr>
          <p:spPr>
            <a:xfrm>
              <a:off x="93451" y="192277"/>
              <a:ext cx="1337098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RESULT</a:t>
              </a:r>
            </a:p>
          </p:txBody>
        </p:sp>
      </p:grpSp>
      <p:sp>
        <p:nvSpPr>
          <p:cNvPr id="119" name="Straight Arrow Connector 75"/>
          <p:cNvSpPr/>
          <p:nvPr/>
        </p:nvSpPr>
        <p:spPr>
          <a:xfrm>
            <a:off x="7399802" y="5101328"/>
            <a:ext cx="2275" cy="546942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Rounded Rectangle"/>
          <p:cNvSpPr/>
          <p:nvPr/>
        </p:nvSpPr>
        <p:spPr>
          <a:xfrm>
            <a:off x="560951" y="4083796"/>
            <a:ext cx="1959781" cy="818889"/>
          </a:xfrm>
          <a:prstGeom prst="roundRect">
            <a:avLst>
              <a:gd name="adj" fmla="val 26095"/>
            </a:avLst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MICROCONTROLLER"/>
          <p:cNvSpPr txBox="1"/>
          <p:nvPr/>
        </p:nvSpPr>
        <p:spPr>
          <a:xfrm>
            <a:off x="676615" y="4342943"/>
            <a:ext cx="198518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MICROCONTROLLER</a:t>
            </a:r>
          </a:p>
        </p:txBody>
      </p:sp>
      <p:sp>
        <p:nvSpPr>
          <p:cNvPr id="122" name="Straight Arrow Connector 10"/>
          <p:cNvSpPr/>
          <p:nvPr/>
        </p:nvSpPr>
        <p:spPr>
          <a:xfrm flipV="1">
            <a:off x="1540841" y="4931811"/>
            <a:ext cx="1" cy="762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Connecting to…"/>
          <p:cNvSpPr txBox="1"/>
          <p:nvPr/>
        </p:nvSpPr>
        <p:spPr>
          <a:xfrm>
            <a:off x="2500175" y="2547580"/>
            <a:ext cx="1152623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Connecting to </a:t>
            </a:r>
          </a:p>
          <a:p>
            <a:pPr algn="ctr">
              <a:defRPr sz="1400"/>
            </a:pPr>
            <a:r>
              <a:t>the server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5"/>
          <p:cNvGraphicFramePr/>
          <p:nvPr/>
        </p:nvGraphicFramePr>
        <p:xfrm>
          <a:off x="586166" y="408532"/>
          <a:ext cx="8229599" cy="5185737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46250"/>
                <a:gridCol w="1050128"/>
                <a:gridCol w="743037"/>
                <a:gridCol w="2456733"/>
                <a:gridCol w="1473585"/>
                <a:gridCol w="779933"/>
                <a:gridCol w="779933"/>
              </a:tblGrid>
              <a:tr h="924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User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Functional Requirement (Epic)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User Story Number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User Story / Task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Acceptance criteria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Priority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Release</a:t>
                      </a:r>
                    </a:p>
                  </a:txBody>
                  <a:tcPr marL="0" marR="0" marT="0" marB="0" horzOverflow="overflow"/>
                </a:tc>
              </a:tr>
              <a:tr h="924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Customer (Web 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Registration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USN-1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user, I can register for the application by entering my email, password, and confirming my password.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I can able to access the status the status every bin in the city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Sprint-1</a:t>
                      </a:r>
                    </a:p>
                  </a:txBody>
                  <a:tcPr marL="0" marR="0" marT="0" marB="0" horzOverflow="overflow"/>
                </a:tc>
              </a:tr>
              <a:tr h="6166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Customer
(Cloud 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Access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USN-2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user, I can access database of the garbage bin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I can receive confirmation email &amp; click confirm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 smtClean="0"/>
                        <a:t>Sprint-</a:t>
                      </a:r>
                      <a:r>
                        <a:rPr lang="en-US" sz="900" smtClean="0"/>
                        <a:t>2</a:t>
                      </a:r>
                      <a:endParaRPr sz="900"/>
                    </a:p>
                  </a:txBody>
                  <a:tcPr marL="0" marR="0" marT="0" marB="0" horzOverflow="overflow"/>
                </a:tc>
              </a:tr>
              <a:tr h="9249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Customer Care Executive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Gmail account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 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user, I can register for the application through Gmail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I can register and access the model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Medium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Sprint-1</a:t>
                      </a:r>
                    </a:p>
                  </a:txBody>
                  <a:tcPr marL="0" marR="0" marT="0" marB="0" horzOverflow="overflow"/>
                </a:tc>
              </a:tr>
              <a:tr h="6882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Administrator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Login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 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Admin, I can log into the application by entering email &amp; password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I can access the garbage database directly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Sprint-1</a:t>
                      </a:r>
                    </a:p>
                  </a:txBody>
                  <a:tcPr marL="0" marR="0" marT="0" marB="0" horzOverflow="overflow"/>
                </a:tc>
              </a:tr>
              <a:tr h="6166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</a:rPr>
                        <a:t> Customer
(User)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Internet Facility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USN 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As a user I can give input to the model through the website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I can get location and status of the bin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900"/>
                        <a:t> </a:t>
                      </a:r>
                      <a:r>
                        <a:rPr sz="900" smtClean="0"/>
                        <a:t>Sprint-</a:t>
                      </a:r>
                      <a:r>
                        <a:rPr lang="en-US" sz="900" dirty="0" smtClean="0"/>
                        <a:t>2</a:t>
                      </a:r>
                      <a:endParaRPr sz="900"/>
                    </a:p>
                  </a:txBody>
                  <a:tcPr marL="0" marR="0" marT="0" marB="0" horzOverflow="overflow"/>
                </a:tc>
              </a:tr>
              <a:tr h="485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</a:rPr>
                        <a:t>Customer
(User)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Laptop or Computer or Mobile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USN 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As a user I can view the pictorial garbage status and able to view the location of the bin in a maps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I can insights on garbage status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/>
                        <a:t>High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000" smtClean="0"/>
                        <a:t>Sprint-</a:t>
                      </a:r>
                      <a:r>
                        <a:rPr lang="en-US" sz="1000" dirty="0" smtClean="0"/>
                        <a:t>2</a:t>
                      </a:r>
                      <a:endParaRPr sz="1000"/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</cp:revision>
  <dcterms:modified xsi:type="dcterms:W3CDTF">2022-10-17T15:18:49Z</dcterms:modified>
</cp:coreProperties>
</file>