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225128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Rounded Rectangle 3"/>
          <p:cNvGrpSpPr/>
          <p:nvPr/>
        </p:nvGrpSpPr>
        <p:grpSpPr>
          <a:xfrm>
            <a:off x="664541" y="5713293"/>
            <a:ext cx="1752601" cy="689213"/>
            <a:chOff x="0" y="0"/>
            <a:chExt cx="1752600" cy="689212"/>
          </a:xfrm>
        </p:grpSpPr>
        <p:sp>
          <p:nvSpPr>
            <p:cNvPr id="94" name="Rounded Rectangle"/>
            <p:cNvSpPr/>
            <p:nvPr/>
          </p:nvSpPr>
          <p:spPr>
            <a:xfrm>
              <a:off x="0" y="0"/>
              <a:ext cx="1752600" cy="68921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5" name="ULTRASONIC…"/>
            <p:cNvSpPr txBox="1"/>
            <p:nvPr/>
          </p:nvSpPr>
          <p:spPr>
            <a:xfrm>
              <a:off x="92064" y="67309"/>
              <a:ext cx="1568472" cy="554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r>
                <a:t>ULTRASONIC</a:t>
              </a:r>
            </a:p>
            <a:p>
              <a:pPr algn="ctr">
                <a:defRPr sz="1600">
                  <a:solidFill>
                    <a:srgbClr val="FFFFFF"/>
                  </a:solidFill>
                </a:defRPr>
              </a:pPr>
              <a:r>
                <a:t>SENSOR</a:t>
              </a:r>
            </a:p>
          </p:txBody>
        </p:sp>
      </p:grpSp>
      <p:grpSp>
        <p:nvGrpSpPr>
          <p:cNvPr id="99" name="Rounded Rectangle 4"/>
          <p:cNvGrpSpPr/>
          <p:nvPr/>
        </p:nvGrpSpPr>
        <p:grpSpPr>
          <a:xfrm>
            <a:off x="6673752" y="2678815"/>
            <a:ext cx="1456121" cy="689213"/>
            <a:chOff x="0" y="0"/>
            <a:chExt cx="1456120" cy="689212"/>
          </a:xfrm>
        </p:grpSpPr>
        <p:sp>
          <p:nvSpPr>
            <p:cNvPr id="97" name="Rounded Rectangle"/>
            <p:cNvSpPr/>
            <p:nvPr/>
          </p:nvSpPr>
          <p:spPr>
            <a:xfrm>
              <a:off x="0" y="0"/>
              <a:ext cx="1456121" cy="68921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8" name="APPLICATION"/>
            <p:cNvSpPr txBox="1"/>
            <p:nvPr/>
          </p:nvSpPr>
          <p:spPr>
            <a:xfrm>
              <a:off x="89462" y="185480"/>
              <a:ext cx="1277196" cy="318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>
                <a:defRPr sz="1800"/>
              </a:pPr>
              <a:r>
                <a:rPr sz="1600"/>
                <a:t>APPLICATION</a:t>
              </a:r>
            </a:p>
          </p:txBody>
        </p:sp>
      </p:grpSp>
      <p:grpSp>
        <p:nvGrpSpPr>
          <p:cNvPr id="102" name="Rounded Rectangle 5"/>
          <p:cNvGrpSpPr/>
          <p:nvPr/>
        </p:nvGrpSpPr>
        <p:grpSpPr>
          <a:xfrm>
            <a:off x="3735831" y="2685488"/>
            <a:ext cx="1820001" cy="689213"/>
            <a:chOff x="0" y="0"/>
            <a:chExt cx="1820000" cy="689212"/>
          </a:xfrm>
        </p:grpSpPr>
        <p:sp>
          <p:nvSpPr>
            <p:cNvPr id="100" name="Rounded Rectangle"/>
            <p:cNvSpPr/>
            <p:nvPr/>
          </p:nvSpPr>
          <p:spPr>
            <a:xfrm>
              <a:off x="0" y="0"/>
              <a:ext cx="1820001" cy="68921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1" name="IOT PLATFORM"/>
            <p:cNvSpPr txBox="1"/>
            <p:nvPr/>
          </p:nvSpPr>
          <p:spPr>
            <a:xfrm>
              <a:off x="87203" y="58022"/>
              <a:ext cx="1645594" cy="5731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IOT PLATFORM</a:t>
              </a:r>
            </a:p>
          </p:txBody>
        </p:sp>
      </p:grpSp>
      <p:sp>
        <p:nvSpPr>
          <p:cNvPr id="103" name="Straight Arrow Connector 7"/>
          <p:cNvSpPr/>
          <p:nvPr/>
        </p:nvSpPr>
        <p:spPr>
          <a:xfrm flipV="1">
            <a:off x="1540841" y="3475259"/>
            <a:ext cx="1" cy="579411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6" name="Rounded Rectangle 20"/>
          <p:cNvGrpSpPr/>
          <p:nvPr/>
        </p:nvGrpSpPr>
        <p:grpSpPr>
          <a:xfrm>
            <a:off x="664541" y="2696832"/>
            <a:ext cx="1752601" cy="762001"/>
            <a:chOff x="0" y="0"/>
            <a:chExt cx="1752600" cy="762000"/>
          </a:xfrm>
        </p:grpSpPr>
        <p:sp>
          <p:nvSpPr>
            <p:cNvPr id="104" name="Rounded Rectangle"/>
            <p:cNvSpPr/>
            <p:nvPr/>
          </p:nvSpPr>
          <p:spPr>
            <a:xfrm>
              <a:off x="0" y="0"/>
              <a:ext cx="1752600" cy="762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5" name="GPS MODULE WITH ESP8266"/>
            <p:cNvSpPr txBox="1"/>
            <p:nvPr/>
          </p:nvSpPr>
          <p:spPr>
            <a:xfrm>
              <a:off x="95618" y="103703"/>
              <a:ext cx="1561364" cy="554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GPS MODULE WITH ESP8266</a:t>
              </a:r>
            </a:p>
          </p:txBody>
        </p:sp>
      </p:grpSp>
      <p:sp>
        <p:nvSpPr>
          <p:cNvPr id="107" name="Straight Arrow Connector 36"/>
          <p:cNvSpPr/>
          <p:nvPr/>
        </p:nvSpPr>
        <p:spPr>
          <a:xfrm>
            <a:off x="2412905" y="3077832"/>
            <a:ext cx="1281410" cy="1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8" name="Straight Arrow Connector 38"/>
          <p:cNvSpPr/>
          <p:nvPr/>
        </p:nvSpPr>
        <p:spPr>
          <a:xfrm>
            <a:off x="5591643" y="3071352"/>
            <a:ext cx="1046329" cy="6900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9" name="TextBox 39"/>
          <p:cNvSpPr txBox="1"/>
          <p:nvPr/>
        </p:nvSpPr>
        <p:spPr>
          <a:xfrm>
            <a:off x="5804182" y="2750582"/>
            <a:ext cx="621220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Output</a:t>
            </a:r>
          </a:p>
        </p:txBody>
      </p:sp>
      <p:sp>
        <p:nvSpPr>
          <p:cNvPr id="110" name="TextBox 40"/>
          <p:cNvSpPr txBox="1"/>
          <p:nvPr/>
        </p:nvSpPr>
        <p:spPr>
          <a:xfrm>
            <a:off x="2367524" y="141981"/>
            <a:ext cx="3973092" cy="917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t>            Project Design Phase-II</a:t>
            </a:r>
          </a:p>
          <a:p>
            <a:pPr algn="ctr">
              <a:defRPr b="1"/>
            </a:pPr>
            <a:r>
              <a:t>             Data Flow Diagram &amp; User Stories</a:t>
            </a:r>
          </a:p>
        </p:txBody>
      </p:sp>
      <p:graphicFrame>
        <p:nvGraphicFramePr>
          <p:cNvPr id="111" name="Table 60"/>
          <p:cNvGraphicFramePr/>
          <p:nvPr>
            <p:extLst>
              <p:ext uri="{D42A27DB-BD31-4B8C-83A1-F6EECF244321}">
                <p14:modId xmlns:p14="http://schemas.microsoft.com/office/powerpoint/2010/main" val="618793198"/>
              </p:ext>
            </p:extLst>
          </p:nvPr>
        </p:nvGraphicFramePr>
        <p:xfrm>
          <a:off x="861445" y="1204061"/>
          <a:ext cx="7178966" cy="1092429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3430170"/>
                <a:gridCol w="3748796"/>
              </a:tblGrid>
              <a:tr h="3071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 dirty="0">
                          <a:solidFill>
                            <a:srgbClr val="FFFFFF"/>
                          </a:solidFill>
                        </a:rPr>
                        <a:t>Date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FFFFFF"/>
                          </a:solidFill>
                        </a:rPr>
                        <a:t>15 October 2022</a:t>
                      </a:r>
                    </a:p>
                  </a:txBody>
                  <a:tcPr marL="0" marR="0" marT="0" marB="0" horzOverflow="overflow"/>
                </a:tc>
              </a:tr>
              <a:tr h="2617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FFFFFF"/>
                          </a:solidFill>
                        </a:rPr>
                        <a:t>Team ID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lang="en-IN" sz="1100" dirty="0" smtClean="0"/>
                        <a:t>PNT2022TMID08778</a:t>
                      </a:r>
                      <a:endParaRPr sz="1100" dirty="0"/>
                    </a:p>
                  </a:txBody>
                  <a:tcPr marL="0" marR="0" marT="0" marB="0" horzOverflow="overflow"/>
                </a:tc>
              </a:tr>
              <a:tr h="2617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FFFFFF"/>
                          </a:solidFill>
                        </a:rPr>
                        <a:t>Project Name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1100"/>
                        <a:t>Smart Waste Management System For Metropolitan Cities</a:t>
                      </a:r>
                    </a:p>
                  </a:txBody>
                  <a:tcPr marL="0" marR="0" marT="0" marB="0" horzOverflow="overflow"/>
                </a:tc>
              </a:tr>
              <a:tr h="2617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FFFFFF"/>
                          </a:solidFill>
                        </a:rPr>
                        <a:t>Maximum Marks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1100" dirty="0"/>
                        <a:t>4 Marks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pSp>
        <p:nvGrpSpPr>
          <p:cNvPr id="114" name="Rounded Rectangle 61"/>
          <p:cNvGrpSpPr/>
          <p:nvPr/>
        </p:nvGrpSpPr>
        <p:grpSpPr>
          <a:xfrm>
            <a:off x="6639812" y="5664697"/>
            <a:ext cx="1524001" cy="685801"/>
            <a:chOff x="0" y="0"/>
            <a:chExt cx="1524000" cy="685800"/>
          </a:xfrm>
        </p:grpSpPr>
        <p:sp>
          <p:nvSpPr>
            <p:cNvPr id="112" name="Rounded Rectangle"/>
            <p:cNvSpPr/>
            <p:nvPr/>
          </p:nvSpPr>
          <p:spPr>
            <a:xfrm>
              <a:off x="0" y="0"/>
              <a:ext cx="1524000" cy="685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3" name="USER"/>
            <p:cNvSpPr txBox="1"/>
            <p:nvPr/>
          </p:nvSpPr>
          <p:spPr>
            <a:xfrm>
              <a:off x="91897" y="176356"/>
              <a:ext cx="134020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USER</a:t>
              </a:r>
            </a:p>
          </p:txBody>
        </p:sp>
      </p:grpSp>
      <p:sp>
        <p:nvSpPr>
          <p:cNvPr id="115" name="Straight Arrow Connector 65"/>
          <p:cNvSpPr/>
          <p:nvPr/>
        </p:nvSpPr>
        <p:spPr>
          <a:xfrm>
            <a:off x="7401812" y="3181096"/>
            <a:ext cx="1" cy="1167738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Rounded Rectangle 69"/>
          <p:cNvGrpSpPr/>
          <p:nvPr/>
        </p:nvGrpSpPr>
        <p:grpSpPr>
          <a:xfrm>
            <a:off x="6639812" y="4367238"/>
            <a:ext cx="1524001" cy="717644"/>
            <a:chOff x="0" y="0"/>
            <a:chExt cx="1524000" cy="717643"/>
          </a:xfrm>
        </p:grpSpPr>
        <p:sp>
          <p:nvSpPr>
            <p:cNvPr id="116" name="Rounded Rectangle"/>
            <p:cNvSpPr/>
            <p:nvPr/>
          </p:nvSpPr>
          <p:spPr>
            <a:xfrm>
              <a:off x="0" y="0"/>
              <a:ext cx="1524000" cy="71764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7" name="RESULT"/>
            <p:cNvSpPr txBox="1"/>
            <p:nvPr/>
          </p:nvSpPr>
          <p:spPr>
            <a:xfrm>
              <a:off x="93451" y="192277"/>
              <a:ext cx="1337098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RESULT</a:t>
              </a:r>
            </a:p>
          </p:txBody>
        </p:sp>
      </p:grpSp>
      <p:sp>
        <p:nvSpPr>
          <p:cNvPr id="119" name="Straight Arrow Connector 75"/>
          <p:cNvSpPr/>
          <p:nvPr/>
        </p:nvSpPr>
        <p:spPr>
          <a:xfrm>
            <a:off x="7399802" y="5101328"/>
            <a:ext cx="2275" cy="546942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0" name="Rounded Rectangle"/>
          <p:cNvSpPr/>
          <p:nvPr/>
        </p:nvSpPr>
        <p:spPr>
          <a:xfrm>
            <a:off x="560951" y="4083796"/>
            <a:ext cx="1959781" cy="818889"/>
          </a:xfrm>
          <a:prstGeom prst="roundRect">
            <a:avLst>
              <a:gd name="adj" fmla="val 26095"/>
            </a:avLst>
          </a:prstGeom>
          <a:solidFill>
            <a:schemeClr val="accent1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MICROCONTROLLER"/>
          <p:cNvSpPr txBox="1"/>
          <p:nvPr/>
        </p:nvSpPr>
        <p:spPr>
          <a:xfrm>
            <a:off x="676615" y="4342943"/>
            <a:ext cx="1985182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t>MICROCONTROLLER</a:t>
            </a:r>
          </a:p>
        </p:txBody>
      </p:sp>
      <p:sp>
        <p:nvSpPr>
          <p:cNvPr id="122" name="Straight Arrow Connector 10"/>
          <p:cNvSpPr/>
          <p:nvPr/>
        </p:nvSpPr>
        <p:spPr>
          <a:xfrm flipV="1">
            <a:off x="1540841" y="4931811"/>
            <a:ext cx="1" cy="762001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3" name="Connecting to…"/>
          <p:cNvSpPr txBox="1"/>
          <p:nvPr/>
        </p:nvSpPr>
        <p:spPr>
          <a:xfrm>
            <a:off x="2500175" y="2547580"/>
            <a:ext cx="1152623" cy="50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400"/>
            </a:pPr>
            <a:r>
              <a:t>Connecting to </a:t>
            </a:r>
          </a:p>
          <a:p>
            <a:pPr algn="ctr">
              <a:defRPr sz="1400"/>
            </a:pPr>
            <a:r>
              <a:t>the server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5"/>
          <p:cNvGraphicFramePr/>
          <p:nvPr/>
        </p:nvGraphicFramePr>
        <p:xfrm>
          <a:off x="586166" y="408532"/>
          <a:ext cx="8229599" cy="5185737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946250"/>
                <a:gridCol w="1050128"/>
                <a:gridCol w="743037"/>
                <a:gridCol w="2456733"/>
                <a:gridCol w="1473585"/>
                <a:gridCol w="779933"/>
                <a:gridCol w="779933"/>
              </a:tblGrid>
              <a:tr h="92498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</a:rPr>
                        <a:t>User Type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</a:rPr>
                        <a:t>Functional Requirement (Epic)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</a:rPr>
                        <a:t>User Story Number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</a:rPr>
                        <a:t>User Story / Task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</a:rPr>
                        <a:t>Acceptance criteria 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</a:rPr>
                        <a:t>Priority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</a:rPr>
                        <a:t>Release</a:t>
                      </a:r>
                    </a:p>
                  </a:txBody>
                  <a:tcPr marL="0" marR="0" marT="0" marB="0" horzOverflow="overflow"/>
                </a:tc>
              </a:tr>
              <a:tr h="92498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</a:rPr>
                        <a:t>Customer (Web user)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Registration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USN-1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As a user, I can register for the application by entering my email, password, and confirming my password.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I can able to access the status the status every bin in the city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High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Sprint-1</a:t>
                      </a:r>
                    </a:p>
                  </a:txBody>
                  <a:tcPr marL="0" marR="0" marT="0" marB="0" horzOverflow="overflow"/>
                </a:tc>
              </a:tr>
              <a:tr h="6166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</a:rPr>
                        <a:t> Customer
(Cloud user)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 Access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USN-2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As a user, I can access database of the garbage bin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I can receive confirmation email &amp; click confirm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High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 smtClean="0"/>
                        <a:t>Sprint-</a:t>
                      </a:r>
                      <a:r>
                        <a:rPr lang="en-US" sz="900" smtClean="0"/>
                        <a:t>2</a:t>
                      </a:r>
                      <a:endParaRPr sz="900"/>
                    </a:p>
                  </a:txBody>
                  <a:tcPr marL="0" marR="0" marT="0" marB="0" horzOverflow="overflow"/>
                </a:tc>
              </a:tr>
              <a:tr h="92498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</a:rPr>
                        <a:t> Customer Care Executive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 Gmail account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USN 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As a user, I can register for the application through Gmail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 I can register and access the model 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Medium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Sprint-1</a:t>
                      </a:r>
                    </a:p>
                  </a:txBody>
                  <a:tcPr marL="0" marR="0" marT="0" marB="0" horzOverflow="overflow"/>
                </a:tc>
              </a:tr>
              <a:tr h="68826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</a:rPr>
                        <a:t> Administrator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Login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USN 4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As a Admin, I can log into the application by entering email &amp; password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I can access the garbage database directly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High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Sprint-1</a:t>
                      </a:r>
                    </a:p>
                  </a:txBody>
                  <a:tcPr marL="0" marR="0" marT="0" marB="0" horzOverflow="overflow"/>
                </a:tc>
              </a:tr>
              <a:tr h="6166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</a:rPr>
                        <a:t> Customer
(User)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1000"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Internet Facility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USN 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As a user I can give input to the model through the website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 I can get location and status of the bin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 High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 </a:t>
                      </a:r>
                      <a:r>
                        <a:rPr sz="900" smtClean="0"/>
                        <a:t>Sprint-</a:t>
                      </a:r>
                      <a:r>
                        <a:rPr lang="en-US" sz="900" dirty="0" smtClean="0"/>
                        <a:t>2</a:t>
                      </a:r>
                      <a:endParaRPr sz="900"/>
                    </a:p>
                  </a:txBody>
                  <a:tcPr marL="0" marR="0" marT="0" marB="0" horzOverflow="overflow"/>
                </a:tc>
              </a:tr>
              <a:tr h="48506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>
                          <a:solidFill>
                            <a:srgbClr val="FFFFFF"/>
                          </a:solidFill>
                        </a:rPr>
                        <a:t>Customer
(User)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1000"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Laptop or Computer or Mobile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1000"/>
                        <a:t>USN 6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1000"/>
                        <a:t>As a user I can view the pictorial garbage status and able to view the location of the bin in a maps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1000"/>
                        <a:t>I can insights on garbage status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1000"/>
                        <a:t>High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1000" smtClean="0"/>
                        <a:t>Sprint-</a:t>
                      </a:r>
                      <a:r>
                        <a:rPr lang="en-US" sz="1000" dirty="0" smtClean="0"/>
                        <a:t>2</a:t>
                      </a:r>
                      <a:endParaRPr sz="1000"/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On-screen Show (4:3)</PresentationFormat>
  <Paragraphs>70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SELVAN</dc:creator>
  <cp:lastModifiedBy>SELVAN</cp:lastModifiedBy>
  <cp:revision>2</cp:revision>
  <dcterms:modified xsi:type="dcterms:W3CDTF">2022-10-18T04:19:00Z</dcterms:modified>
</cp:coreProperties>
</file>