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TOLAYOU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pic>
        <p:nvPicPr>
          <p:cNvPr id="108" name="Google Shape;52;p13" descr="Google Shape;52;p13"/>
          <p:cNvPicPr>
            <a:picLocks noChangeAspect="1"/>
          </p:cNvPicPr>
          <p:nvPr/>
        </p:nvPicPr>
        <p:blipFill>
          <a:blip r:embed="rId2">
            <a:extLst/>
          </a:blip>
          <a:srcRect l="0" t="0" r="0" b="39320"/>
          <a:stretch>
            <a:fillRect/>
          </a:stretch>
        </p:blipFill>
        <p:spPr>
          <a:xfrm>
            <a:off x="5109174" y="3775700"/>
            <a:ext cx="3123901" cy="1367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Google Shape;53;p13" descr="Google Shape;53;p13"/>
          <p:cNvPicPr>
            <a:picLocks noChangeAspect="1"/>
          </p:cNvPicPr>
          <p:nvPr/>
        </p:nvPicPr>
        <p:blipFill>
          <a:blip r:embed="rId2">
            <a:extLst/>
          </a:blip>
          <a:srcRect l="0" t="0" r="12838" b="39320"/>
          <a:stretch>
            <a:fillRect/>
          </a:stretch>
        </p:blipFill>
        <p:spPr>
          <a:xfrm>
            <a:off x="6421299" y="3775700"/>
            <a:ext cx="2722700" cy="1367800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Title Text"/>
          <p:cNvSpPr txBox="1"/>
          <p:nvPr>
            <p:ph type="title"/>
          </p:nvPr>
        </p:nvSpPr>
        <p:spPr>
          <a:xfrm>
            <a:off x="323524" y="323524"/>
            <a:ext cx="3780301" cy="1744802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1" name="Body Level One…"/>
          <p:cNvSpPr txBox="1"/>
          <p:nvPr>
            <p:ph type="body" sz="quarter" idx="1"/>
          </p:nvPr>
        </p:nvSpPr>
        <p:spPr>
          <a:xfrm>
            <a:off x="323524" y="2177775"/>
            <a:ext cx="3780301" cy="2254201"/>
          </a:xfrm>
          <a:prstGeom prst="rect">
            <a:avLst/>
          </a:prstGeom>
        </p:spPr>
        <p:txBody>
          <a:bodyPr/>
          <a:lstStyle>
            <a:lvl1pPr indent="-317500">
              <a:buClr>
                <a:srgbClr val="FFFFFF"/>
              </a:buClr>
              <a:buSzPts val="1400"/>
              <a:defRPr sz="1400">
                <a:solidFill>
                  <a:srgbClr val="FFFFFF"/>
                </a:solidFill>
              </a:defRPr>
            </a:lvl1pPr>
            <a:lvl2pPr marL="965200" indent="-355600">
              <a:buClr>
                <a:srgbClr val="FFFFFF"/>
              </a:buClr>
              <a:buSzPts val="1400"/>
              <a:defRPr sz="1400">
                <a:solidFill>
                  <a:srgbClr val="FFFFFF"/>
                </a:solidFill>
              </a:defRPr>
            </a:lvl2pPr>
            <a:lvl3pPr marL="1422400" indent="-355600">
              <a:buClr>
                <a:srgbClr val="FFFFFF"/>
              </a:buClr>
              <a:buSzPts val="1400"/>
              <a:defRPr sz="1400">
                <a:solidFill>
                  <a:srgbClr val="FFFFFF"/>
                </a:solidFill>
              </a:defRPr>
            </a:lvl3pPr>
            <a:lvl4pPr marL="1879600" indent="-355600">
              <a:buClr>
                <a:srgbClr val="FFFFFF"/>
              </a:buClr>
              <a:buSzPts val="1400"/>
              <a:defRPr sz="1400">
                <a:solidFill>
                  <a:srgbClr val="FFFFFF"/>
                </a:solidFill>
              </a:defRPr>
            </a:lvl4pPr>
            <a:lvl5pPr marL="2336800" indent="-355600">
              <a:buClr>
                <a:srgbClr val="FFFFFF"/>
              </a:buClr>
              <a:buSzPts val="1400"/>
              <a:defRPr sz="1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61;p14"/>
          <p:cNvSpPr txBox="1"/>
          <p:nvPr>
            <p:ph type="title"/>
          </p:nvPr>
        </p:nvSpPr>
        <p:spPr>
          <a:xfrm>
            <a:off x="323524" y="323524"/>
            <a:ext cx="3780301" cy="17448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Developing A Flight Delay Prediction Model Using Machine Learning</a:t>
            </a:r>
          </a:p>
        </p:txBody>
      </p:sp>
      <p:sp>
        <p:nvSpPr>
          <p:cNvPr id="122" name="Google Shape;62;p14"/>
          <p:cNvSpPr txBox="1"/>
          <p:nvPr>
            <p:ph type="body" sz="quarter" idx="1"/>
          </p:nvPr>
        </p:nvSpPr>
        <p:spPr>
          <a:xfrm>
            <a:off x="323524" y="2177775"/>
            <a:ext cx="3780301" cy="22542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TEAM MEMBERS</a:t>
            </a:r>
          </a:p>
          <a:p>
            <a:pPr marL="228600" indent="-190500">
              <a:spcBef>
                <a:spcPts val="1600"/>
              </a:spcBef>
              <a:buChar char="•"/>
            </a:pPr>
            <a:r>
              <a:t>AKASHRAM J       (2019115011)</a:t>
            </a:r>
          </a:p>
          <a:p>
            <a:pPr marL="228600" indent="-190500">
              <a:spcBef>
                <a:spcPts val="1600"/>
              </a:spcBef>
              <a:buChar char="•"/>
            </a:pPr>
            <a:r>
              <a:t>THARANYAA R    (2019115113)</a:t>
            </a:r>
          </a:p>
          <a:p>
            <a:pPr marL="228600" indent="-190500">
              <a:spcBef>
                <a:spcPts val="1600"/>
              </a:spcBef>
              <a:buChar char="•"/>
            </a:pPr>
            <a:r>
              <a:t>VIJAY  S                (2019115120)</a:t>
            </a:r>
          </a:p>
          <a:p>
            <a:pPr marL="228600" indent="-190500">
              <a:spcBef>
                <a:spcPts val="1600"/>
              </a:spcBef>
              <a:buChar char="•"/>
            </a:pPr>
            <a:r>
              <a:t>GAYATHRI P         (2019115033)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67;p1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b="1" sz="2100"/>
            </a:lvl1pPr>
          </a:lstStyle>
          <a:p>
            <a:pPr/>
            <a:r>
              <a:t>Literature survey</a:t>
            </a:r>
          </a:p>
        </p:txBody>
      </p:sp>
      <p:graphicFrame>
        <p:nvGraphicFramePr>
          <p:cNvPr id="125" name="Google Shape;69;p15"/>
          <p:cNvGraphicFramePr/>
          <p:nvPr/>
        </p:nvGraphicFramePr>
        <p:xfrm>
          <a:off x="311699" y="1600883"/>
          <a:ext cx="8520577" cy="24127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0700"/>
                <a:gridCol w="1892575"/>
                <a:gridCol w="987999"/>
                <a:gridCol w="1625650"/>
                <a:gridCol w="1306825"/>
                <a:gridCol w="1306825"/>
              </a:tblGrid>
              <a:tr h="4278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S.NO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TITLE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300"/>
                        <a:t>YEAR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300"/>
                        <a:t>METHODOLOGY</a:t>
                      </a:r>
                    </a:p>
                  </a:txBody>
                  <a:tcPr marL="91425" marR="91425" marT="91425" marB="91425" anchor="t" anchorCtr="0" horzOverflow="overflow"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300"/>
                        <a:t>PROS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300"/>
                        <a:t>CONS</a:t>
                      </a:r>
                    </a:p>
                  </a:txBody>
                  <a:tcPr marL="91425" marR="91425" marT="91425" marB="91425" anchor="t" anchorCtr="0" horzOverflow="overflow"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198482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defRPr sz="1200"/>
                      </a:pPr>
                      <a:r>
                        <a:t>Flight Delay Prediction Based on Aviation Big Data and Machine Learning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2020</a:t>
                      </a:r>
                    </a:p>
                  </a:txBody>
                  <a:tcPr marL="91425" marR="91425" marT="91425" marB="91425" anchor="t" anchorCtr="0" horzOverflow="overflow">
                    <a:lnR w="12700">
                      <a:solidFill>
                        <a:srgbClr val="000000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 sz="1200"/>
                        <a:t>In this paper, random forest-based and LSTM-based architectures have been implemented to predict individual flight delay</a:t>
                      </a:r>
                    </a:p>
                  </a:txBody>
                  <a:tcPr marL="68575" marR="68575" marT="68575" marB="68575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The proposed random forest-based model can obtain higher prediction accuracy.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 sz="1200"/>
                        <a:t>The overfitting problem occurred in the LSTM-based architecture still needs to be solved.</a:t>
                      </a:r>
                    </a:p>
                  </a:txBody>
                  <a:tcPr marL="68575" marR="68575" marT="68575" marB="68575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Google Shape;74;p16"/>
          <p:cNvGraphicFramePr/>
          <p:nvPr/>
        </p:nvGraphicFramePr>
        <p:xfrm>
          <a:off x="384925" y="423243"/>
          <a:ext cx="8416202" cy="411817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2700"/>
                <a:gridCol w="1402700"/>
                <a:gridCol w="1402700"/>
                <a:gridCol w="1402700"/>
                <a:gridCol w="1402700"/>
                <a:gridCol w="1402700"/>
              </a:tblGrid>
              <a:tr h="41181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91425" marR="91425" marT="91425" marB="91425" anchor="t" anchorCtr="0" horzOverflow="overflow">
                    <a:lnR w="12700">
                      <a:solidFill>
                        <a:srgbClr val="000000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defRPr sz="1200"/>
                      </a:pPr>
                      <a:r>
                        <a:t>Generalized Flight Delay Prediction Method Using Gradient Boosting Decision Tree</a:t>
                      </a:r>
                    </a:p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defRPr sz="1200"/>
                      </a:pPr>
                      <a:r>
                        <a:t> </a:t>
                      </a:r>
                    </a:p>
                  </a:txBody>
                  <a:tcPr marL="68575" marR="68575" marT="68575" marB="68575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2020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333333"/>
                          </a:solidFill>
                        </a:rPr>
                        <a:t>gradient boosting decision tree (GBDT) </a:t>
                      </a:r>
                    </a:p>
                  </a:txBody>
                  <a:tcPr marL="91425" marR="91425" marT="91425" marB="91425" anchor="t" anchorCtr="0" horzOverflow="overflow">
                    <a:lnR w="12700">
                      <a:solidFill>
                        <a:srgbClr val="000000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solidFill>
                            <a:srgbClr val="333333"/>
                          </a:solidFill>
                        </a:rPr>
                        <a:t>This paper explores a broader spectrum of factors that may potentially affect the flight delay and proposes a gradient boosting decision tree (GBDT) based models for generalized flight delay prediction. </a:t>
                      </a:r>
                    </a:p>
                  </a:txBody>
                  <a:tcPr marL="68575" marR="68575" marT="68575" marB="68575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To focus on collecting or generating more training data, extracting more factors may potentially influence the flight delay and applying deep learning method to predict flight delay.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solidFill>
                        <a:srgbClr val="000000"/>
                      </a:solidFill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79;p17"/>
          <p:cNvGraphicFramePr/>
          <p:nvPr/>
        </p:nvGraphicFramePr>
        <p:xfrm>
          <a:off x="363900" y="608349"/>
          <a:ext cx="8514450" cy="404725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19075"/>
                <a:gridCol w="1419075"/>
                <a:gridCol w="1419075"/>
                <a:gridCol w="1419075"/>
                <a:gridCol w="1419075"/>
                <a:gridCol w="1419075"/>
              </a:tblGrid>
              <a:tr h="404724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Predicting flight delay based on multiple linear regression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2017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multiple linear regression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The problem was treated as both a regression and an ordinal classification task and a suitable approach, based on the multiple linear regression model, was used to predict the delay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They haven’t improve its operational efficiency and accuracy.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Google Shape;84;p18"/>
          <p:cNvGraphicFramePr/>
          <p:nvPr/>
        </p:nvGraphicFramePr>
        <p:xfrm>
          <a:off x="153649" y="186634"/>
          <a:ext cx="8892752" cy="47607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82125"/>
                <a:gridCol w="1482125"/>
                <a:gridCol w="1482125"/>
                <a:gridCol w="1482125"/>
                <a:gridCol w="1482125"/>
                <a:gridCol w="1482125"/>
              </a:tblGrid>
              <a:tr h="24773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3913"/>
                        </a:lnSpc>
                        <a:spcBef>
                          <a:spcPts val="2400"/>
                        </a:spcBef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A machine learning approach for prediction of on-time performance of flights</a:t>
                      </a:r>
                    </a:p>
                    <a:p>
                      <a:pPr algn="l">
                        <a:spcBef>
                          <a:spcPts val="600"/>
                        </a:spcBef>
                        <a:defRPr sz="1400"/>
                      </a:pP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2017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gradient boosting decision tree (GBDT) </a:t>
                      </a:r>
                    </a:p>
                  </a:txBody>
                  <a:tcPr marL="91425" marR="91425" marT="91425" marB="91425" anchor="t" anchorCtr="0" horzOverflow="overflow"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A two-stage predictive model was developed to efficiently predict the departure and arrival delays of flights using flight schedule and weather features.</a:t>
                      </a:r>
                    </a:p>
                  </a:txBody>
                  <a:tcPr marL="91425" marR="91425" marT="91425" marB="91425" anchor="t" anchorCtr="0" horzOverflow="overflow"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the departure delay prediction had comparatively higher error rates 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228332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defRPr sz="1200"/>
                      </a:pPr>
                      <a:r>
                        <a:t>A deep learning approach to flight delay prediction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2016</a:t>
                      </a:r>
                    </a:p>
                  </a:txBody>
                  <a:tcPr marL="91425" marR="91425" marT="91425" marB="91425" anchor="t" anchorCtr="0" horzOverflow="overflow">
                    <a:lnR w="12700">
                      <a:solidFill>
                        <a:srgbClr val="000000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 sz="1200"/>
                        <a:t>This paper investigates the effectiveness of the deep learning models in the air traffic delay prediction tasks</a:t>
                      </a:r>
                    </a:p>
                  </a:txBody>
                  <a:tcPr marL="68575" marR="68575" marT="68575" marB="68575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 sz="1200"/>
                        <a:t>Recurrent Neural Networks (RNN) has shown its great accuracy in modeling sequential data</a:t>
                      </a:r>
                    </a:p>
                  </a:txBody>
                  <a:tcPr marL="68575" marR="68575" marT="68575" marB="68575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This paper haven’t explore	 other deep architectures to the prediction and analysis task of flight delays. It may yield important patterns in flight delay data.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solidFill>
                        <a:srgbClr val="000000"/>
                      </a:solidFill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