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982A16-7DFA-4080-B761-AD1BCF19C65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80086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982A16-7DFA-4080-B761-AD1BCF19C65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185861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982A16-7DFA-4080-B761-AD1BCF19C65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426175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982A16-7DFA-4080-B761-AD1BCF19C65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298739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82A16-7DFA-4080-B761-AD1BCF19C65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203003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2982A16-7DFA-4080-B761-AD1BCF19C65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37030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2982A16-7DFA-4080-B761-AD1BCF19C654}"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20381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982A16-7DFA-4080-B761-AD1BCF19C654}"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347999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82A16-7DFA-4080-B761-AD1BCF19C654}"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37245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82A16-7DFA-4080-B761-AD1BCF19C65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234666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82A16-7DFA-4080-B761-AD1BCF19C65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85759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82A16-7DFA-4080-B761-AD1BCF19C654}" type="datetimeFigureOut">
              <a:rPr lang="en-IN" smtClean="0"/>
              <a:t>12-11-2022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C9D33-DA8C-493D-9508-530F4C35CD74}" type="slidenum">
              <a:rPr lang="en-IN" smtClean="0"/>
              <a:t>‹#›</a:t>
            </a:fld>
            <a:endParaRPr lang="en-IN"/>
          </a:p>
        </p:txBody>
      </p:sp>
    </p:spTree>
    <p:extLst>
      <p:ext uri="{BB962C8B-B14F-4D97-AF65-F5344CB8AC3E}">
        <p14:creationId xmlns:p14="http://schemas.microsoft.com/office/powerpoint/2010/main" val="279713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b="1" dirty="0">
                <a:latin typeface="Times New Roman" panose="02020603050405020304" pitchFamily="18" charset="0"/>
                <a:cs typeface="Times New Roman" panose="02020603050405020304" pitchFamily="18" charset="0"/>
              </a:rPr>
              <a:t>SMART FASHION RECOMMENTATION </a:t>
            </a:r>
            <a:r>
              <a:rPr lang="en-IN" sz="3600" b="1" dirty="0" smtClean="0">
                <a:latin typeface="Times New Roman" panose="02020603050405020304" pitchFamily="18" charset="0"/>
                <a:cs typeface="Times New Roman" panose="02020603050405020304" pitchFamily="18" charset="0"/>
              </a:rPr>
              <a:t>SYSTEM</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6721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88"/>
            <a:ext cx="10515600" cy="665185"/>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THE COLLABORATIVE-FILTERING METHOD</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6676"/>
            <a:ext cx="10515600" cy="4760287"/>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The collaborative-filtering method</a:t>
            </a:r>
            <a:r>
              <a:rPr lang="en-IN" sz="2000" dirty="0">
                <a:latin typeface="Times New Roman" panose="02020603050405020304" pitchFamily="18" charset="0"/>
                <a:cs typeface="Times New Roman" panose="02020603050405020304" pitchFamily="18" charset="0"/>
              </a:rPr>
              <a:t> incorporates data from users who have purchased similar products, then combines that information to make decisions about recommendations.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advantage to this filtering method is that it is capable of making complex recommendations on items such as music or movies without having to ‘understand’ what the item is.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method of filtering operates under the assumption that users will prefer recommendations that are based on purchases they made in the past.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Here’s </a:t>
            </a:r>
            <a:r>
              <a:rPr lang="en-IN" sz="2000" dirty="0">
                <a:latin typeface="Times New Roman" panose="02020603050405020304" pitchFamily="18" charset="0"/>
                <a:cs typeface="Times New Roman" panose="02020603050405020304" pitchFamily="18" charset="0"/>
              </a:rPr>
              <a:t>an example: If customer A likes a specific line of products that customer B also likes (assuming they have similar interests), then collaborate-filtering would assume that customer A would like other products that customer B purchased and vice versa.</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21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fontScale="90000"/>
          </a:bodyPr>
          <a:lstStyle/>
          <a:p>
            <a:pPr algn="ctr"/>
            <a:r>
              <a:rPr lang="en-IN" sz="3200" b="1" dirty="0" smtClean="0">
                <a:latin typeface="Times New Roman" panose="02020603050405020304" pitchFamily="18" charset="0"/>
                <a:cs typeface="Times New Roman" panose="02020603050405020304" pitchFamily="18" charset="0"/>
              </a:rPr>
              <a:t>A HYBRID METHOD</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9251"/>
            <a:ext cx="10515600" cy="4927712"/>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A hybrid method</a:t>
            </a:r>
            <a:r>
              <a:rPr lang="en-IN" sz="2000" dirty="0">
                <a:latin typeface="Times New Roman" panose="02020603050405020304" pitchFamily="18" charset="0"/>
                <a:cs typeface="Times New Roman" panose="02020603050405020304" pitchFamily="18" charset="0"/>
              </a:rPr>
              <a:t> combines the content-based and collaborative-based methods to incorporate group decisions but focuses the output based on the attributes of a specific visitor.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example of a hybrid filtering system would be how </a:t>
            </a:r>
            <a:r>
              <a:rPr lang="en-IN" sz="2000" dirty="0" err="1">
                <a:latin typeface="Times New Roman" panose="02020603050405020304" pitchFamily="18" charset="0"/>
                <a:cs typeface="Times New Roman" panose="02020603050405020304" pitchFamily="18" charset="0"/>
              </a:rPr>
              <a:t>Spotify</a:t>
            </a:r>
            <a:r>
              <a:rPr lang="en-IN" sz="2000" dirty="0">
                <a:latin typeface="Times New Roman" panose="02020603050405020304" pitchFamily="18" charset="0"/>
                <a:cs typeface="Times New Roman" panose="02020603050405020304" pitchFamily="18" charset="0"/>
              </a:rPr>
              <a:t> curates its personalized ‘Discover Weekly’ playlists. If you’ve ever listened to a personalized </a:t>
            </a:r>
            <a:r>
              <a:rPr lang="en-IN" sz="2000" dirty="0" err="1">
                <a:latin typeface="Times New Roman" panose="02020603050405020304" pitchFamily="18" charset="0"/>
                <a:cs typeface="Times New Roman" panose="02020603050405020304" pitchFamily="18" charset="0"/>
              </a:rPr>
              <a:t>Spotify</a:t>
            </a:r>
            <a:r>
              <a:rPr lang="en-IN" sz="2000" dirty="0">
                <a:latin typeface="Times New Roman" panose="02020603050405020304" pitchFamily="18" charset="0"/>
                <a:cs typeface="Times New Roman" panose="02020603050405020304" pitchFamily="18" charset="0"/>
              </a:rPr>
              <a:t> playlist, it’s shocking how accurately they’re able to recommend songs based on what you like.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secret behind how they pull this off is through a complex hybrid filtering system that aggregates data on your listening habits as well as similar users’ listening habits, to create a playlist of unique songs that align with your personal taste.</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54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r>
              <a:rPr lang="en-IN" sz="3200" b="1" dirty="0" smtClean="0">
                <a:latin typeface="Times New Roman" panose="02020603050405020304" pitchFamily="18" charset="0"/>
                <a:cs typeface="Times New Roman" panose="02020603050405020304" pitchFamily="18" charset="0"/>
              </a:rPr>
              <a:t>PROBLEM STATEMENT DEFINITION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problem of the work is to design static web applications deployments with customer deployment</a:t>
            </a:r>
          </a:p>
          <a:p>
            <a:pPr lvl="0" algn="just">
              <a:lnSpc>
                <a:spcPct val="150000"/>
              </a:lnSpc>
            </a:pPr>
            <a:r>
              <a:rPr lang="en-IN" sz="2000" dirty="0">
                <a:latin typeface="Times New Roman" panose="02020603050405020304" pitchFamily="18" charset="0"/>
                <a:cs typeface="Times New Roman" panose="02020603050405020304" pitchFamily="18" charset="0"/>
              </a:rPr>
              <a:t>Lack of interaction between application and user </a:t>
            </a:r>
          </a:p>
          <a:p>
            <a:pPr lvl="0" algn="just">
              <a:lnSpc>
                <a:spcPct val="150000"/>
              </a:lnSpc>
            </a:pPr>
            <a:r>
              <a:rPr lang="en-IN" sz="2000" dirty="0">
                <a:latin typeface="Times New Roman" panose="02020603050405020304" pitchFamily="18" charset="0"/>
                <a:cs typeface="Times New Roman" panose="02020603050405020304" pitchFamily="18" charset="0"/>
              </a:rPr>
              <a:t> User need to navigate across multiple pages to choose right product </a:t>
            </a:r>
          </a:p>
          <a:p>
            <a:pPr lvl="0" algn="just">
              <a:lnSpc>
                <a:spcPct val="150000"/>
              </a:lnSpc>
            </a:pPr>
            <a:r>
              <a:rPr lang="en-IN" sz="2000" dirty="0">
                <a:latin typeface="Times New Roman" panose="02020603050405020304" pitchFamily="18" charset="0"/>
                <a:cs typeface="Times New Roman" panose="02020603050405020304" pitchFamily="18" charset="0"/>
              </a:rPr>
              <a:t> Confusion in choosing product </a:t>
            </a:r>
          </a:p>
          <a:p>
            <a:pPr lvl="0" algn="just">
              <a:lnSpc>
                <a:spcPct val="150000"/>
              </a:lnSpc>
            </a:pPr>
            <a:r>
              <a:rPr lang="en-IN" sz="2000" dirty="0">
                <a:latin typeface="Times New Roman" panose="02020603050405020304" pitchFamily="18" charset="0"/>
                <a:cs typeface="Times New Roman" panose="02020603050405020304" pitchFamily="18" charset="0"/>
              </a:rPr>
              <a:t>Lack of sales </a:t>
            </a:r>
          </a:p>
          <a:p>
            <a:pPr lvl="0" algn="just">
              <a:lnSpc>
                <a:spcPct val="150000"/>
              </a:lnSpc>
            </a:pPr>
            <a:r>
              <a:rPr lang="en-IN" sz="2000" dirty="0">
                <a:latin typeface="Times New Roman" panose="02020603050405020304" pitchFamily="18" charset="0"/>
                <a:cs typeface="Times New Roman" panose="02020603050405020304" pitchFamily="18" charset="0"/>
              </a:rPr>
              <a:t>Complex User Interface.</a:t>
            </a:r>
          </a:p>
          <a:p>
            <a:pPr lvl="0" algn="just">
              <a:lnSpc>
                <a:spcPct val="150000"/>
              </a:lnSpc>
            </a:pPr>
            <a:r>
              <a:rPr lang="en-IN" sz="2000" dirty="0">
                <a:latin typeface="Times New Roman" panose="02020603050405020304" pitchFamily="18" charset="0"/>
                <a:cs typeface="Times New Roman" panose="02020603050405020304" pitchFamily="18" charset="0"/>
              </a:rPr>
              <a:t> Lack of proper guidance.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50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721218"/>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IDEATION AND PROPOSED SOLUTION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30310"/>
            <a:ext cx="10515600" cy="5146653"/>
          </a:xfrm>
        </p:spPr>
        <p:txBody>
          <a:bodyPr>
            <a:normAutofit/>
          </a:bodyPr>
          <a:lstStyle/>
          <a:p>
            <a:r>
              <a:rPr lang="en-IN" sz="2000" b="1" dirty="0" smtClean="0">
                <a:latin typeface="Times New Roman" panose="02020603050405020304" pitchFamily="18" charset="0"/>
                <a:cs typeface="Times New Roman" panose="02020603050405020304" pitchFamily="18" charset="0"/>
              </a:rPr>
              <a:t>EMPATHY MAP CANVAS</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571222" y="1509449"/>
            <a:ext cx="7521263" cy="4667514"/>
          </a:xfrm>
          <a:prstGeom prst="rect">
            <a:avLst/>
          </a:prstGeom>
        </p:spPr>
      </p:pic>
    </p:spTree>
    <p:extLst>
      <p:ext uri="{BB962C8B-B14F-4D97-AF65-F5344CB8AC3E}">
        <p14:creationId xmlns:p14="http://schemas.microsoft.com/office/powerpoint/2010/main" val="130846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IDEATION AND BRAIN STORMING</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408493" y="1786987"/>
            <a:ext cx="9375013" cy="4394871"/>
          </a:xfrm>
          <a:prstGeom prst="rect">
            <a:avLst/>
          </a:prstGeom>
        </p:spPr>
      </p:pic>
    </p:spTree>
    <p:extLst>
      <p:ext uri="{BB962C8B-B14F-4D97-AF65-F5344CB8AC3E}">
        <p14:creationId xmlns:p14="http://schemas.microsoft.com/office/powerpoint/2010/main" val="157100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PROPOSED SOLUTIONS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856"/>
            <a:ext cx="10515600" cy="4992107"/>
          </a:xfrm>
        </p:spPr>
        <p:txBody>
          <a:bodyPr>
            <a:normAutofit fontScale="85000" lnSpcReduction="10000"/>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proposed solutions web-based </a:t>
            </a:r>
            <a:r>
              <a:rPr lang="en-IN" sz="2000" dirty="0" smtClean="0">
                <a:latin typeface="Times New Roman" panose="02020603050405020304" pitchFamily="18" charset="0"/>
                <a:cs typeface="Times New Roman" panose="02020603050405020304" pitchFamily="18" charset="0"/>
              </a:rPr>
              <a:t>Chabot </a:t>
            </a:r>
            <a:r>
              <a:rPr lang="en-IN" sz="2000" dirty="0">
                <a:latin typeface="Times New Roman" panose="02020603050405020304" pitchFamily="18" charset="0"/>
                <a:cs typeface="Times New Roman" panose="02020603050405020304" pitchFamily="18" charset="0"/>
              </a:rPr>
              <a:t>based applications is implemented with dash board applications is implemented for web </a:t>
            </a:r>
            <a:r>
              <a:rPr lang="en-IN" sz="2000" dirty="0" smtClean="0">
                <a:latin typeface="Times New Roman" panose="02020603050405020304" pitchFamily="18" charset="0"/>
                <a:cs typeface="Times New Roman" panose="02020603050405020304" pitchFamily="18" charset="0"/>
              </a:rPr>
              <a:t>applications.</a:t>
            </a: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aim of this research is to build a perfume recommendation system. This system will help the user to get required perfumes. For that user has to provide description as a search query about the perfume according to his interest.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description can contain feelings, emotions, description, likes, dislikes and brand of the perfume. A chat bot will help the user to get the input in the form of search query and then provide the output as a recommended perfume what user is looking for. Initial work for research is collecting a data.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required for this research contained the details in the form of name, brand, text descriptions, reviews, a list of notes.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As </a:t>
            </a:r>
            <a:r>
              <a:rPr lang="en-IN" sz="2000" dirty="0">
                <a:latin typeface="Times New Roman" panose="02020603050405020304" pitchFamily="18" charset="0"/>
                <a:cs typeface="Times New Roman" panose="02020603050405020304" pitchFamily="18" charset="0"/>
              </a:rPr>
              <a:t>we are using natural language processing, the text data must be pre-processed. It covers some tasks like making text data to lower case, removing stop words, tokenization, stemming, etc. shows tasks of pre-processing of data. Lowercasing – Lowercasing is the first step in data</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75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PROBLEM SOLUTION FIT</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287886" y="1558344"/>
            <a:ext cx="9620519" cy="4618619"/>
          </a:xfrm>
          <a:prstGeom prst="rect">
            <a:avLst/>
          </a:prstGeom>
        </p:spPr>
      </p:pic>
    </p:spTree>
    <p:extLst>
      <p:ext uri="{BB962C8B-B14F-4D97-AF65-F5344CB8AC3E}">
        <p14:creationId xmlns:p14="http://schemas.microsoft.com/office/powerpoint/2010/main" val="2684006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721218"/>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REQUIREMENT ANALYSIS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0462"/>
            <a:ext cx="10515600" cy="5056501"/>
          </a:xfrm>
        </p:spPr>
        <p:txBody>
          <a:bodyPr>
            <a:normAutofit/>
          </a:bodyPr>
          <a:lstStyle/>
          <a:p>
            <a:r>
              <a:rPr lang="en-IN" sz="2000" b="1" dirty="0" smtClean="0">
                <a:latin typeface="Times New Roman" panose="02020603050405020304" pitchFamily="18" charset="0"/>
                <a:cs typeface="Times New Roman" panose="02020603050405020304" pitchFamily="18" charset="0"/>
              </a:rPr>
              <a:t>FUNCTIONAL REQUIREMENT</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GB" sz="2000" b="1" dirty="0" smtClean="0">
                <a:latin typeface="Times New Roman" panose="02020603050405020304" pitchFamily="18" charset="0"/>
                <a:cs typeface="Times New Roman" panose="02020603050405020304" pitchFamily="18" charset="0"/>
              </a:rPr>
              <a:t>[A]						[B] </a:t>
            </a:r>
            <a:endParaRPr lang="en-IN" sz="2000" b="1"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t="2471" r="1291"/>
          <a:stretch/>
        </p:blipFill>
        <p:spPr bwMode="auto">
          <a:xfrm>
            <a:off x="684055" y="1945854"/>
            <a:ext cx="5085679" cy="4017064"/>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stretch>
            <a:fillRect/>
          </a:stretch>
        </p:blipFill>
        <p:spPr>
          <a:xfrm>
            <a:off x="5923879" y="1945854"/>
            <a:ext cx="5962517" cy="4231109"/>
          </a:xfrm>
          <a:prstGeom prst="rect">
            <a:avLst/>
          </a:prstGeom>
        </p:spPr>
      </p:pic>
    </p:spTree>
    <p:extLst>
      <p:ext uri="{BB962C8B-B14F-4D97-AF65-F5344CB8AC3E}">
        <p14:creationId xmlns:p14="http://schemas.microsoft.com/office/powerpoint/2010/main" val="305568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NON -FUNCTIONAL REQUIREMENT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8344"/>
            <a:ext cx="10515600" cy="4618619"/>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A Data Flow Diagram (DFD) is a traditional visual representation of the information flows within a system.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neat and clear DFD can depict the right amount of the system requirement graphically.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shows how data enters and leaves the system, what changes the information, and where data is stored</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70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pPr algn="ctr"/>
            <a:r>
              <a:rPr lang="en-IN" sz="3200" b="1" dirty="0" smtClean="0">
                <a:latin typeface="Times New Roman" panose="02020603050405020304" pitchFamily="18" charset="0"/>
                <a:cs typeface="Times New Roman" panose="02020603050405020304" pitchFamily="18" charset="0"/>
              </a:rPr>
              <a:t>PROJECT DESIGN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1825"/>
            <a:ext cx="10515600" cy="5095138"/>
          </a:xfrm>
        </p:spPr>
        <p:txBody>
          <a:bodyPr>
            <a:normAutofit/>
          </a:bodyPr>
          <a:lstStyle/>
          <a:p>
            <a:pPr marL="0" indent="0">
              <a:buNone/>
            </a:pPr>
            <a:r>
              <a:rPr lang="en-IN" sz="2000" b="1" dirty="0" smtClean="0">
                <a:latin typeface="Times New Roman" panose="02020603050405020304" pitchFamily="18" charset="0"/>
                <a:cs typeface="Times New Roman" panose="02020603050405020304" pitchFamily="18" charset="0"/>
              </a:rPr>
              <a:t>DATA FLOW DIAGRAMS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21227" y="1766888"/>
            <a:ext cx="7572777" cy="4410075"/>
          </a:xfrm>
          <a:prstGeom prst="rect">
            <a:avLst/>
          </a:prstGeom>
        </p:spPr>
      </p:pic>
    </p:spTree>
    <p:extLst>
      <p:ext uri="{BB962C8B-B14F-4D97-AF65-F5344CB8AC3E}">
        <p14:creationId xmlns:p14="http://schemas.microsoft.com/office/powerpoint/2010/main" val="185157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GB" sz="3200" b="1" dirty="0" smtClean="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1825"/>
            <a:ext cx="10515600" cy="509513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A recommendation system is an integral part of any modern online shopping or social network platform.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product recommendation system as a typical example of the legacy recommendation systems suffers from two major drawbacks: recommendation redundancy and unpredictability concerning new items (cold start).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limitations take place because the legacy recommendation systems rely only on the user’s previous buying </a:t>
            </a:r>
            <a:r>
              <a:rPr lang="en-IN" sz="2000" dirty="0" smtClean="0">
                <a:latin typeface="Times New Roman" panose="02020603050405020304" pitchFamily="18" charset="0"/>
                <a:cs typeface="Times New Roman" panose="02020603050405020304" pitchFamily="18" charset="0"/>
              </a:rPr>
              <a:t>behaviour </a:t>
            </a:r>
            <a:r>
              <a:rPr lang="en-IN" sz="2000" dirty="0">
                <a:latin typeface="Times New Roman" panose="02020603050405020304" pitchFamily="18" charset="0"/>
                <a:cs typeface="Times New Roman" panose="02020603050405020304" pitchFamily="18" charset="0"/>
              </a:rPr>
              <a:t>to recommend new items.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Incorporating </a:t>
            </a:r>
            <a:r>
              <a:rPr lang="en-IN" sz="2000" dirty="0">
                <a:latin typeface="Times New Roman" panose="02020603050405020304" pitchFamily="18" charset="0"/>
                <a:cs typeface="Times New Roman" panose="02020603050405020304" pitchFamily="18" charset="0"/>
              </a:rPr>
              <a:t>the user’s social features, such as personality traits and topical interest, might help alleviate the cold start and remove recommendation redundancy. </a:t>
            </a:r>
          </a:p>
        </p:txBody>
      </p:sp>
    </p:spTree>
    <p:extLst>
      <p:ext uri="{BB962C8B-B14F-4D97-AF65-F5344CB8AC3E}">
        <p14:creationId xmlns:p14="http://schemas.microsoft.com/office/powerpoint/2010/main" val="27370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SOLUTIONS AND TECHNICAL ARCHITECTURE</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545466" y="1211263"/>
            <a:ext cx="8358388" cy="4965700"/>
          </a:xfrm>
          <a:prstGeom prst="rect">
            <a:avLst/>
          </a:prstGeom>
        </p:spPr>
      </p:pic>
    </p:spTree>
    <p:extLst>
      <p:ext uri="{BB962C8B-B14F-4D97-AF65-F5344CB8AC3E}">
        <p14:creationId xmlns:p14="http://schemas.microsoft.com/office/powerpoint/2010/main" val="250314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PROJECT PLANNING AND SCHEDULING </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940158" y="1520825"/>
            <a:ext cx="10109915" cy="4815581"/>
          </a:xfrm>
          <a:prstGeom prst="rect">
            <a:avLst/>
          </a:prstGeom>
        </p:spPr>
      </p:pic>
    </p:spTree>
    <p:extLst>
      <p:ext uri="{BB962C8B-B14F-4D97-AF65-F5344CB8AC3E}">
        <p14:creationId xmlns:p14="http://schemas.microsoft.com/office/powerpoint/2010/main" val="270962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GB" sz="3200" b="1" dirty="0" smtClean="0">
                <a:latin typeface="Times New Roman" panose="02020603050405020304" pitchFamily="18" charset="0"/>
                <a:cs typeface="Times New Roman" panose="02020603050405020304" pitchFamily="18" charset="0"/>
              </a:rPr>
              <a:t>OUTPUT</a:t>
            </a:r>
            <a:endParaRPr lang="en-IN" sz="32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184856"/>
            <a:ext cx="10515600" cy="4992107"/>
          </a:xfrm>
        </p:spPr>
        <p:txBody>
          <a:bodyPr>
            <a:normAutofit/>
          </a:bodyPr>
          <a:lstStyle/>
          <a:p>
            <a:pPr marL="0" indent="0">
              <a:buNone/>
            </a:pPr>
            <a:r>
              <a:rPr lang="en-GB" sz="2000" b="1" dirty="0" smtClean="0">
                <a:latin typeface="Times New Roman" panose="02020603050405020304" pitchFamily="18" charset="0"/>
                <a:cs typeface="Times New Roman" panose="02020603050405020304" pitchFamily="18" charset="0"/>
              </a:rPr>
              <a:t>HOME PAGE</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549570" y="2004587"/>
            <a:ext cx="6439884" cy="4528185"/>
          </a:xfrm>
          <a:prstGeom prst="rect">
            <a:avLst/>
          </a:prstGeom>
        </p:spPr>
      </p:pic>
    </p:spTree>
    <p:extLst>
      <p:ext uri="{BB962C8B-B14F-4D97-AF65-F5344CB8AC3E}">
        <p14:creationId xmlns:p14="http://schemas.microsoft.com/office/powerpoint/2010/main" val="1040415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latin typeface="Times New Roman" panose="02020603050405020304" pitchFamily="18" charset="0"/>
                <a:cs typeface="Times New Roman" panose="02020603050405020304" pitchFamily="18" charset="0"/>
              </a:rPr>
              <a:t>USER LOGIN</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 t="23055" r="-1226" b="20559"/>
          <a:stretch/>
        </p:blipFill>
        <p:spPr bwMode="auto">
          <a:xfrm>
            <a:off x="1933395" y="2002547"/>
            <a:ext cx="8086368" cy="37027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5454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normAutofit/>
          </a:bodyPr>
          <a:lstStyle/>
          <a:p>
            <a:pPr algn="ctr"/>
            <a:r>
              <a:rPr lang="en-GB" sz="3200" b="1" dirty="0" smtClean="0">
                <a:latin typeface="Times New Roman" panose="02020603050405020304" pitchFamily="18" charset="0"/>
                <a:cs typeface="Times New Roman" panose="02020603050405020304" pitchFamily="18" charset="0"/>
              </a:rPr>
              <a:t>YOUR PERSONAL DETAILS</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t="23910" r="-3443"/>
          <a:stretch/>
        </p:blipFill>
        <p:spPr bwMode="auto">
          <a:xfrm>
            <a:off x="2354451" y="1825625"/>
            <a:ext cx="7483097"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2751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latin typeface="Times New Roman" panose="02020603050405020304" pitchFamily="18" charset="0"/>
                <a:cs typeface="Times New Roman" panose="02020603050405020304" pitchFamily="18" charset="0"/>
              </a:rPr>
              <a:t>PRODUCT INFORMATION</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 t="21530" r="-3027" b="15416"/>
          <a:stretch/>
        </p:blipFill>
        <p:spPr bwMode="auto">
          <a:xfrm>
            <a:off x="1722938" y="2102812"/>
            <a:ext cx="8412735" cy="43420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1645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latin typeface="Times New Roman" panose="02020603050405020304" pitchFamily="18" charset="0"/>
                <a:cs typeface="Times New Roman" panose="02020603050405020304" pitchFamily="18" charset="0"/>
              </a:rPr>
              <a:t>ADMIN LOGIN</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 t="20655" r="-3705"/>
          <a:stretch/>
        </p:blipFill>
        <p:spPr bwMode="auto">
          <a:xfrm>
            <a:off x="2498820" y="1825625"/>
            <a:ext cx="7194360"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1742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latin typeface="Times New Roman" panose="02020603050405020304" pitchFamily="18" charset="0"/>
                <a:cs typeface="Times New Roman" panose="02020603050405020304" pitchFamily="18" charset="0"/>
              </a:rPr>
              <a:t>PRODUCT DETAILS </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 t="21245" r="-2106"/>
          <a:stretch/>
        </p:blipFill>
        <p:spPr bwMode="auto">
          <a:xfrm>
            <a:off x="2527749" y="1825625"/>
            <a:ext cx="7136501"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4968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ADVANTAGE AND DISADVANTAGES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60000"/>
              </a:lnSpc>
            </a:pPr>
            <a:r>
              <a:rPr lang="en-US" sz="2400" dirty="0" smtClean="0">
                <a:latin typeface="Times New Roman" panose="02020603050405020304" pitchFamily="18" charset="0"/>
                <a:cs typeface="Times New Roman" panose="02020603050405020304" pitchFamily="18" charset="0"/>
              </a:rPr>
              <a:t>Good </a:t>
            </a:r>
            <a:r>
              <a:rPr lang="en-US" sz="2400" dirty="0">
                <a:latin typeface="Times New Roman" panose="02020603050405020304" pitchFamily="18" charset="0"/>
                <a:cs typeface="Times New Roman" panose="02020603050405020304" pitchFamily="18" charset="0"/>
              </a:rPr>
              <a:t>customer </a:t>
            </a:r>
            <a:r>
              <a:rPr lang="en-US" sz="2400" dirty="0" smtClean="0">
                <a:latin typeface="Times New Roman" panose="02020603050405020304" pitchFamily="18" charset="0"/>
                <a:cs typeface="Times New Roman" panose="02020603050405020304" pitchFamily="18" charset="0"/>
              </a:rPr>
              <a:t>satisfaction.</a:t>
            </a:r>
            <a:endParaRPr lang="en-IN" sz="2400" dirty="0">
              <a:latin typeface="Times New Roman" panose="02020603050405020304" pitchFamily="18" charset="0"/>
              <a:cs typeface="Times New Roman" panose="02020603050405020304" pitchFamily="18" charset="0"/>
            </a:endParaRPr>
          </a:p>
          <a:p>
            <a:pPr algn="just">
              <a:lnSpc>
                <a:spcPct val="16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performance is better in terms of quality and time. </a:t>
            </a:r>
          </a:p>
          <a:p>
            <a:pPr algn="just">
              <a:lnSpc>
                <a:spcPct val="160000"/>
              </a:lnSpc>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provides the better use of the database which store user and product history. </a:t>
            </a:r>
          </a:p>
          <a:p>
            <a:pPr algn="just">
              <a:lnSpc>
                <a:spcPct val="160000"/>
              </a:lnSpc>
            </a:pPr>
            <a:r>
              <a:rPr lang="en-IN" sz="2400" dirty="0" smtClean="0">
                <a:latin typeface="Times New Roman" panose="02020603050405020304" pitchFamily="18" charset="0"/>
                <a:cs typeface="Times New Roman" panose="02020603050405020304" pitchFamily="18" charset="0"/>
              </a:rPr>
              <a:t>Quality </a:t>
            </a:r>
            <a:r>
              <a:rPr lang="en-IN" sz="2400" dirty="0">
                <a:latin typeface="Times New Roman" panose="02020603050405020304" pitchFamily="18" charset="0"/>
                <a:cs typeface="Times New Roman" panose="02020603050405020304" pitchFamily="18" charset="0"/>
              </a:rPr>
              <a:t>prediction, Scalability, Prediction, speed are the main advantages of the proposed scheme.</a:t>
            </a:r>
          </a:p>
          <a:p>
            <a:pPr algn="just">
              <a:lnSpc>
                <a:spcPct val="16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066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CONCLUSIONS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3341"/>
            <a:ext cx="10515600" cy="5043622"/>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we developed product recommendation system using chat bot-based applications we developed here </a:t>
            </a:r>
            <a:r>
              <a:rPr lang="en-US" sz="2000" dirty="0" smtClean="0">
                <a:latin typeface="Times New Roman" panose="02020603050405020304" pitchFamily="18" charset="0"/>
                <a:cs typeface="Times New Roman" panose="02020603050405020304" pitchFamily="18" charset="0"/>
              </a:rPr>
              <a:t>recommend </a:t>
            </a:r>
            <a:r>
              <a:rPr lang="en-US" sz="2000" dirty="0">
                <a:latin typeface="Times New Roman" panose="02020603050405020304" pitchFamily="18" charset="0"/>
                <a:cs typeface="Times New Roman" panose="02020603050405020304" pitchFamily="18" charset="0"/>
              </a:rPr>
              <a:t>the product list ,</a:t>
            </a:r>
            <a:r>
              <a:rPr lang="en-IN" sz="2000" dirty="0">
                <a:latin typeface="Times New Roman" panose="02020603050405020304" pitchFamily="18" charset="0"/>
                <a:cs typeface="Times New Roman" panose="02020603050405020304" pitchFamily="18" charset="0"/>
              </a:rPr>
              <a:t> Recommender Systems have been widely used to exhibit the most appropriate items to users given their past consumption preferences.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Recommendation </a:t>
            </a:r>
            <a:r>
              <a:rPr lang="en-IN" sz="2000" dirty="0">
                <a:latin typeface="Times New Roman" panose="02020603050405020304" pitchFamily="18" charset="0"/>
                <a:cs typeface="Times New Roman" panose="02020603050405020304" pitchFamily="18" charset="0"/>
              </a:rPr>
              <a:t>systems are achieving great success in e-Commerce applications, during a live interaction with a customer; recommendation system may apply different techniques to solve the problem of making a correct and relevant product recommendation using chat bot </a:t>
            </a:r>
            <a:r>
              <a:rPr lang="en-IN" sz="2000" dirty="0" smtClean="0">
                <a:latin typeface="Times New Roman" panose="02020603050405020304" pitchFamily="18" charset="0"/>
                <a:cs typeface="Times New Roman" panose="02020603050405020304" pitchFamily="18" charset="0"/>
              </a:rPr>
              <a:t>Flask </a:t>
            </a:r>
            <a:r>
              <a:rPr lang="en-IN" sz="2000" dirty="0">
                <a:latin typeface="Times New Roman" panose="02020603050405020304" pitchFamily="18" charset="0"/>
                <a:cs typeface="Times New Roman" panose="02020603050405020304" pitchFamily="18" charset="0"/>
              </a:rPr>
              <a:t>framework designed here for product recommendation </a:t>
            </a:r>
            <a:r>
              <a:rPr lang="en-IN" sz="2000" dirty="0" smtClean="0">
                <a:latin typeface="Times New Roman" panose="02020603050405020304" pitchFamily="18" charset="0"/>
                <a:cs typeface="Times New Roman" panose="02020603050405020304" pitchFamily="18" charset="0"/>
              </a:rPr>
              <a:t>system.</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68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norm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we propose Meta-Interest, a personality-aware product recommendation system based on user interest mining and meta path discovery. </a:t>
            </a:r>
          </a:p>
          <a:p>
            <a:pPr algn="just">
              <a:lnSpc>
                <a:spcPct val="150000"/>
              </a:lnSpc>
            </a:pPr>
            <a:r>
              <a:rPr lang="en-IN" sz="2000" dirty="0" smtClean="0">
                <a:latin typeface="Times New Roman" panose="02020603050405020304" pitchFamily="18" charset="0"/>
                <a:cs typeface="Times New Roman" panose="02020603050405020304" pitchFamily="18" charset="0"/>
              </a:rPr>
              <a:t>Meta-Interest predicts the user’s interest and the items associated with these interests, even if the user’s history does not contain these items or similar ones. </a:t>
            </a:r>
          </a:p>
          <a:p>
            <a:pPr algn="just">
              <a:lnSpc>
                <a:spcPct val="150000"/>
              </a:lnSpc>
            </a:pPr>
            <a:r>
              <a:rPr lang="en-IN" sz="2000" dirty="0" smtClean="0">
                <a:latin typeface="Times New Roman" panose="02020603050405020304" pitchFamily="18" charset="0"/>
                <a:cs typeface="Times New Roman" panose="02020603050405020304" pitchFamily="18" charset="0"/>
              </a:rPr>
              <a:t>This is done by analysing the user’s topical interests and, eventually, recommending the items associated with the user’s interest. </a:t>
            </a:r>
          </a:p>
          <a:p>
            <a:pPr algn="just">
              <a:lnSpc>
                <a:spcPct val="150000"/>
              </a:lnSpc>
            </a:pPr>
            <a:r>
              <a:rPr lang="en-IN" sz="2000" dirty="0" smtClean="0">
                <a:latin typeface="Times New Roman" panose="02020603050405020304" pitchFamily="18" charset="0"/>
                <a:cs typeface="Times New Roman" panose="02020603050405020304" pitchFamily="18" charset="0"/>
              </a:rPr>
              <a:t>The proposed system is personality-aware from two aspects; it incorporates the user’s personality traits to predict his/her topics of interest and to match the user’s personality facets with the associated items. </a:t>
            </a:r>
          </a:p>
          <a:p>
            <a:pPr algn="just">
              <a:lnSpc>
                <a:spcPct val="150000"/>
              </a:lnSpc>
            </a:pPr>
            <a:r>
              <a:rPr lang="en-IN" sz="2000" dirty="0" smtClean="0">
                <a:latin typeface="Times New Roman" panose="02020603050405020304" pitchFamily="18" charset="0"/>
                <a:cs typeface="Times New Roman" panose="02020603050405020304" pitchFamily="18" charset="0"/>
              </a:rPr>
              <a:t>The proposed system was compared against recent recommendation methods, such as AI based </a:t>
            </a:r>
            <a:r>
              <a:rPr lang="en-IN" sz="2000" dirty="0" err="1" smtClean="0">
                <a:latin typeface="Times New Roman" panose="02020603050405020304" pitchFamily="18" charset="0"/>
                <a:cs typeface="Times New Roman" panose="02020603050405020304" pitchFamily="18" charset="0"/>
              </a:rPr>
              <a:t>watson</a:t>
            </a:r>
            <a:r>
              <a:rPr lang="en-IN" sz="2000" dirty="0" smtClean="0">
                <a:latin typeface="Times New Roman" panose="02020603050405020304" pitchFamily="18" charset="0"/>
                <a:cs typeface="Times New Roman" panose="02020603050405020304" pitchFamily="18" charset="0"/>
              </a:rPr>
              <a:t>-based recommendation using flask framework is implemented here </a:t>
            </a:r>
          </a:p>
          <a:p>
            <a:pPr algn="just">
              <a:lnSpc>
                <a:spcPct val="150000"/>
              </a:lnSpc>
            </a:pP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570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FUTURE WORK</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future work we designed the android based mobile applications for product </a:t>
            </a:r>
            <a:r>
              <a:rPr lang="en-US" dirty="0" smtClean="0">
                <a:latin typeface="Times New Roman" panose="02020603050405020304" pitchFamily="18" charset="0"/>
                <a:cs typeface="Times New Roman" panose="02020603050405020304" pitchFamily="18" charset="0"/>
              </a:rPr>
              <a:t>recommendation.</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872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lvl="1" algn="ctr" rtl="0">
              <a:lnSpc>
                <a:spcPct val="90000"/>
              </a:lnSpc>
              <a:spcBef>
                <a:spcPct val="0"/>
              </a:spcBef>
            </a:pPr>
            <a:r>
              <a:rPr lang="en-IN" sz="3600" b="1" dirty="0" smtClean="0">
                <a:latin typeface="Times New Roman" panose="02020603050405020304" pitchFamily="18" charset="0"/>
                <a:cs typeface="Times New Roman" panose="02020603050405020304" pitchFamily="18" charset="0"/>
              </a:rPr>
              <a:t>REFERENCES</a:t>
            </a:r>
            <a:r>
              <a:rPr lang="en-IN" sz="3200" b="1" dirty="0" smtClean="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7887"/>
            <a:ext cx="10515600" cy="4889076"/>
          </a:xfrm>
        </p:spPr>
        <p:txBody>
          <a:bodyPr>
            <a:normAutofit lnSpcReduction="10000"/>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Esslimani</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Brun</a:t>
            </a:r>
            <a:r>
              <a:rPr lang="en-IN" sz="2000" dirty="0">
                <a:latin typeface="Times New Roman" panose="02020603050405020304" pitchFamily="18" charset="0"/>
                <a:cs typeface="Times New Roman" panose="02020603050405020304" pitchFamily="18" charset="0"/>
              </a:rPr>
              <a:t>, and A. Boyer, “A collaborative filtering approach combining clustering and navigational based correlations,” in Proc. 5th Int. Conf. Web Inf. Syst. Technol., 2009, pp. 364–369</a:t>
            </a:r>
          </a:p>
          <a:p>
            <a:pPr lvl="0" algn="just">
              <a:lnSpc>
                <a:spcPct val="150000"/>
              </a:lnSpc>
            </a:pPr>
            <a:r>
              <a:rPr lang="en-IN" sz="2000" dirty="0">
                <a:latin typeface="Times New Roman" panose="02020603050405020304" pitchFamily="18" charset="0"/>
                <a:cs typeface="Times New Roman" panose="02020603050405020304" pitchFamily="18" charset="0"/>
              </a:rPr>
              <a:t>S. Zhang, W. Wang, J. Ford, and F. </a:t>
            </a:r>
            <a:r>
              <a:rPr lang="en-IN" sz="2000" dirty="0" err="1">
                <a:latin typeface="Times New Roman" panose="02020603050405020304" pitchFamily="18" charset="0"/>
                <a:cs typeface="Times New Roman" panose="02020603050405020304" pitchFamily="18" charset="0"/>
              </a:rPr>
              <a:t>Makedon</a:t>
            </a:r>
            <a:r>
              <a:rPr lang="en-IN" sz="2000" dirty="0">
                <a:latin typeface="Times New Roman" panose="02020603050405020304" pitchFamily="18" charset="0"/>
                <a:cs typeface="Times New Roman" panose="02020603050405020304" pitchFamily="18" charset="0"/>
              </a:rPr>
              <a:t>, “Learning from incomplete ratings using non-negative matrix factorization,” in Proc. 6th SIAM Int. Conf. Data Mining, 2006, pp. 549–553.</a:t>
            </a:r>
          </a:p>
          <a:p>
            <a:pPr lvl="0" algn="just">
              <a:lnSpc>
                <a:spcPct val="150000"/>
              </a:lnSpc>
            </a:pPr>
            <a:r>
              <a:rPr lang="en-IN" sz="2000" dirty="0">
                <a:latin typeface="Times New Roman" panose="02020603050405020304" pitchFamily="18" charset="0"/>
                <a:cs typeface="Times New Roman" panose="02020603050405020304" pitchFamily="18" charset="0"/>
              </a:rPr>
              <a:t>T. Hofmann and J. </a:t>
            </a:r>
            <a:r>
              <a:rPr lang="en-IN" sz="2000" dirty="0" err="1">
                <a:latin typeface="Times New Roman" panose="02020603050405020304" pitchFamily="18" charset="0"/>
                <a:cs typeface="Times New Roman" panose="02020603050405020304" pitchFamily="18" charset="0"/>
              </a:rPr>
              <a:t>Puzicha</a:t>
            </a:r>
            <a:r>
              <a:rPr lang="en-IN" sz="2000" dirty="0">
                <a:latin typeface="Times New Roman" panose="02020603050405020304" pitchFamily="18" charset="0"/>
                <a:cs typeface="Times New Roman" panose="02020603050405020304" pitchFamily="18" charset="0"/>
              </a:rPr>
              <a:t>, “Latent class models for collaborative filtering,” in Proc. 6th Int. Joint Conf. </a:t>
            </a:r>
            <a:r>
              <a:rPr lang="en-IN" sz="2000" dirty="0" err="1">
                <a:latin typeface="Times New Roman" panose="02020603050405020304" pitchFamily="18" charset="0"/>
                <a:cs typeface="Times New Roman" panose="02020603050405020304" pitchFamily="18" charset="0"/>
              </a:rPr>
              <a:t>Artif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1999, pp. 688–693.</a:t>
            </a:r>
          </a:p>
          <a:p>
            <a:pPr lvl="0" algn="just">
              <a:lnSpc>
                <a:spcPct val="150000"/>
              </a:lnSpc>
            </a:pPr>
            <a:r>
              <a:rPr lang="en-IN" sz="2000" dirty="0">
                <a:latin typeface="Times New Roman" panose="02020603050405020304" pitchFamily="18" charset="0"/>
                <a:cs typeface="Times New Roman" panose="02020603050405020304" pitchFamily="18" charset="0"/>
              </a:rPr>
              <a:t>B. M. </a:t>
            </a:r>
            <a:r>
              <a:rPr lang="en-IN" sz="2000" dirty="0" err="1">
                <a:latin typeface="Times New Roman" panose="02020603050405020304" pitchFamily="18" charset="0"/>
                <a:cs typeface="Times New Roman" panose="02020603050405020304" pitchFamily="18" charset="0"/>
              </a:rPr>
              <a:t>Sarwar</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Karypis</a:t>
            </a:r>
            <a:r>
              <a:rPr lang="en-IN" sz="2000" dirty="0">
                <a:latin typeface="Times New Roman" panose="02020603050405020304" pitchFamily="18" charset="0"/>
                <a:cs typeface="Times New Roman" panose="02020603050405020304" pitchFamily="18" charset="0"/>
              </a:rPr>
              <a:t>, J. A. </a:t>
            </a:r>
            <a:r>
              <a:rPr lang="en-IN" sz="2000" dirty="0" err="1">
                <a:latin typeface="Times New Roman" panose="02020603050405020304" pitchFamily="18" charset="0"/>
                <a:cs typeface="Times New Roman" panose="02020603050405020304" pitchFamily="18" charset="0"/>
              </a:rPr>
              <a:t>Konstan</a:t>
            </a:r>
            <a:r>
              <a:rPr lang="en-IN" sz="2000" dirty="0">
                <a:latin typeface="Times New Roman" panose="02020603050405020304" pitchFamily="18" charset="0"/>
                <a:cs typeface="Times New Roman" panose="02020603050405020304" pitchFamily="18" charset="0"/>
              </a:rPr>
              <a:t>, and J. </a:t>
            </a:r>
            <a:r>
              <a:rPr lang="en-IN" sz="2000" dirty="0" err="1">
                <a:latin typeface="Times New Roman" panose="02020603050405020304" pitchFamily="18" charset="0"/>
                <a:cs typeface="Times New Roman" panose="02020603050405020304" pitchFamily="18" charset="0"/>
              </a:rPr>
              <a:t>Reidl</a:t>
            </a:r>
            <a:r>
              <a:rPr lang="en-IN" sz="2000" dirty="0">
                <a:latin typeface="Times New Roman" panose="02020603050405020304" pitchFamily="18" charset="0"/>
                <a:cs typeface="Times New Roman" panose="02020603050405020304" pitchFamily="18" charset="0"/>
              </a:rPr>
              <a:t>, “Item-based collaborative filtering recommendation algorithms,” in Proc. 10th Int. World Wide Web Conf., 2001, pp. 285–295</a:t>
            </a:r>
          </a:p>
          <a:p>
            <a:pPr lvl="0" algn="just">
              <a:lnSpc>
                <a:spcPct val="150000"/>
              </a:lnSpc>
            </a:pPr>
            <a:r>
              <a:rPr lang="en-IN" sz="2000" dirty="0">
                <a:latin typeface="Times New Roman" panose="02020603050405020304" pitchFamily="18" charset="0"/>
                <a:cs typeface="Times New Roman" panose="02020603050405020304" pitchFamily="18" charset="0"/>
              </a:rPr>
              <a:t>T. George and S. </a:t>
            </a:r>
            <a:r>
              <a:rPr lang="en-IN" sz="2000" dirty="0" err="1">
                <a:latin typeface="Times New Roman" panose="02020603050405020304" pitchFamily="18" charset="0"/>
                <a:cs typeface="Times New Roman" panose="02020603050405020304" pitchFamily="18" charset="0"/>
              </a:rPr>
              <a:t>Merugu</a:t>
            </a:r>
            <a:r>
              <a:rPr lang="en-IN" sz="2000" dirty="0">
                <a:latin typeface="Times New Roman" panose="02020603050405020304" pitchFamily="18" charset="0"/>
                <a:cs typeface="Times New Roman" panose="02020603050405020304" pitchFamily="18" charset="0"/>
              </a:rPr>
              <a:t>, “A scalable collaborative filtering framework based on co-clustering,” in Proc. 5th IEEE Int. Conf. Data Mining, 2005, pp. 625–628</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21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latin typeface="Times New Roman" panose="02020603050405020304" pitchFamily="18" charset="0"/>
                <a:cs typeface="Times New Roman" panose="02020603050405020304" pitchFamily="18" charset="0"/>
              </a:rPr>
              <a:t>PURPOSE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purpose of the work E- commerce system is implemented for product recommendation system, online based system application is used for </a:t>
            </a:r>
            <a:r>
              <a:rPr lang="en-IN" sz="2000" dirty="0" smtClean="0">
                <a:latin typeface="Times New Roman" panose="02020603050405020304" pitchFamily="18" charset="0"/>
                <a:cs typeface="Times New Roman" panose="02020603050405020304" pitchFamily="18" charset="0"/>
              </a:rPr>
              <a:t>purchase. The </a:t>
            </a:r>
            <a:r>
              <a:rPr lang="en-IN" sz="2000" dirty="0">
                <a:latin typeface="Times New Roman" panose="02020603050405020304" pitchFamily="18" charset="0"/>
                <a:cs typeface="Times New Roman" panose="02020603050405020304" pitchFamily="18" charset="0"/>
              </a:rPr>
              <a:t>product  </a:t>
            </a:r>
            <a:r>
              <a:rPr lang="en-IN" sz="2000" dirty="0" smtClean="0">
                <a:latin typeface="Times New Roman" panose="02020603050405020304" pitchFamily="18" charset="0"/>
                <a:cs typeface="Times New Roman" panose="02020603050405020304" pitchFamily="18" charset="0"/>
              </a:rPr>
              <a:t>recommendation tool use</a:t>
            </a:r>
            <a:r>
              <a:rPr lang="en-IN" sz="2000" dirty="0">
                <a:latin typeface="Times New Roman" panose="02020603050405020304" pitchFamily="18" charset="0"/>
                <a:cs typeface="Times New Roman" panose="02020603050405020304" pitchFamily="18" charset="0"/>
              </a:rPr>
              <a:t> a set of algorithms to show relevant products to your visitors.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They </a:t>
            </a:r>
            <a:r>
              <a:rPr lang="en-IN" sz="2000" dirty="0">
                <a:latin typeface="Times New Roman" panose="02020603050405020304" pitchFamily="18" charset="0"/>
                <a:cs typeface="Times New Roman" panose="02020603050405020304" pitchFamily="18" charset="0"/>
              </a:rPr>
              <a:t>do this by using data like location, gender, and more specific information like purchase intent.</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1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pPr algn="ctr"/>
            <a:r>
              <a:rPr lang="en-GB" sz="3200" b="1" dirty="0" smtClean="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7735"/>
            <a:ext cx="10515600" cy="4979228"/>
          </a:xfrm>
        </p:spPr>
        <p:txBody>
          <a:bodyPr>
            <a:norm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[1] </a:t>
            </a:r>
            <a:r>
              <a:rPr lang="en-IN" sz="2000" dirty="0" err="1" smtClean="0">
                <a:latin typeface="Times New Roman" panose="02020603050405020304" pitchFamily="18" charset="0"/>
                <a:cs typeface="Times New Roman" panose="02020603050405020304" pitchFamily="18" charset="0"/>
              </a:rPr>
              <a:t>McAuley</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et al. </a:t>
            </a:r>
            <a:r>
              <a:rPr lang="en-IN" sz="2000" dirty="0" smtClean="0">
                <a:latin typeface="Times New Roman" panose="02020603050405020304" pitchFamily="18" charset="0"/>
                <a:cs typeface="Times New Roman" panose="02020603050405020304" pitchFamily="18" charset="0"/>
              </a:rPr>
              <a:t>devised </a:t>
            </a:r>
            <a:r>
              <a:rPr lang="en-IN" sz="2000" dirty="0">
                <a:latin typeface="Times New Roman" panose="02020603050405020304" pitchFamily="18" charset="0"/>
                <a:cs typeface="Times New Roman" panose="02020603050405020304" pitchFamily="18" charset="0"/>
              </a:rPr>
              <a:t>a parametric distance transformation that assigns a lower distance to garment pairings that fit well than to those that do not. And provided Image-based recommendations on styles and </a:t>
            </a:r>
            <a:r>
              <a:rPr lang="en-IN" sz="2000" dirty="0" smtClean="0">
                <a:latin typeface="Times New Roman" panose="02020603050405020304" pitchFamily="18" charset="0"/>
                <a:cs typeface="Times New Roman" panose="02020603050405020304" pitchFamily="18" charset="0"/>
              </a:rPr>
              <a:t>substitutes.</a:t>
            </a: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dirty="0" smtClean="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Hu et al</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conducted a preliminary investigation into personalised outfit recommendation. To describe the user-item and item-item interactions, a functional tensor factorization method was presented. They proposed A functional tensor factorization </a:t>
            </a:r>
            <a:r>
              <a:rPr lang="en-IN" sz="2000" dirty="0" smtClean="0">
                <a:latin typeface="Times New Roman" panose="02020603050405020304" pitchFamily="18" charset="0"/>
                <a:cs typeface="Times New Roman" panose="02020603050405020304" pitchFamily="18" charset="0"/>
              </a:rPr>
              <a:t>approach.</a:t>
            </a:r>
          </a:p>
          <a:p>
            <a:pPr algn="just">
              <a:lnSpc>
                <a:spcPct val="150000"/>
              </a:lnSpc>
            </a:pPr>
            <a:r>
              <a:rPr lang="en-GB" sz="2000" dirty="0" smtClean="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Thombre</a:t>
            </a:r>
            <a:r>
              <a:rPr lang="en-IN" sz="2000" dirty="0">
                <a:latin typeface="Times New Roman" panose="02020603050405020304" pitchFamily="18" charset="0"/>
                <a:cs typeface="Times New Roman" panose="02020603050405020304" pitchFamily="18" charset="0"/>
              </a:rPr>
              <a:t> in [3] used image segmentation and </a:t>
            </a:r>
            <a:r>
              <a:rPr lang="en-IN" sz="2000" dirty="0" err="1">
                <a:latin typeface="Times New Roman" panose="02020603050405020304" pitchFamily="18" charset="0"/>
                <a:cs typeface="Times New Roman" panose="02020603050405020304" pitchFamily="18" charset="0"/>
              </a:rPr>
              <a:t>Kalman</a:t>
            </a:r>
            <a:r>
              <a:rPr lang="en-IN" sz="2000" dirty="0">
                <a:latin typeface="Times New Roman" panose="02020603050405020304" pitchFamily="18" charset="0"/>
                <a:cs typeface="Times New Roman" panose="02020603050405020304" pitchFamily="18" charset="0"/>
              </a:rPr>
              <a:t> filter to realize Human detection and tracking. </a:t>
            </a:r>
            <a:r>
              <a:rPr lang="en-IN" sz="2000" dirty="0" err="1">
                <a:latin typeface="Times New Roman" panose="02020603050405020304" pitchFamily="18" charset="0"/>
                <a:cs typeface="Times New Roman" panose="02020603050405020304" pitchFamily="18" charset="0"/>
              </a:rPr>
              <a:t>Orrite-Urunuela</a:t>
            </a:r>
            <a:r>
              <a:rPr lang="en-IN" sz="2000" dirty="0">
                <a:latin typeface="Times New Roman" panose="02020603050405020304" pitchFamily="18" charset="0"/>
                <a:cs typeface="Times New Roman" panose="02020603050405020304" pitchFamily="18" charset="0"/>
              </a:rPr>
              <a:t> proposed a statistical model for detection and tracking of human silhouette and the corresponding 3D skeletal structure in gait </a:t>
            </a:r>
            <a:r>
              <a:rPr lang="en-IN" sz="2000" dirty="0" smtClean="0">
                <a:latin typeface="Times New Roman" panose="02020603050405020304" pitchFamily="18" charset="0"/>
                <a:cs typeface="Times New Roman" panose="02020603050405020304" pitchFamily="18" charset="0"/>
              </a:rPr>
              <a:t>sequences.</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45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5940"/>
          </a:xfrm>
        </p:spPr>
        <p:txBody>
          <a:bodyPr>
            <a:normAutofit fontScale="90000"/>
          </a:bodyPr>
          <a:lstStyle/>
          <a:p>
            <a:pPr algn="ctr"/>
            <a:r>
              <a:rPr lang="en-GB" sz="3200" b="1" dirty="0" smtClean="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01521"/>
            <a:ext cx="10515600" cy="5275442"/>
          </a:xfrm>
        </p:spPr>
        <p:txBody>
          <a:bodyPr>
            <a:no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[4] </a:t>
            </a:r>
            <a:r>
              <a:rPr lang="en-IN" sz="2000" dirty="0" err="1" smtClean="0">
                <a:latin typeface="Times New Roman" panose="02020603050405020304" pitchFamily="18" charset="0"/>
                <a:cs typeface="Times New Roman" panose="02020603050405020304" pitchFamily="18" charset="0"/>
              </a:rPr>
              <a:t>Veit</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et </a:t>
            </a:r>
            <a:r>
              <a:rPr lang="en-IN" sz="2000" dirty="0" err="1" smtClean="0">
                <a:latin typeface="Times New Roman" panose="02020603050405020304" pitchFamily="18" charset="0"/>
                <a:cs typeface="Times New Roman" panose="02020603050405020304" pitchFamily="18" charset="0"/>
              </a:rPr>
              <a:t>al.learned</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feature transformation for a compatibility measure between pairs of objects using a Siamese CNN architecture. All of these works focused solely on the compatibility of two things. Furthermore, they simply modelled broad matching criteria and ignored the issue of </a:t>
            </a:r>
            <a:r>
              <a:rPr lang="en-IN" sz="2000" dirty="0" smtClean="0">
                <a:latin typeface="Times New Roman" panose="02020603050405020304" pitchFamily="18" charset="0"/>
                <a:cs typeface="Times New Roman" panose="02020603050405020304" pitchFamily="18" charset="0"/>
              </a:rPr>
              <a:t>personalisation.</a:t>
            </a:r>
          </a:p>
          <a:p>
            <a:pPr algn="just">
              <a:lnSpc>
                <a:spcPct val="150000"/>
              </a:lnSpc>
            </a:pPr>
            <a:r>
              <a:rPr lang="en-GB" sz="2000" dirty="0" smtClean="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Ajmani</a:t>
            </a:r>
            <a:r>
              <a:rPr lang="en-IN" sz="2000" dirty="0">
                <a:latin typeface="Times New Roman" panose="02020603050405020304" pitchFamily="18" charset="0"/>
                <a:cs typeface="Times New Roman" panose="02020603050405020304" pitchFamily="18" charset="0"/>
              </a:rPr>
              <a:t> et al. </a:t>
            </a:r>
            <a:r>
              <a:rPr lang="en-IN" sz="2000" dirty="0" smtClean="0">
                <a:latin typeface="Times New Roman" panose="02020603050405020304" pitchFamily="18" charset="0"/>
                <a:cs typeface="Times New Roman" panose="02020603050405020304" pitchFamily="18" charset="0"/>
              </a:rPr>
              <a:t>present </a:t>
            </a:r>
            <a:r>
              <a:rPr lang="en-IN" sz="2000" dirty="0">
                <a:latin typeface="Times New Roman" panose="02020603050405020304" pitchFamily="18" charset="0"/>
                <a:cs typeface="Times New Roman" panose="02020603050405020304" pitchFamily="18" charset="0"/>
              </a:rPr>
              <a:t>a novel method for </a:t>
            </a:r>
            <a:r>
              <a:rPr lang="en-IN" sz="2000" dirty="0" err="1">
                <a:latin typeface="Times New Roman" panose="02020603050405020304" pitchFamily="18" charset="0"/>
                <a:cs typeface="Times New Roman" panose="02020603050405020304" pitchFamily="18" charset="0"/>
              </a:rPr>
              <a:t>contentbased</a:t>
            </a:r>
            <a:r>
              <a:rPr lang="en-IN" sz="2000" dirty="0">
                <a:latin typeface="Times New Roman" panose="02020603050405020304" pitchFamily="18" charset="0"/>
                <a:cs typeface="Times New Roman" panose="02020603050405020304" pitchFamily="18" charset="0"/>
              </a:rPr>
              <a:t> recommendation of media-rich commodities with the use of probabilistic multimedia ontology. Proposed an ontology based personalized garment recommendation system</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GB" sz="2000" dirty="0" smtClean="0">
                <a:latin typeface="Times New Roman" panose="02020603050405020304" pitchFamily="18" charset="0"/>
                <a:cs typeface="Times New Roman" panose="02020603050405020304" pitchFamily="18" charset="0"/>
              </a:rPr>
              <a:t>[6] </a:t>
            </a:r>
            <a:r>
              <a:rPr lang="en-IN" sz="2000" dirty="0">
                <a:latin typeface="Times New Roman" panose="02020603050405020304" pitchFamily="18" charset="0"/>
                <a:cs typeface="Times New Roman" panose="02020603050405020304" pitchFamily="18" charset="0"/>
              </a:rPr>
              <a:t>Li et al. </a:t>
            </a:r>
            <a:r>
              <a:rPr lang="en-IN" sz="2000" dirty="0" smtClean="0">
                <a:latin typeface="Times New Roman" panose="02020603050405020304" pitchFamily="18" charset="0"/>
                <a:cs typeface="Times New Roman" panose="02020603050405020304" pitchFamily="18" charset="0"/>
              </a:rPr>
              <a:t>utilized </a:t>
            </a:r>
            <a:r>
              <a:rPr lang="en-IN" sz="2000" dirty="0">
                <a:latin typeface="Times New Roman" panose="02020603050405020304" pitchFamily="18" charset="0"/>
                <a:cs typeface="Times New Roman" panose="02020603050405020304" pitchFamily="18" charset="0"/>
              </a:rPr>
              <a:t>the HMM of recommended items to match customers’ model according to customer data. The second method is the collaborative filtering-based recommendations algorithm. Proposed Content-Based Filtering Recommendation Algorithm</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85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GB" sz="3200" b="1" dirty="0" smtClean="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40158"/>
            <a:ext cx="10515600" cy="5236805"/>
          </a:xfrm>
        </p:spPr>
        <p:txBody>
          <a:bodyPr>
            <a:normAutofit fontScale="92500" lnSpcReduction="10000"/>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[7] For instance, </a:t>
            </a:r>
            <a:r>
              <a:rPr lang="en-IN" sz="2000" dirty="0" err="1" smtClean="0">
                <a:latin typeface="Times New Roman" panose="02020603050405020304" pitchFamily="18" charset="0"/>
                <a:cs typeface="Times New Roman" panose="02020603050405020304" pitchFamily="18" charset="0"/>
              </a:rPr>
              <a:t>Nogueira</a:t>
            </a:r>
            <a:r>
              <a:rPr lang="en-IN" sz="2000" dirty="0" smtClean="0">
                <a:latin typeface="Times New Roman" panose="02020603050405020304" pitchFamily="18" charset="0"/>
                <a:cs typeface="Times New Roman" panose="02020603050405020304" pitchFamily="18" charset="0"/>
              </a:rPr>
              <a:t> et </a:t>
            </a:r>
            <a:r>
              <a:rPr lang="en-IN" sz="2000" dirty="0" err="1" smtClean="0">
                <a:latin typeface="Times New Roman" panose="02020603050405020304" pitchFamily="18" charset="0"/>
                <a:cs typeface="Times New Roman" panose="02020603050405020304" pitchFamily="18" charset="0"/>
              </a:rPr>
              <a:t>al.presented</a:t>
            </a:r>
            <a:r>
              <a:rPr lang="en-IN" sz="2000" dirty="0" smtClean="0">
                <a:latin typeface="Times New Roman" panose="02020603050405020304" pitchFamily="18" charset="0"/>
                <a:cs typeface="Times New Roman" panose="02020603050405020304" pitchFamily="18" charset="0"/>
              </a:rPr>
              <a:t> a new collaborative filtering strategy that utilizes the visual attention to characterize images and alleviate the new item cold-start problem. The rule-based recommendation algorithm is the third method.</a:t>
            </a:r>
          </a:p>
          <a:p>
            <a:pPr algn="just">
              <a:lnSpc>
                <a:spcPct val="150000"/>
              </a:lnSpc>
            </a:pPr>
            <a:r>
              <a:rPr lang="en-IN" sz="2000" dirty="0" smtClean="0">
                <a:latin typeface="Times New Roman" panose="02020603050405020304" pitchFamily="18" charset="0"/>
                <a:cs typeface="Times New Roman" panose="02020603050405020304" pitchFamily="18" charset="0"/>
              </a:rPr>
              <a:t>[8] Hwang et al. put forward a method to generate the automatic rules with the user’s items and made a suggestion on the best rule. The fourth method is the utility-based recommendation. </a:t>
            </a:r>
          </a:p>
          <a:p>
            <a:pPr algn="just">
              <a:lnSpc>
                <a:spcPct val="150000"/>
              </a:lnSpc>
            </a:pPr>
            <a:r>
              <a:rPr lang="en-IN" sz="2000" dirty="0" smtClean="0">
                <a:latin typeface="Times New Roman" panose="02020603050405020304" pitchFamily="18" charset="0"/>
                <a:cs typeface="Times New Roman" panose="02020603050405020304" pitchFamily="18" charset="0"/>
              </a:rPr>
              <a:t>[9] </a:t>
            </a:r>
            <a:r>
              <a:rPr lang="en-IN" sz="2000" dirty="0" err="1" smtClean="0">
                <a:latin typeface="Times New Roman" panose="02020603050405020304" pitchFamily="18" charset="0"/>
                <a:cs typeface="Times New Roman" panose="02020603050405020304" pitchFamily="18" charset="0"/>
              </a:rPr>
              <a:t>Scholz</a:t>
            </a:r>
            <a:r>
              <a:rPr lang="en-IN" sz="2000" dirty="0" smtClean="0">
                <a:latin typeface="Times New Roman" panose="02020603050405020304" pitchFamily="18" charset="0"/>
                <a:cs typeface="Times New Roman" panose="02020603050405020304" pitchFamily="18" charset="0"/>
              </a:rPr>
              <a:t> et al. found </a:t>
            </a:r>
            <a:r>
              <a:rPr lang="en-IN" sz="2000" dirty="0">
                <a:latin typeface="Times New Roman" panose="02020603050405020304" pitchFamily="18" charset="0"/>
                <a:cs typeface="Times New Roman" panose="02020603050405020304" pitchFamily="18" charset="0"/>
              </a:rPr>
              <a:t>that exponential utility functions are better geared to predicting optimal recommendation ranks for products, and linear utility functions perform much better in estimating customers’ willingness. </a:t>
            </a:r>
          </a:p>
          <a:p>
            <a:pPr algn="just">
              <a:lnSpc>
                <a:spcPct val="150000"/>
              </a:lnSpc>
            </a:pPr>
            <a:r>
              <a:rPr lang="en-IN" sz="2000" dirty="0" smtClean="0">
                <a:latin typeface="Times New Roman" panose="02020603050405020304" pitchFamily="18" charset="0"/>
                <a:cs typeface="Times New Roman" panose="02020603050405020304" pitchFamily="18" charset="0"/>
              </a:rPr>
              <a:t>[10] Koenig </a:t>
            </a:r>
            <a:r>
              <a:rPr lang="en-IN" sz="2000" dirty="0">
                <a:latin typeface="Times New Roman" panose="02020603050405020304" pitchFamily="18" charset="0"/>
                <a:cs typeface="Times New Roman" panose="02020603050405020304" pitchFamily="18" charset="0"/>
              </a:rPr>
              <a:t>in </a:t>
            </a:r>
            <a:r>
              <a:rPr lang="en-IN" sz="2000" dirty="0" smtClean="0">
                <a:latin typeface="Times New Roman" panose="02020603050405020304" pitchFamily="18" charset="0"/>
                <a:cs typeface="Times New Roman" panose="02020603050405020304" pitchFamily="18" charset="0"/>
              </a:rPr>
              <a:t>developed </a:t>
            </a:r>
            <a:r>
              <a:rPr lang="en-IN" sz="2000" dirty="0">
                <a:latin typeface="Times New Roman" panose="02020603050405020304" pitchFamily="18" charset="0"/>
                <a:cs typeface="Times New Roman" panose="02020603050405020304" pitchFamily="18" charset="0"/>
              </a:rPr>
              <a:t>a system toward real-time human detection and tracking in diverse environments. However, mostly the researchers focus on the point of human detection and tracking in complex scene, while refined contour extraction of human in dynamic scene is still an open question.</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22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9426"/>
          </a:xfrm>
        </p:spPr>
        <p:txBody>
          <a:bodyPr>
            <a:normAutofit/>
          </a:bodyPr>
          <a:lstStyle/>
          <a:p>
            <a:pPr algn="ctr"/>
            <a:r>
              <a:rPr lang="en-GB" sz="3200" b="1" dirty="0" smtClean="0">
                <a:latin typeface="Times New Roman" panose="02020603050405020304" pitchFamily="18" charset="0"/>
                <a:cs typeface="Times New Roman" panose="02020603050405020304" pitchFamily="18" charset="0"/>
              </a:rPr>
              <a:t>EXISTING PROBLEM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48495"/>
            <a:ext cx="10515600" cy="4528467"/>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only simple web application and their rating has been implemented in existing system, an ecommerce product recommendation engine is a piece of technology that displays recommended products to shoppers throughout your store.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uses machine learning to get smarter and show increasingly relevant products to shoppers based on their interests and previous browsing </a:t>
            </a:r>
            <a:r>
              <a:rPr lang="en-IN" sz="2000" dirty="0" smtClean="0">
                <a:latin typeface="Times New Roman" panose="02020603050405020304" pitchFamily="18" charset="0"/>
                <a:cs typeface="Times New Roman" panose="02020603050405020304" pitchFamily="18" charset="0"/>
              </a:rPr>
              <a:t>behaviour.</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83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THE CONTENT-BASED FILTERING METHOD</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model is content based filtering scheme has been employed in existing model  </a:t>
            </a:r>
            <a:r>
              <a:rPr lang="en-US" sz="2000" b="1" dirty="0">
                <a:latin typeface="Times New Roman" panose="02020603050405020304" pitchFamily="18" charset="0"/>
                <a:cs typeface="Times New Roman" panose="02020603050405020304" pitchFamily="18" charset="0"/>
              </a:rPr>
              <a:t>The content-based filtering method</a:t>
            </a:r>
            <a:r>
              <a:rPr lang="en-US" sz="2000" dirty="0">
                <a:latin typeface="Times New Roman" panose="02020603050405020304" pitchFamily="18" charset="0"/>
                <a:cs typeface="Times New Roman" panose="02020603050405020304" pitchFamily="18" charset="0"/>
              </a:rPr>
              <a:t> analyzes customer data on the likes and dislikes of each user (cookies allow tracking over multiple visits), then makes recommendations based on the browsing history of that user.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idea behind content-based filtering is that if you enjoy a certain item, you’ll likely also enjoy a similar item.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example of a content-based filtering system would be if you were listening to Pandora and consistently ‘liked’ </a:t>
            </a:r>
            <a:r>
              <a:rPr lang="en-US" sz="2000" dirty="0" smtClean="0">
                <a:latin typeface="Times New Roman" panose="02020603050405020304" pitchFamily="18" charset="0"/>
                <a:cs typeface="Times New Roman" panose="02020603050405020304" pitchFamily="18" charset="0"/>
              </a:rPr>
              <a:t>down tempo </a:t>
            </a:r>
            <a:r>
              <a:rPr lang="en-US" sz="2000" dirty="0">
                <a:latin typeface="Times New Roman" panose="02020603050405020304" pitchFamily="18" charset="0"/>
                <a:cs typeface="Times New Roman" panose="02020603050405020304" pitchFamily="18" charset="0"/>
              </a:rPr>
              <a:t>jazz music. </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285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1484</Words>
  <Application>Microsoft Office PowerPoint</Application>
  <PresentationFormat>Widescreen</PresentationFormat>
  <Paragraphs>97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SMART FASHION RECOMMENTATION SYSTEM</vt:lpstr>
      <vt:lpstr>INTRODUCTION</vt:lpstr>
      <vt:lpstr>PowerPoint Presentation</vt:lpstr>
      <vt:lpstr>PURPOSE </vt:lpstr>
      <vt:lpstr>LITERATURE SURVEY</vt:lpstr>
      <vt:lpstr>LITERATURE SURVEY</vt:lpstr>
      <vt:lpstr>LITERATURE SURVEY</vt:lpstr>
      <vt:lpstr>EXISTING PROBLEM </vt:lpstr>
      <vt:lpstr>THE CONTENT-BASED FILTERING METHOD</vt:lpstr>
      <vt:lpstr>THE COLLABORATIVE-FILTERING METHOD</vt:lpstr>
      <vt:lpstr>A HYBRID METHOD</vt:lpstr>
      <vt:lpstr>PROBLEM STATEMENT DEFINITION </vt:lpstr>
      <vt:lpstr>IDEATION AND PROPOSED SOLUTION</vt:lpstr>
      <vt:lpstr>IDEATION AND BRAIN STORMING</vt:lpstr>
      <vt:lpstr>PROPOSED SOLUTIONS </vt:lpstr>
      <vt:lpstr>PROBLEM SOLUTION FIT</vt:lpstr>
      <vt:lpstr>REQUIREMENT ANALYSIS</vt:lpstr>
      <vt:lpstr>NON -FUNCTIONAL REQUIREMENT </vt:lpstr>
      <vt:lpstr>PROJECT DESIGN</vt:lpstr>
      <vt:lpstr>SOLUTIONS AND TECHNICAL ARCHITECTURE</vt:lpstr>
      <vt:lpstr>PROJECT PLANNING AND SCHEDULING </vt:lpstr>
      <vt:lpstr>OUTPUT</vt:lpstr>
      <vt:lpstr>USER LOGIN</vt:lpstr>
      <vt:lpstr>YOUR PERSONAL DETAILS</vt:lpstr>
      <vt:lpstr>PRODUCT INFORMATION</vt:lpstr>
      <vt:lpstr>ADMIN LOGIN</vt:lpstr>
      <vt:lpstr>PRODUCT DETAILS </vt:lpstr>
      <vt:lpstr>ADVANTAGE AND DISADVANTAGES</vt:lpstr>
      <vt:lpstr>CONCLUSIONS</vt:lpstr>
      <vt:lpstr>FUTURE WORK</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FASHION RECOMMENTATION SYSTEM</dc:title>
  <dc:creator>Admin</dc:creator>
  <cp:lastModifiedBy>Admin</cp:lastModifiedBy>
  <cp:revision>42</cp:revision>
  <dcterms:created xsi:type="dcterms:W3CDTF">2022-11-12T12:55:25Z</dcterms:created>
  <dcterms:modified xsi:type="dcterms:W3CDTF">2022-11-12T13:29:58Z</dcterms:modified>
</cp:coreProperties>
</file>