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1D0F3E-802A-4ADF-9361-4008AF415052}"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15B0C44-DCCA-42C0-A3D4-F4A7A169F28F}" type="slidenum">
              <a:rPr lang="en-IN" smtClean="0"/>
              <a:t>‹#›</a:t>
            </a:fld>
            <a:endParaRPr lang="en-IN"/>
          </a:p>
        </p:txBody>
      </p:sp>
    </p:spTree>
    <p:extLst>
      <p:ext uri="{BB962C8B-B14F-4D97-AF65-F5344CB8AC3E}">
        <p14:creationId xmlns:p14="http://schemas.microsoft.com/office/powerpoint/2010/main" val="3124971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1D0F3E-802A-4ADF-9361-4008AF415052}"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15B0C44-DCCA-42C0-A3D4-F4A7A169F28F}" type="slidenum">
              <a:rPr lang="en-IN" smtClean="0"/>
              <a:t>‹#›</a:t>
            </a:fld>
            <a:endParaRPr lang="en-IN"/>
          </a:p>
        </p:txBody>
      </p:sp>
    </p:spTree>
    <p:extLst>
      <p:ext uri="{BB962C8B-B14F-4D97-AF65-F5344CB8AC3E}">
        <p14:creationId xmlns:p14="http://schemas.microsoft.com/office/powerpoint/2010/main" val="676598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1D0F3E-802A-4ADF-9361-4008AF415052}"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15B0C44-DCCA-42C0-A3D4-F4A7A169F28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75081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61D0F3E-802A-4ADF-9361-4008AF415052}" type="datetimeFigureOut">
              <a:rPr lang="en-IN" smtClean="0"/>
              <a:t>12-09-2022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5B0C44-DCCA-42C0-A3D4-F4A7A169F28F}" type="slidenum">
              <a:rPr lang="en-IN" smtClean="0"/>
              <a:t>‹#›</a:t>
            </a:fld>
            <a:endParaRPr lang="en-IN"/>
          </a:p>
        </p:txBody>
      </p:sp>
    </p:spTree>
    <p:extLst>
      <p:ext uri="{BB962C8B-B14F-4D97-AF65-F5344CB8AC3E}">
        <p14:creationId xmlns:p14="http://schemas.microsoft.com/office/powerpoint/2010/main" val="2600447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61D0F3E-802A-4ADF-9361-4008AF415052}" type="datetimeFigureOut">
              <a:rPr lang="en-IN" smtClean="0"/>
              <a:t>12-09-2022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5B0C44-DCCA-42C0-A3D4-F4A7A169F28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96461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61D0F3E-802A-4ADF-9361-4008AF415052}" type="datetimeFigureOut">
              <a:rPr lang="en-IN" smtClean="0"/>
              <a:t>12-09-2022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5B0C44-DCCA-42C0-A3D4-F4A7A169F28F}" type="slidenum">
              <a:rPr lang="en-IN" smtClean="0"/>
              <a:t>‹#›</a:t>
            </a:fld>
            <a:endParaRPr lang="en-IN"/>
          </a:p>
        </p:txBody>
      </p:sp>
    </p:spTree>
    <p:extLst>
      <p:ext uri="{BB962C8B-B14F-4D97-AF65-F5344CB8AC3E}">
        <p14:creationId xmlns:p14="http://schemas.microsoft.com/office/powerpoint/2010/main" val="3553018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1D0F3E-802A-4ADF-9361-4008AF415052}"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5B0C44-DCCA-42C0-A3D4-F4A7A169F28F}" type="slidenum">
              <a:rPr lang="en-IN" smtClean="0"/>
              <a:t>‹#›</a:t>
            </a:fld>
            <a:endParaRPr lang="en-IN"/>
          </a:p>
        </p:txBody>
      </p:sp>
    </p:spTree>
    <p:extLst>
      <p:ext uri="{BB962C8B-B14F-4D97-AF65-F5344CB8AC3E}">
        <p14:creationId xmlns:p14="http://schemas.microsoft.com/office/powerpoint/2010/main" val="3423266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1D0F3E-802A-4ADF-9361-4008AF415052}"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5B0C44-DCCA-42C0-A3D4-F4A7A169F28F}" type="slidenum">
              <a:rPr lang="en-IN" smtClean="0"/>
              <a:t>‹#›</a:t>
            </a:fld>
            <a:endParaRPr lang="en-IN"/>
          </a:p>
        </p:txBody>
      </p:sp>
    </p:spTree>
    <p:extLst>
      <p:ext uri="{BB962C8B-B14F-4D97-AF65-F5344CB8AC3E}">
        <p14:creationId xmlns:p14="http://schemas.microsoft.com/office/powerpoint/2010/main" val="4181217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1D0F3E-802A-4ADF-9361-4008AF415052}"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5B0C44-DCCA-42C0-A3D4-F4A7A169F28F}" type="slidenum">
              <a:rPr lang="en-IN" smtClean="0"/>
              <a:t>‹#›</a:t>
            </a:fld>
            <a:endParaRPr lang="en-IN"/>
          </a:p>
        </p:txBody>
      </p:sp>
    </p:spTree>
    <p:extLst>
      <p:ext uri="{BB962C8B-B14F-4D97-AF65-F5344CB8AC3E}">
        <p14:creationId xmlns:p14="http://schemas.microsoft.com/office/powerpoint/2010/main" val="2248333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1D0F3E-802A-4ADF-9361-4008AF415052}" type="datetimeFigureOut">
              <a:rPr lang="en-IN" smtClean="0"/>
              <a:t>12-09-2022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15B0C44-DCCA-42C0-A3D4-F4A7A169F28F}" type="slidenum">
              <a:rPr lang="en-IN" smtClean="0"/>
              <a:t>‹#›</a:t>
            </a:fld>
            <a:endParaRPr lang="en-IN"/>
          </a:p>
        </p:txBody>
      </p:sp>
    </p:spTree>
    <p:extLst>
      <p:ext uri="{BB962C8B-B14F-4D97-AF65-F5344CB8AC3E}">
        <p14:creationId xmlns:p14="http://schemas.microsoft.com/office/powerpoint/2010/main" val="2489048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1D0F3E-802A-4ADF-9361-4008AF415052}" type="datetimeFigureOut">
              <a:rPr lang="en-IN" smtClean="0"/>
              <a:t>12-09-2022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15B0C44-DCCA-42C0-A3D4-F4A7A169F28F}" type="slidenum">
              <a:rPr lang="en-IN" smtClean="0"/>
              <a:t>‹#›</a:t>
            </a:fld>
            <a:endParaRPr lang="en-IN"/>
          </a:p>
        </p:txBody>
      </p:sp>
    </p:spTree>
    <p:extLst>
      <p:ext uri="{BB962C8B-B14F-4D97-AF65-F5344CB8AC3E}">
        <p14:creationId xmlns:p14="http://schemas.microsoft.com/office/powerpoint/2010/main" val="1862835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1D0F3E-802A-4ADF-9361-4008AF415052}" type="datetimeFigureOut">
              <a:rPr lang="en-IN" smtClean="0"/>
              <a:t>12-09-2022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15B0C44-DCCA-42C0-A3D4-F4A7A169F28F}" type="slidenum">
              <a:rPr lang="en-IN" smtClean="0"/>
              <a:t>‹#›</a:t>
            </a:fld>
            <a:endParaRPr lang="en-IN"/>
          </a:p>
        </p:txBody>
      </p:sp>
    </p:spTree>
    <p:extLst>
      <p:ext uri="{BB962C8B-B14F-4D97-AF65-F5344CB8AC3E}">
        <p14:creationId xmlns:p14="http://schemas.microsoft.com/office/powerpoint/2010/main" val="2557989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1D0F3E-802A-4ADF-9361-4008AF415052}" type="datetimeFigureOut">
              <a:rPr lang="en-IN" smtClean="0"/>
              <a:t>12-09-2022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15B0C44-DCCA-42C0-A3D4-F4A7A169F28F}" type="slidenum">
              <a:rPr lang="en-IN" smtClean="0"/>
              <a:t>‹#›</a:t>
            </a:fld>
            <a:endParaRPr lang="en-IN"/>
          </a:p>
        </p:txBody>
      </p:sp>
    </p:spTree>
    <p:extLst>
      <p:ext uri="{BB962C8B-B14F-4D97-AF65-F5344CB8AC3E}">
        <p14:creationId xmlns:p14="http://schemas.microsoft.com/office/powerpoint/2010/main" val="1204090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1D0F3E-802A-4ADF-9361-4008AF415052}" type="datetimeFigureOut">
              <a:rPr lang="en-IN" smtClean="0"/>
              <a:t>12-09-2022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15B0C44-DCCA-42C0-A3D4-F4A7A169F28F}" type="slidenum">
              <a:rPr lang="en-IN" smtClean="0"/>
              <a:t>‹#›</a:t>
            </a:fld>
            <a:endParaRPr lang="en-IN"/>
          </a:p>
        </p:txBody>
      </p:sp>
    </p:spTree>
    <p:extLst>
      <p:ext uri="{BB962C8B-B14F-4D97-AF65-F5344CB8AC3E}">
        <p14:creationId xmlns:p14="http://schemas.microsoft.com/office/powerpoint/2010/main" val="2728856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61D0F3E-802A-4ADF-9361-4008AF415052}" type="datetimeFigureOut">
              <a:rPr lang="en-IN" smtClean="0"/>
              <a:t>12-09-2022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15B0C44-DCCA-42C0-A3D4-F4A7A169F28F}" type="slidenum">
              <a:rPr lang="en-IN" smtClean="0"/>
              <a:t>‹#›</a:t>
            </a:fld>
            <a:endParaRPr lang="en-IN"/>
          </a:p>
        </p:txBody>
      </p:sp>
    </p:spTree>
    <p:extLst>
      <p:ext uri="{BB962C8B-B14F-4D97-AF65-F5344CB8AC3E}">
        <p14:creationId xmlns:p14="http://schemas.microsoft.com/office/powerpoint/2010/main" val="4187849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61D0F3E-802A-4ADF-9361-4008AF415052}" type="datetimeFigureOut">
              <a:rPr lang="en-IN" smtClean="0"/>
              <a:t>12-09-2022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5B0C44-DCCA-42C0-A3D4-F4A7A169F28F}" type="slidenum">
              <a:rPr lang="en-IN" smtClean="0"/>
              <a:t>‹#›</a:t>
            </a:fld>
            <a:endParaRPr lang="en-IN"/>
          </a:p>
        </p:txBody>
      </p:sp>
    </p:spTree>
    <p:extLst>
      <p:ext uri="{BB962C8B-B14F-4D97-AF65-F5344CB8AC3E}">
        <p14:creationId xmlns:p14="http://schemas.microsoft.com/office/powerpoint/2010/main" val="2566489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61D0F3E-802A-4ADF-9361-4008AF415052}" type="datetimeFigureOut">
              <a:rPr lang="en-IN" smtClean="0"/>
              <a:t>12-09-2022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15B0C44-DCCA-42C0-A3D4-F4A7A169F28F}" type="slidenum">
              <a:rPr lang="en-IN" smtClean="0"/>
              <a:t>‹#›</a:t>
            </a:fld>
            <a:endParaRPr lang="en-IN"/>
          </a:p>
        </p:txBody>
      </p:sp>
    </p:spTree>
    <p:extLst>
      <p:ext uri="{BB962C8B-B14F-4D97-AF65-F5344CB8AC3E}">
        <p14:creationId xmlns:p14="http://schemas.microsoft.com/office/powerpoint/2010/main" val="32049969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mailto:bugao.xu@unt.edu"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mailto:sumit.borar@myntra.com" TargetMode="External"/><Relationship Id="rId2" Type="http://schemas.openxmlformats.org/officeDocument/2006/relationships/hyperlink" Target="mailto:ghani.abdulla@myntra.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136AB0-9441-4E47-B538-FF1181EDE7E4}"/>
              </a:ext>
            </a:extLst>
          </p:cNvPr>
          <p:cNvSpPr txBox="1"/>
          <p:nvPr/>
        </p:nvSpPr>
        <p:spPr>
          <a:xfrm>
            <a:off x="821635" y="821635"/>
            <a:ext cx="10588487" cy="1015663"/>
          </a:xfrm>
          <a:prstGeom prst="rect">
            <a:avLst/>
          </a:prstGeom>
          <a:noFill/>
        </p:spPr>
        <p:txBody>
          <a:bodyPr wrap="square" rtlCol="0">
            <a:spAutoFit/>
          </a:bodyPr>
          <a:lstStyle/>
          <a:p>
            <a:r>
              <a:rPr lang="en-US" sz="2000" dirty="0">
                <a:solidFill>
                  <a:srgbClr val="002060"/>
                </a:solidFill>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cs typeface="Times New Roman" panose="02020603050405020304" pitchFamily="18" charset="0"/>
              </a:rPr>
              <a:t>SMART FASHION RECOMMENDER APPLICATION WITH CHATBOT</a:t>
            </a:r>
          </a:p>
          <a:p>
            <a:r>
              <a:rPr lang="en-US" sz="2000" b="1" dirty="0">
                <a:solidFill>
                  <a:srgbClr val="002060"/>
                </a:solidFill>
                <a:latin typeface="Times New Roman" panose="02020603050405020304" pitchFamily="18" charset="0"/>
                <a:cs typeface="Times New Roman" panose="02020603050405020304" pitchFamily="18" charset="0"/>
              </a:rPr>
              <a:t>               			                    Team ID : PNT2022TMID07960</a:t>
            </a:r>
          </a:p>
          <a:p>
            <a:r>
              <a:rPr lang="en-US" sz="2000" b="1" dirty="0">
                <a:solidFill>
                  <a:srgbClr val="002060"/>
                </a:solidFill>
                <a:latin typeface="Times New Roman" panose="02020603050405020304" pitchFamily="18" charset="0"/>
                <a:cs typeface="Times New Roman" panose="02020603050405020304" pitchFamily="18" charset="0"/>
              </a:rPr>
              <a:t>				                                          Batch No : 01 </a:t>
            </a:r>
          </a:p>
        </p:txBody>
      </p:sp>
      <p:sp>
        <p:nvSpPr>
          <p:cNvPr id="5" name="TextBox 4">
            <a:extLst>
              <a:ext uri="{FF2B5EF4-FFF2-40B4-BE49-F238E27FC236}">
                <a16:creationId xmlns:a16="http://schemas.microsoft.com/office/drawing/2014/main" id="{9B42BC84-AF6F-4822-A68D-6AD1AB2EAAB0}"/>
              </a:ext>
            </a:extLst>
          </p:cNvPr>
          <p:cNvSpPr txBox="1"/>
          <p:nvPr/>
        </p:nvSpPr>
        <p:spPr>
          <a:xfrm>
            <a:off x="1802296" y="2213113"/>
            <a:ext cx="8640417" cy="3724096"/>
          </a:xfrm>
          <a:prstGeom prst="rect">
            <a:avLst/>
          </a:prstGeom>
          <a:noFill/>
        </p:spPr>
        <p:txBody>
          <a:bodyPr wrap="square" rtlCol="0">
            <a:spAutoFit/>
          </a:bodyPr>
          <a:lstStyle/>
          <a:p>
            <a:r>
              <a:rPr lang="en-US" dirty="0"/>
              <a:t>		     	</a:t>
            </a:r>
            <a:r>
              <a:rPr lang="en-US" dirty="0">
                <a:solidFill>
                  <a:srgbClr val="002060"/>
                </a:solidFill>
                <a:latin typeface="Times New Roman" panose="02020603050405020304" pitchFamily="18" charset="0"/>
                <a:cs typeface="Times New Roman" panose="02020603050405020304" pitchFamily="18" charset="0"/>
              </a:rPr>
              <a:t>                                    PRESENTED BY</a:t>
            </a:r>
          </a:p>
          <a:p>
            <a:r>
              <a:rPr lang="en-US" dirty="0">
                <a:solidFill>
                  <a:srgbClr val="002060"/>
                </a:solidFill>
                <a:latin typeface="Times New Roman" panose="02020603050405020304" pitchFamily="18" charset="0"/>
                <a:cs typeface="Times New Roman" panose="02020603050405020304" pitchFamily="18" charset="0"/>
              </a:rPr>
              <a:t>		</a:t>
            </a:r>
          </a:p>
          <a:p>
            <a:r>
              <a:rPr lang="en-US" b="1" dirty="0">
                <a:solidFill>
                  <a:srgbClr val="002060"/>
                </a:solidFill>
                <a:latin typeface="Times New Roman" panose="02020603050405020304" pitchFamily="18" charset="0"/>
                <a:cs typeface="Times New Roman" panose="02020603050405020304" pitchFamily="18" charset="0"/>
              </a:rPr>
              <a:t>		</a:t>
            </a:r>
            <a:r>
              <a:rPr lang="en-US" b="1" dirty="0">
                <a:solidFill>
                  <a:schemeClr val="accent1">
                    <a:lumMod val="75000"/>
                  </a:schemeClr>
                </a:solidFill>
                <a:latin typeface="Times New Roman" panose="02020603050405020304" pitchFamily="18" charset="0"/>
                <a:cs typeface="Times New Roman" panose="02020603050405020304" pitchFamily="18" charset="0"/>
              </a:rPr>
              <a:t>1.JOTHIPRASATH.M(AC19UCS043)</a:t>
            </a:r>
          </a:p>
          <a:p>
            <a:r>
              <a:rPr lang="en-US" b="1" dirty="0">
                <a:solidFill>
                  <a:schemeClr val="accent1">
                    <a:lumMod val="75000"/>
                  </a:schemeClr>
                </a:solidFill>
                <a:latin typeface="Times New Roman" panose="02020603050405020304" pitchFamily="18" charset="0"/>
                <a:cs typeface="Times New Roman" panose="02020603050405020304" pitchFamily="18" charset="0"/>
              </a:rPr>
              <a:t>		2.GANESH KUMAR.M(AC19UCS029)</a:t>
            </a:r>
          </a:p>
          <a:p>
            <a:r>
              <a:rPr lang="en-US" b="1" dirty="0">
                <a:solidFill>
                  <a:schemeClr val="accent1">
                    <a:lumMod val="75000"/>
                  </a:schemeClr>
                </a:solidFill>
                <a:latin typeface="Times New Roman" panose="02020603050405020304" pitchFamily="18" charset="0"/>
                <a:cs typeface="Times New Roman" panose="02020603050405020304" pitchFamily="18" charset="0"/>
              </a:rPr>
              <a:t>		3.HARSHAVARDHAN.S(AC19UCS035)</a:t>
            </a:r>
          </a:p>
          <a:p>
            <a:r>
              <a:rPr lang="en-US" b="1" dirty="0">
                <a:solidFill>
                  <a:schemeClr val="accent1">
                    <a:lumMod val="75000"/>
                  </a:schemeClr>
                </a:solidFill>
                <a:latin typeface="Times New Roman" panose="02020603050405020304" pitchFamily="18" charset="0"/>
                <a:cs typeface="Times New Roman" panose="02020603050405020304" pitchFamily="18" charset="0"/>
              </a:rPr>
              <a:t>		4.NITHISH.R(AC18UCS071)</a:t>
            </a:r>
          </a:p>
          <a:p>
            <a:endParaRPr lang="en-US"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		                           </a:t>
            </a:r>
          </a:p>
          <a:p>
            <a:r>
              <a:rPr lang="en-US" sz="2800" b="1" dirty="0">
                <a:solidFill>
                  <a:srgbClr val="C00000"/>
                </a:solidFill>
                <a:latin typeface="Times New Roman" panose="02020603050405020304" pitchFamily="18" charset="0"/>
                <a:cs typeface="Times New Roman" panose="02020603050405020304" pitchFamily="18" charset="0"/>
              </a:rPr>
              <a:t>                                 IV – B.E / CSE – A</a:t>
            </a:r>
          </a:p>
          <a:p>
            <a:endParaRPr lang="en-US" dirty="0"/>
          </a:p>
          <a:p>
            <a:endParaRPr lang="en-US" dirty="0"/>
          </a:p>
          <a:p>
            <a:r>
              <a:rPr lang="en-US" dirty="0"/>
              <a:t>             </a:t>
            </a:r>
            <a:r>
              <a:rPr lang="en-US" sz="2800" b="1" dirty="0">
                <a:ln>
                  <a:solidFill>
                    <a:srgbClr val="00B050"/>
                  </a:solidFill>
                </a:ln>
                <a:solidFill>
                  <a:srgbClr val="00B050"/>
                </a:solidFill>
                <a:latin typeface="Times New Roman" panose="02020603050405020304" pitchFamily="18" charset="0"/>
                <a:cs typeface="Times New Roman" panose="02020603050405020304" pitchFamily="18" charset="0"/>
              </a:rPr>
              <a:t>ADHIYAMAAN COLLEGE OF ENGINEERING</a:t>
            </a:r>
            <a:endParaRPr lang="en-US" b="1" dirty="0">
              <a:ln>
                <a:solidFill>
                  <a:srgbClr val="00B050"/>
                </a:solidFill>
              </a:ln>
              <a:solidFill>
                <a:srgbClr val="00B05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B526051-C9BF-488B-AC87-EC618B325655}"/>
              </a:ext>
            </a:extLst>
          </p:cNvPr>
          <p:cNvSpPr txBox="1"/>
          <p:nvPr/>
        </p:nvSpPr>
        <p:spPr>
          <a:xfrm>
            <a:off x="410817" y="5817704"/>
            <a:ext cx="11251096" cy="707886"/>
          </a:xfrm>
          <a:prstGeom prst="rect">
            <a:avLst/>
          </a:prstGeom>
          <a:noFill/>
        </p:spPr>
        <p:txBody>
          <a:bodyPr wrap="square" rtlCol="0">
            <a:spAutoFit/>
          </a:bodyPr>
          <a:lstStyle/>
          <a:p>
            <a:r>
              <a:rPr lang="en-US" dirty="0"/>
              <a:t> </a:t>
            </a:r>
            <a:r>
              <a:rPr lang="en-IN" dirty="0"/>
              <a:t>   	                                  </a:t>
            </a:r>
            <a:r>
              <a:rPr lang="en-IN" sz="4000" dirty="0">
                <a:ln>
                  <a:solidFill>
                    <a:srgbClr val="FFC000"/>
                  </a:solidFill>
                </a:ln>
                <a:solidFill>
                  <a:srgbClr val="FF0000"/>
                </a:solidFill>
                <a:latin typeface="Times New Roman" panose="02020603050405020304" pitchFamily="18" charset="0"/>
                <a:cs typeface="Times New Roman" panose="02020603050405020304" pitchFamily="18" charset="0"/>
              </a:rPr>
              <a:t>GUIDED BY :</a:t>
            </a:r>
            <a:r>
              <a:rPr lang="en-IN" dirty="0"/>
              <a:t> </a:t>
            </a:r>
            <a:r>
              <a:rPr lang="en-IN" sz="3600" dirty="0">
                <a:ln>
                  <a:solidFill>
                    <a:srgbClr val="FF0000"/>
                  </a:solidFill>
                </a:ln>
                <a:solidFill>
                  <a:srgbClr val="FF0000"/>
                </a:solidFill>
                <a:latin typeface="Times New Roman" panose="02020603050405020304" pitchFamily="18" charset="0"/>
                <a:cs typeface="Times New Roman" panose="02020603050405020304" pitchFamily="18" charset="0"/>
              </a:rPr>
              <a:t>Dr.MORATANCH.N</a:t>
            </a:r>
            <a:endParaRPr lang="en-US" dirty="0">
              <a:ln>
                <a:solidFill>
                  <a:srgbClr val="FF0000"/>
                </a:solidFill>
              </a:ln>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8913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4681D-EF06-4B91-834C-1D18985316E2}"/>
              </a:ext>
            </a:extLst>
          </p:cNvPr>
          <p:cNvSpPr>
            <a:spLocks noGrp="1"/>
          </p:cNvSpPr>
          <p:nvPr>
            <p:ph type="title"/>
          </p:nvPr>
        </p:nvSpPr>
        <p:spPr/>
        <p:txBody>
          <a:bodyPr/>
          <a:lstStyle/>
          <a:p>
            <a:r>
              <a:rPr lang="en-US"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CONTENTS</a:t>
            </a:r>
            <a:endParaRPr lang="en-IN"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285C5B1-2C3A-460E-9A9E-825E67DADC67}"/>
              </a:ext>
            </a:extLst>
          </p:cNvPr>
          <p:cNvSpPr>
            <a:spLocks noGrp="1"/>
          </p:cNvSpPr>
          <p:nvPr>
            <p:ph idx="1"/>
          </p:nvPr>
        </p:nvSpPr>
        <p:spPr/>
        <p:txBody>
          <a:bodyPr>
            <a:normAutofit lnSpcReduction="10000"/>
            <a:scene3d>
              <a:camera prst="orthographicFront"/>
              <a:lightRig rig="harsh" dir="t"/>
            </a:scene3d>
            <a:sp3d extrusionH="57150" prstMaterial="matte">
              <a:bevelT w="63500" h="12700" prst="angle"/>
              <a:contourClr>
                <a:schemeClr val="bg1">
                  <a:lumMod val="65000"/>
                </a:schemeClr>
              </a:contourClr>
            </a:sp3d>
          </a:bodyPr>
          <a:lstStyle/>
          <a:p>
            <a:endParaRPr lang="en-US" b="1" dirty="0">
              <a:ln/>
              <a:solidFill>
                <a:schemeClr val="accent3"/>
              </a:solidFill>
            </a:endParaRPr>
          </a:p>
          <a:p>
            <a:endParaRPr lang="en-US" b="1" dirty="0">
              <a:ln/>
              <a:solidFill>
                <a:schemeClr val="accent3"/>
              </a:solidFill>
            </a:endParaRPr>
          </a:p>
          <a:p>
            <a:r>
              <a:rPr lang="en-US" sz="3200" b="1" dirty="0">
                <a:ln/>
                <a:solidFill>
                  <a:schemeClr val="accent1"/>
                </a:solidFill>
                <a:latin typeface="Times New Roman" panose="02020603050405020304" pitchFamily="18" charset="0"/>
                <a:cs typeface="Times New Roman" panose="02020603050405020304" pitchFamily="18" charset="0"/>
              </a:rPr>
              <a:t>Objective</a:t>
            </a:r>
            <a:endParaRPr lang="en-IN" sz="3200" b="1" dirty="0">
              <a:ln/>
              <a:solidFill>
                <a:schemeClr val="accent1"/>
              </a:solidFill>
              <a:latin typeface="Times New Roman" panose="02020603050405020304" pitchFamily="18" charset="0"/>
              <a:cs typeface="Times New Roman" panose="02020603050405020304" pitchFamily="18" charset="0"/>
            </a:endParaRPr>
          </a:p>
          <a:p>
            <a:endParaRPr lang="en-US" sz="3200" b="1" dirty="0">
              <a:ln/>
              <a:solidFill>
                <a:schemeClr val="accent1"/>
              </a:solidFill>
              <a:latin typeface="Times New Roman" panose="02020603050405020304" pitchFamily="18" charset="0"/>
              <a:cs typeface="Times New Roman" panose="02020603050405020304" pitchFamily="18" charset="0"/>
            </a:endParaRPr>
          </a:p>
          <a:p>
            <a:r>
              <a:rPr lang="en-US" sz="3200" b="1" dirty="0">
                <a:ln/>
                <a:solidFill>
                  <a:schemeClr val="accent1"/>
                </a:solidFill>
                <a:latin typeface="Times New Roman" panose="02020603050405020304" pitchFamily="18" charset="0"/>
                <a:cs typeface="Times New Roman" panose="02020603050405020304" pitchFamily="18" charset="0"/>
              </a:rPr>
              <a:t>L</a:t>
            </a:r>
            <a:r>
              <a:rPr lang="en-IN" sz="3200" b="1" dirty="0">
                <a:ln/>
                <a:solidFill>
                  <a:schemeClr val="accent1"/>
                </a:solidFill>
                <a:latin typeface="Times New Roman" panose="02020603050405020304" pitchFamily="18" charset="0"/>
                <a:cs typeface="Times New Roman" panose="02020603050405020304" pitchFamily="18" charset="0"/>
              </a:rPr>
              <a:t>iterature review</a:t>
            </a:r>
          </a:p>
          <a:p>
            <a:endParaRPr lang="en-US" sz="3200" b="1" dirty="0">
              <a:ln/>
              <a:solidFill>
                <a:schemeClr val="accent1"/>
              </a:solidFill>
              <a:latin typeface="Times New Roman" panose="02020603050405020304" pitchFamily="18" charset="0"/>
              <a:cs typeface="Times New Roman" panose="02020603050405020304" pitchFamily="18" charset="0"/>
            </a:endParaRPr>
          </a:p>
          <a:p>
            <a:r>
              <a:rPr lang="en-US" sz="3200" b="1" dirty="0">
                <a:ln/>
                <a:solidFill>
                  <a:schemeClr val="accent1"/>
                </a:solidFill>
                <a:latin typeface="Times New Roman" panose="02020603050405020304" pitchFamily="18" charset="0"/>
                <a:cs typeface="Times New Roman" panose="02020603050405020304" pitchFamily="18" charset="0"/>
              </a:rPr>
              <a:t>References</a:t>
            </a:r>
            <a:endParaRPr lang="en-IN" sz="3200" b="1" dirty="0">
              <a:ln/>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1351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90491-9610-46F6-BE35-5C726A73D01A}"/>
              </a:ext>
            </a:extLst>
          </p:cNvPr>
          <p:cNvSpPr>
            <a:spLocks noGrp="1"/>
          </p:cNvSpPr>
          <p:nvPr>
            <p:ph type="title"/>
          </p:nvPr>
        </p:nvSpPr>
        <p:spPr/>
        <p:txBody>
          <a:bodyPr/>
          <a:lstStyle/>
          <a:p>
            <a:r>
              <a:rPr lang="en-US"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OBJECTIVE</a:t>
            </a:r>
            <a:endParaRPr lang="en-IN"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E889E38-0772-4C36-B980-BE20131C7304}"/>
              </a:ext>
            </a:extLst>
          </p:cNvPr>
          <p:cNvSpPr>
            <a:spLocks noGrp="1"/>
          </p:cNvSpPr>
          <p:nvPr>
            <p:ph idx="1"/>
          </p:nvPr>
        </p:nvSpPr>
        <p:spPr/>
        <p:txBody>
          <a:bodyPr/>
          <a:lstStyle/>
          <a:p>
            <a:endParaRPr lang="en-US" dirty="0"/>
          </a:p>
          <a:p>
            <a:pPr marL="0" indent="0">
              <a:buNone/>
            </a:pPr>
            <a:endParaRPr lang="en-US" dirty="0"/>
          </a:p>
          <a:p>
            <a:pPr marL="0" indent="0">
              <a:buNone/>
            </a:pPr>
            <a:r>
              <a:rPr lang="en-US" sz="3200" dirty="0">
                <a:solidFill>
                  <a:schemeClr val="accent1"/>
                </a:solidFill>
                <a:latin typeface="Times New Roman" panose="02020603050405020304" pitchFamily="18" charset="0"/>
                <a:cs typeface="Times New Roman" panose="02020603050405020304" pitchFamily="18" charset="0"/>
              </a:rPr>
              <a:t>Customer can use the app to browse the products and add them to their shopping cart. The bot will assist users in receiving product</a:t>
            </a:r>
            <a:r>
              <a:rPr lang="en-IN" sz="3200" dirty="0">
                <a:solidFill>
                  <a:schemeClr val="accent1"/>
                </a:solidFill>
                <a:latin typeface="Times New Roman" panose="02020603050405020304" pitchFamily="18" charset="0"/>
                <a:cs typeface="Times New Roman" panose="02020603050405020304" pitchFamily="18" charset="0"/>
              </a:rPr>
              <a:t> recommendations.</a:t>
            </a:r>
            <a:endParaRPr lang="en-US" sz="32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5544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AB5CE-F632-493E-B0F6-D6F18CECC093}"/>
              </a:ext>
            </a:extLst>
          </p:cNvPr>
          <p:cNvSpPr>
            <a:spLocks noGrp="1"/>
          </p:cNvSpPr>
          <p:nvPr>
            <p:ph type="title"/>
          </p:nvPr>
        </p:nvSpPr>
        <p:spPr/>
        <p:txBody>
          <a:bodyPr/>
          <a:lstStyle/>
          <a:p>
            <a:r>
              <a:rPr lang="en-US" dirty="0"/>
              <a:t>			</a:t>
            </a:r>
            <a:r>
              <a:rPr lang="en-U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REVIEW</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FFF858-7980-4CE7-9534-381C46431358}"/>
              </a:ext>
            </a:extLst>
          </p:cNvPr>
          <p:cNvSpPr>
            <a:spLocks noGrp="1"/>
          </p:cNvSpPr>
          <p:nvPr>
            <p:ph idx="1"/>
          </p:nvPr>
        </p:nvSpPr>
        <p:spPr>
          <a:xfrm>
            <a:off x="1616765" y="1298713"/>
            <a:ext cx="9887847" cy="4612509"/>
          </a:xfrm>
        </p:spPr>
        <p:txBody>
          <a:bodyPr>
            <a:normAutofit lnSpcReduction="10000"/>
          </a:bodyPr>
          <a:lstStyle/>
          <a:p>
            <a:pPr marL="0" indent="0">
              <a:buNone/>
            </a:pPr>
            <a:r>
              <a:rPr lang="en-US" dirty="0">
                <a:solidFill>
                  <a:schemeClr val="accent1"/>
                </a:solidFill>
                <a:latin typeface="Times New Roman" panose="02020603050405020304" pitchFamily="18" charset="0"/>
                <a:cs typeface="Times New Roman" panose="02020603050405020304" pitchFamily="18" charset="0"/>
              </a:rPr>
              <a:t>1)Aspect-Based Fashion Recommendation With Attention Mechanism </a:t>
            </a:r>
          </a:p>
          <a:p>
            <a:pPr marL="0" indent="0">
              <a:buNone/>
            </a:pP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5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WEIQIAN LI 1,2 AND BUGAO XU 2 1School of Computer Science, Xi’an Polytechnic University, Xi’an 710048, China 2Department of Merchandising and Digital Retailing, University of North Texas, Denton, TX 76203, USA Corresponding author: </a:t>
            </a:r>
            <a:r>
              <a:rPr lang="en-US" sz="1500" b="1" i="1"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Bugao</a:t>
            </a:r>
            <a:r>
              <a:rPr lang="en-US" sz="15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Xu (</a:t>
            </a:r>
            <a:r>
              <a:rPr lang="en-US" sz="1500" b="1" i="1"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bugao.xu@unt.edu</a:t>
            </a:r>
            <a:r>
              <a:rPr lang="en-US" sz="15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endParaRPr lang="en-IN" sz="15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indent="0">
              <a:buNone/>
            </a:pPr>
            <a:r>
              <a:rPr lang="en-US" dirty="0">
                <a:solidFill>
                  <a:schemeClr val="accent1"/>
                </a:solidFill>
                <a:latin typeface="Times New Roman" panose="02020603050405020304" pitchFamily="18" charset="0"/>
                <a:cs typeface="Times New Roman" panose="02020603050405020304" pitchFamily="18" charset="0"/>
              </a:rPr>
              <a:t>Abstract : Nowadays days rapid growth of fashion e-commerce, fashion recommendation has become a main digital marketing tool that is built for customer reviews, ratings, and feedback. Online feedback and review is a powerful source and this is useful for enhancing the product of fashion recommendations for future purchases. the effective in customer rating predictions as compared a several states of fashion recommenders.</a:t>
            </a:r>
          </a:p>
          <a:p>
            <a:pPr marL="0" indent="0">
              <a:buNone/>
            </a:pPr>
            <a:endParaRPr lang="en-US" dirty="0">
              <a:solidFill>
                <a:schemeClr val="accent1"/>
              </a:solidFill>
              <a:latin typeface="Times New Roman" panose="02020603050405020304" pitchFamily="18" charset="0"/>
              <a:cs typeface="Times New Roman" panose="02020603050405020304" pitchFamily="18" charset="0"/>
            </a:endParaRPr>
          </a:p>
          <a:p>
            <a:pPr marL="0" indent="0">
              <a:buNone/>
            </a:pPr>
            <a:r>
              <a:rPr lang="en-US" dirty="0">
                <a:solidFill>
                  <a:schemeClr val="accent1"/>
                </a:solidFill>
                <a:latin typeface="Times New Roman" panose="02020603050405020304" pitchFamily="18" charset="0"/>
                <a:cs typeface="Times New Roman" panose="02020603050405020304" pitchFamily="18" charset="0"/>
              </a:rPr>
              <a:t>2)Product Recommender Chat Bot </a:t>
            </a:r>
          </a:p>
          <a:p>
            <a:pPr marL="0" indent="0">
              <a:buNone/>
            </a:pPr>
            <a:r>
              <a:rPr lang="en-US" dirty="0">
                <a:solidFill>
                  <a:schemeClr val="accent1"/>
                </a:solidFill>
                <a:latin typeface="Times New Roman" panose="02020603050405020304" pitchFamily="18" charset="0"/>
                <a:cs typeface="Times New Roman" panose="02020603050405020304" pitchFamily="18" charset="0"/>
              </a:rPr>
              <a:t>    </a:t>
            </a:r>
            <a:r>
              <a:rPr lang="en-US" sz="1500" b="1" i="1"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Neera</a:t>
            </a:r>
            <a:r>
              <a:rPr lang="en-US" sz="15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Sanjay </a:t>
            </a:r>
            <a:r>
              <a:rPr lang="en-US" sz="1500" b="1" i="1"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Agashe</a:t>
            </a:r>
            <a:r>
              <a:rPr lang="en-US" sz="15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Computer science and Engineering, Government College of Engineering, Aurangabad, India</a:t>
            </a:r>
            <a:endParaRPr lang="en-US" b="1" i="1" dirty="0">
              <a:solidFill>
                <a:schemeClr val="bg1">
                  <a:lumMod val="50000"/>
                </a:schemeClr>
              </a:solidFill>
              <a:latin typeface="Times New Roman" panose="02020603050405020304" pitchFamily="18" charset="0"/>
              <a:cs typeface="Times New Roman" panose="02020603050405020304" pitchFamily="18" charset="0"/>
            </a:endParaRPr>
          </a:p>
          <a:p>
            <a:pPr marL="0" indent="0">
              <a:buNone/>
            </a:pPr>
            <a:r>
              <a:rPr lang="en-US" dirty="0">
                <a:solidFill>
                  <a:schemeClr val="accent1"/>
                </a:solidFill>
                <a:latin typeface="Times New Roman" panose="02020603050405020304" pitchFamily="18" charset="0"/>
                <a:cs typeface="Times New Roman" panose="02020603050405020304" pitchFamily="18" charset="0"/>
              </a:rPr>
              <a:t>Abstract : Data has no research and they include e - commerce and the system has a significance. If is one of the large scales of makes a scope and domains and improves the semantic analysis if provider outputs and tools, websites, etc. If the analysis is a taking a minimal users.</a:t>
            </a:r>
            <a:endParaRPr lang="en-IN"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9409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E7012-A45E-4798-BD46-35EF6B97A6B5}"/>
              </a:ext>
            </a:extLst>
          </p:cNvPr>
          <p:cNvSpPr>
            <a:spLocks noGrp="1"/>
          </p:cNvSpPr>
          <p:nvPr>
            <p:ph type="title"/>
          </p:nvPr>
        </p:nvSpPr>
        <p:spPr/>
        <p:txBody>
          <a:bodyPr/>
          <a:lstStyle/>
          <a:p>
            <a:r>
              <a:rPr lang="en-US" dirty="0"/>
              <a:t>	</a:t>
            </a:r>
            <a:r>
              <a:rPr lang="en-U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LITERATURE REVIEW </a:t>
            </a:r>
            <a:r>
              <a:rPr lang="en-US"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Contd</a:t>
            </a:r>
            <a:r>
              <a:rPr lang="en-U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9ADAED-C1F8-400C-B1E4-8CAD06872953}"/>
              </a:ext>
            </a:extLst>
          </p:cNvPr>
          <p:cNvSpPr>
            <a:spLocks noGrp="1"/>
          </p:cNvSpPr>
          <p:nvPr>
            <p:ph idx="1"/>
          </p:nvPr>
        </p:nvSpPr>
        <p:spPr>
          <a:xfrm>
            <a:off x="1736035" y="1285461"/>
            <a:ext cx="9768577" cy="4625761"/>
          </a:xfrm>
        </p:spPr>
        <p:txBody>
          <a:bodyPr>
            <a:normAutofit lnSpcReduction="10000"/>
          </a:bodyPr>
          <a:lstStyle/>
          <a:p>
            <a:pPr marL="0" indent="0">
              <a:buNone/>
            </a:pPr>
            <a:r>
              <a:rPr lang="en-US" dirty="0">
                <a:solidFill>
                  <a:schemeClr val="accent1"/>
                </a:solidFill>
                <a:latin typeface="Times New Roman" panose="02020603050405020304" pitchFamily="18" charset="0"/>
                <a:cs typeface="Times New Roman" panose="02020603050405020304" pitchFamily="18" charset="0"/>
              </a:rPr>
              <a:t>3) Chat bot design approaches for fashion E-commerce</a:t>
            </a:r>
          </a:p>
          <a:p>
            <a:pPr marL="0" indent="0">
              <a:buNone/>
            </a:pPr>
            <a:r>
              <a:rPr lang="en-US" sz="15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 R. D. B. </a:t>
            </a:r>
            <a:r>
              <a:rPr lang="en-US" sz="1500" b="1" i="1"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Landim</a:t>
            </a:r>
            <a:r>
              <a:rPr lang="en-US" sz="15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 M. Pereira, T. Vieira, E. de B. Costa, J. A. B. Moura, V. </a:t>
            </a:r>
            <a:r>
              <a:rPr lang="en-US" sz="1500" b="1" i="1"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Wanick</a:t>
            </a:r>
            <a:r>
              <a:rPr lang="en-US" sz="15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&amp; Eirini </a:t>
            </a:r>
            <a:r>
              <a:rPr lang="en-US" sz="1500" b="1" i="1"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Bazaki</a:t>
            </a:r>
            <a:r>
              <a:rPr lang="en-US" sz="15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(2022) Chatbot design approaches for fashion E-commerce: an interdisciplinary review, International Journal of Fashion Design, Technology and Education, 15:2, 200-210, DOI: 10.1080/17543266.2021.1990417</a:t>
            </a:r>
          </a:p>
          <a:p>
            <a:pPr marL="0" indent="0">
              <a:buNone/>
            </a:pPr>
            <a:r>
              <a:rPr lang="en-US" dirty="0">
                <a:solidFill>
                  <a:schemeClr val="accent1"/>
                </a:solidFill>
                <a:latin typeface="Times New Roman" panose="02020603050405020304" pitchFamily="18" charset="0"/>
                <a:cs typeface="Times New Roman" panose="02020603050405020304" pitchFamily="18" charset="0"/>
              </a:rPr>
              <a:t>Abstract : Chatbots are online assistance for customers. Fashion brands use chatbots to provide a better experience for users. It involves customer behavior. The recommendation system and audio recognition of chatbots are in practice. </a:t>
            </a:r>
          </a:p>
          <a:p>
            <a:pPr marL="0" indent="0">
              <a:buNone/>
            </a:pPr>
            <a:endParaRPr lang="en-US" dirty="0">
              <a:solidFill>
                <a:schemeClr val="accent1"/>
              </a:solidFill>
              <a:latin typeface="Times New Roman" panose="02020603050405020304" pitchFamily="18" charset="0"/>
              <a:cs typeface="Times New Roman" panose="02020603050405020304" pitchFamily="18" charset="0"/>
            </a:endParaRPr>
          </a:p>
          <a:p>
            <a:pPr marL="0" indent="0">
              <a:buNone/>
            </a:pPr>
            <a:r>
              <a:rPr lang="en-US" dirty="0">
                <a:solidFill>
                  <a:schemeClr val="accent1"/>
                </a:solidFill>
                <a:latin typeface="Times New Roman" panose="02020603050405020304" pitchFamily="18" charset="0"/>
                <a:cs typeface="Times New Roman" panose="02020603050405020304" pitchFamily="18" charset="0"/>
              </a:rPr>
              <a:t>4)Fashion Recommendation Systems, Models and Methods </a:t>
            </a:r>
          </a:p>
          <a:p>
            <a:pPr marL="0" indent="0">
              <a:buNone/>
            </a:pPr>
            <a:r>
              <a:rPr lang="en-US" dirty="0">
                <a:solidFill>
                  <a:schemeClr val="accent1"/>
                </a:solidFill>
                <a:latin typeface="Times New Roman" panose="02020603050405020304" pitchFamily="18" charset="0"/>
                <a:cs typeface="Times New Roman" panose="02020603050405020304" pitchFamily="18" charset="0"/>
              </a:rPr>
              <a:t>    </a:t>
            </a:r>
            <a:r>
              <a:rPr lang="en-US" sz="15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Chakraborty, S.; Hoque, M. S.; </a:t>
            </a:r>
            <a:r>
              <a:rPr lang="en-US" sz="1500" b="1" i="1"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Jeem</a:t>
            </a:r>
            <a:r>
              <a:rPr lang="en-US" sz="15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N.R.; Biswas, M.C.; </a:t>
            </a:r>
            <a:r>
              <a:rPr lang="en-US" sz="1500" b="1" i="1"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Bardhan</a:t>
            </a:r>
            <a:r>
              <a:rPr lang="en-US" sz="15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D.; </a:t>
            </a:r>
            <a:r>
              <a:rPr lang="en-US" sz="1500" b="1" i="1"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Lobaton</a:t>
            </a:r>
            <a:r>
              <a:rPr lang="en-US" sz="15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E. Fashion Recommendation Systems, Models and Methods: A Review. Informatics 2021, 8, 49. https://doi.org/10.3390/ informatics8030049 </a:t>
            </a:r>
            <a:endParaRPr lang="en-US" sz="1500" b="1" i="1" dirty="0">
              <a:solidFill>
                <a:schemeClr val="accent1"/>
              </a:solidFill>
              <a:latin typeface="Times New Roman" panose="02020603050405020304" pitchFamily="18" charset="0"/>
              <a:cs typeface="Times New Roman" panose="02020603050405020304" pitchFamily="18" charset="0"/>
            </a:endParaRPr>
          </a:p>
          <a:p>
            <a:pPr marL="0" indent="0">
              <a:buNone/>
            </a:pPr>
            <a:r>
              <a:rPr lang="en-US" dirty="0">
                <a:solidFill>
                  <a:schemeClr val="accent1"/>
                </a:solidFill>
                <a:latin typeface="Times New Roman" panose="02020603050405020304" pitchFamily="18" charset="0"/>
                <a:cs typeface="Times New Roman" panose="02020603050405020304" pitchFamily="18" charset="0"/>
              </a:rPr>
              <a:t>Abstract :The chatbot is online assistance and communication with the customer. Fashion has adopted chatbots to provide personalized consumer experiences. the findings show that deep learning, recommendation system, audio recognition, and integration of a chatbot with using fashion recommendation system.</a:t>
            </a:r>
            <a:endParaRPr lang="en-IN"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5347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5FBA-5ACB-40B2-8787-A69BA203DF5B}"/>
              </a:ext>
            </a:extLst>
          </p:cNvPr>
          <p:cNvSpPr>
            <a:spLocks noGrp="1"/>
          </p:cNvSpPr>
          <p:nvPr>
            <p:ph type="title"/>
          </p:nvPr>
        </p:nvSpPr>
        <p:spPr/>
        <p:txBody>
          <a:bodyPr/>
          <a:lstStyle/>
          <a:p>
            <a:r>
              <a:rPr lang="en-US" dirty="0"/>
              <a:t>	       </a:t>
            </a:r>
            <a:r>
              <a:rPr lang="en-U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REVIEW </a:t>
            </a:r>
            <a:r>
              <a:rPr lang="en-US"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Contd</a:t>
            </a:r>
            <a:r>
              <a:rPr lang="en-U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7C80BE7-AFC9-45D7-9CD9-3CD56B4903E2}"/>
              </a:ext>
            </a:extLst>
          </p:cNvPr>
          <p:cNvSpPr>
            <a:spLocks noGrp="1"/>
          </p:cNvSpPr>
          <p:nvPr>
            <p:ph idx="1"/>
          </p:nvPr>
        </p:nvSpPr>
        <p:spPr>
          <a:xfrm>
            <a:off x="1855304" y="1404730"/>
            <a:ext cx="9649308" cy="4506492"/>
          </a:xfrm>
        </p:spPr>
        <p:txBody>
          <a:bodyPr>
            <a:normAutofit fontScale="92500" lnSpcReduction="10000"/>
          </a:bodyPr>
          <a:lstStyle/>
          <a:p>
            <a:pPr marL="0" indent="0">
              <a:buNone/>
            </a:pPr>
            <a:r>
              <a:rPr lang="en-US" dirty="0">
                <a:solidFill>
                  <a:schemeClr val="accent1"/>
                </a:solidFill>
                <a:latin typeface="Times New Roman" panose="02020603050405020304" pitchFamily="18" charset="0"/>
                <a:cs typeface="Times New Roman" panose="02020603050405020304" pitchFamily="18" charset="0"/>
              </a:rPr>
              <a:t>5) Size Recommendation System for Fashion E-commerce</a:t>
            </a:r>
          </a:p>
          <a:p>
            <a:pPr marL="0" indent="0">
              <a:buNone/>
            </a:pPr>
            <a:r>
              <a:rPr lang="en-US"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 Mohammed Abdulla </a:t>
            </a:r>
            <a:r>
              <a:rPr lang="en-US" sz="1600" b="1" i="1"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Myntra</a:t>
            </a:r>
            <a:r>
              <a:rPr lang="en-US" sz="16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Designs, India </a:t>
            </a:r>
            <a:r>
              <a:rPr lang="en-US" sz="1600" b="1" i="1"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hlinkClick r:id="rId2"/>
              </a:rPr>
              <a:t>ghani.abdulla@myntra.com</a:t>
            </a:r>
            <a:r>
              <a:rPr lang="en-US" sz="16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1" i="1"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Sumit</a:t>
            </a:r>
            <a:r>
              <a:rPr lang="en-US" sz="16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1" i="1"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Borar</a:t>
            </a:r>
            <a:r>
              <a:rPr lang="en-US" sz="16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1" i="1"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Myntra</a:t>
            </a:r>
            <a:r>
              <a:rPr lang="en-US" sz="16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Designs, India </a:t>
            </a:r>
            <a:r>
              <a:rPr lang="en-US" sz="1600" b="1" i="1"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hlinkClick r:id="rId3"/>
              </a:rPr>
              <a:t>sumit.borar@myntra.com</a:t>
            </a:r>
            <a:endParaRPr lang="en-US" sz="16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indent="0">
              <a:buNone/>
            </a:pPr>
            <a:r>
              <a:rPr lang="en-US" dirty="0">
                <a:solidFill>
                  <a:schemeClr val="accent1"/>
                </a:solidFill>
                <a:latin typeface="Times New Roman" panose="02020603050405020304" pitchFamily="18" charset="0"/>
                <a:cs typeface="Times New Roman" panose="02020603050405020304" pitchFamily="18" charset="0"/>
              </a:rPr>
              <a:t>Abstract : Understanding user style and size preference is critical. Customer doesn't have the option to try the product they rely on the image and size chart because of this product return issues. The measurements don't scale well because of the differences in the size of the user. By allowing the user to select size and measurements we can overcome it.</a:t>
            </a:r>
          </a:p>
          <a:p>
            <a:pPr marL="0" indent="0">
              <a:buNone/>
            </a:pPr>
            <a:endParaRPr lang="en-US" dirty="0">
              <a:solidFill>
                <a:schemeClr val="accent1"/>
              </a:solidFill>
              <a:latin typeface="Times New Roman" panose="02020603050405020304" pitchFamily="18" charset="0"/>
              <a:cs typeface="Times New Roman" panose="02020603050405020304" pitchFamily="18" charset="0"/>
            </a:endParaRPr>
          </a:p>
          <a:p>
            <a:pPr marL="0" indent="0">
              <a:buNone/>
            </a:pPr>
            <a:r>
              <a:rPr lang="en-US" dirty="0">
                <a:solidFill>
                  <a:schemeClr val="accent1"/>
                </a:solidFill>
                <a:latin typeface="Times New Roman" panose="02020603050405020304" pitchFamily="18" charset="0"/>
                <a:cs typeface="Times New Roman" panose="02020603050405020304" pitchFamily="18" charset="0"/>
              </a:rPr>
              <a:t>6) Fashion Recommendation Systems </a:t>
            </a:r>
          </a:p>
          <a:p>
            <a:pPr marL="0" indent="0">
              <a:buNone/>
            </a:pPr>
            <a:r>
              <a:rPr lang="en-US" dirty="0">
                <a:solidFill>
                  <a:schemeClr val="accent1"/>
                </a:solidFill>
                <a:latin typeface="Times New Roman" panose="02020603050405020304" pitchFamily="18" charset="0"/>
                <a:cs typeface="Times New Roman" panose="02020603050405020304" pitchFamily="18" charset="0"/>
              </a:rPr>
              <a:t>     </a:t>
            </a:r>
            <a:r>
              <a:rPr lang="en-US" sz="16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SAMIT CHAKRABORTY, Md. Saiful Hoque, </a:t>
            </a:r>
            <a:r>
              <a:rPr lang="en-US" sz="1600" b="1" i="1"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Naimur</a:t>
            </a:r>
            <a:r>
              <a:rPr lang="en-US" sz="16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Rahman </a:t>
            </a:r>
            <a:r>
              <a:rPr lang="en-US" sz="1600" b="1" i="1"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Jeem</a:t>
            </a:r>
            <a:r>
              <a:rPr lang="en-US" sz="16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600" b="1" i="1"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Manik</a:t>
            </a:r>
            <a:r>
              <a:rPr lang="en-US" sz="16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Chandra Biswas   https://encyclopedia.pub/14147</a:t>
            </a:r>
            <a:endParaRPr lang="en-US" sz="1600" b="1" i="1" dirty="0">
              <a:solidFill>
                <a:schemeClr val="accent1"/>
              </a:solidFill>
              <a:latin typeface="Times New Roman" panose="02020603050405020304" pitchFamily="18" charset="0"/>
              <a:cs typeface="Times New Roman" panose="02020603050405020304" pitchFamily="18" charset="0"/>
            </a:endParaRPr>
          </a:p>
          <a:p>
            <a:pPr marL="0" indent="0">
              <a:buNone/>
            </a:pPr>
            <a:r>
              <a:rPr lang="en-US" dirty="0">
                <a:solidFill>
                  <a:schemeClr val="accent1"/>
                </a:solidFill>
                <a:latin typeface="Times New Roman" panose="02020603050405020304" pitchFamily="18" charset="0"/>
                <a:cs typeface="Times New Roman" panose="02020603050405020304" pitchFamily="18" charset="0"/>
              </a:rPr>
              <a:t>Abstract : Fashion recommendation system has a huge attraction &amp; most attention from rapidly fashion retailers are they provide a personalized shopping live experience to the customer, with technical newly advance to help as the amount of potential in image processing, parsing, classification, comparison price, and segmentation for consumer satisfaction to buy a garment in our shop.</a:t>
            </a:r>
            <a:endParaRPr lang="en-IN"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8000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7DD7C-5290-44AC-AE37-9B03E2F57374}"/>
              </a:ext>
            </a:extLst>
          </p:cNvPr>
          <p:cNvSpPr>
            <a:spLocks noGrp="1"/>
          </p:cNvSpPr>
          <p:nvPr>
            <p:ph type="title"/>
          </p:nvPr>
        </p:nvSpPr>
        <p:spPr/>
        <p:txBody>
          <a:bodyPr/>
          <a:lstStyle/>
          <a:p>
            <a:r>
              <a:rPr lang="en-US" dirty="0"/>
              <a:t>			       </a:t>
            </a:r>
            <a:r>
              <a:rPr lang="en-U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AB38D1-F550-4929-A361-9EA150C02CFB}"/>
              </a:ext>
            </a:extLst>
          </p:cNvPr>
          <p:cNvSpPr>
            <a:spLocks noGrp="1"/>
          </p:cNvSpPr>
          <p:nvPr>
            <p:ph idx="1"/>
          </p:nvPr>
        </p:nvSpPr>
        <p:spPr/>
        <p:txBody>
          <a:bodyPr/>
          <a:lstStyle/>
          <a:p>
            <a:pPr>
              <a:buAutoNum type="arabicParenR"/>
            </a:pPr>
            <a:r>
              <a:rPr lang="en-US" dirty="0">
                <a:solidFill>
                  <a:schemeClr val="accent1"/>
                </a:solidFill>
                <a:latin typeface="Times New Roman" panose="02020603050405020304" pitchFamily="18" charset="0"/>
                <a:cs typeface="Times New Roman" panose="02020603050405020304" pitchFamily="18" charset="0"/>
              </a:rPr>
              <a:t>W. Zhang, B. Bo, M. Chu, J. Liu, and N. Yee, “Real-time clothes comparison based on multi-view vision,” in Proceedings of the ACM/IEEE International Conference on Distributed Smart Cameras, pp. 1–10, Stanford, Calif, USA, September 2008.</a:t>
            </a:r>
          </a:p>
          <a:p>
            <a:pPr>
              <a:buAutoNum type="arabicParenR"/>
            </a:pPr>
            <a:r>
              <a:rPr lang="en-IN" dirty="0">
                <a:solidFill>
                  <a:schemeClr val="accent1"/>
                </a:solidFill>
                <a:latin typeface="Times New Roman" panose="02020603050405020304" pitchFamily="18" charset="0"/>
                <a:cs typeface="Times New Roman" panose="02020603050405020304" pitchFamily="18" charset="0"/>
              </a:rPr>
              <a:t>Kang, W.-C.; Fang, C.; Wang, Z.; McAuley, J. Visually-aware fashion recommendation and design with generative image models. In Proceedings of the 2017 IEEE International Conference on Data Mining (ICDM), New Orleans, LA, USA, 18–21 November 2017; pp. 207–216.</a:t>
            </a:r>
          </a:p>
          <a:p>
            <a:pPr>
              <a:buAutoNum type="arabicParenR"/>
            </a:pPr>
            <a:r>
              <a:rPr lang="en-US" dirty="0">
                <a:solidFill>
                  <a:schemeClr val="accent1"/>
                </a:solidFill>
                <a:latin typeface="Times New Roman" panose="02020603050405020304" pitchFamily="18" charset="0"/>
                <a:cs typeface="Times New Roman" panose="02020603050405020304" pitchFamily="18" charset="0"/>
              </a:rPr>
              <a:t>Mohammed Abdulla, G.; Singh, S.; </a:t>
            </a:r>
            <a:r>
              <a:rPr lang="en-US" dirty="0" err="1">
                <a:solidFill>
                  <a:schemeClr val="accent1"/>
                </a:solidFill>
                <a:latin typeface="Times New Roman" panose="02020603050405020304" pitchFamily="18" charset="0"/>
                <a:cs typeface="Times New Roman" panose="02020603050405020304" pitchFamily="18" charset="0"/>
              </a:rPr>
              <a:t>Borar</a:t>
            </a:r>
            <a:r>
              <a:rPr lang="en-US" dirty="0">
                <a:solidFill>
                  <a:schemeClr val="accent1"/>
                </a:solidFill>
                <a:latin typeface="Times New Roman" panose="02020603050405020304" pitchFamily="18" charset="0"/>
                <a:cs typeface="Times New Roman" panose="02020603050405020304" pitchFamily="18" charset="0"/>
              </a:rPr>
              <a:t>, S. Shop your right size: A system for recommending sizes for fashion products. In Proceedings of the Companion Proceedings of the 2019 World Wide Web Conference on—WWW ’19, San Francisco, CA, USA, 13–17 May 2019; pp. 327–334.</a:t>
            </a:r>
            <a:endParaRPr lang="en-IN"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3392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BA675-2A97-4E73-9A90-805A2E30B682}"/>
              </a:ext>
            </a:extLst>
          </p:cNvPr>
          <p:cNvSpPr>
            <a:spLocks noGrp="1"/>
          </p:cNvSpPr>
          <p:nvPr>
            <p:ph type="title"/>
          </p:nvPr>
        </p:nvSpPr>
        <p:spPr/>
        <p:txBody>
          <a:bodyPr/>
          <a:lstStyle/>
          <a:p>
            <a:r>
              <a:rPr lang="en-US" dirty="0"/>
              <a:t>			</a:t>
            </a:r>
            <a:r>
              <a:rPr lang="en-U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REFERENCES </a:t>
            </a:r>
            <a:r>
              <a:rPr lang="en-US"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Contd</a:t>
            </a:r>
            <a:r>
              <a:rPr lang="en-U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58472B-6988-4966-96AA-B14F5BD54921}"/>
              </a:ext>
            </a:extLst>
          </p:cNvPr>
          <p:cNvSpPr>
            <a:spLocks noGrp="1"/>
          </p:cNvSpPr>
          <p:nvPr>
            <p:ph idx="1"/>
          </p:nvPr>
        </p:nvSpPr>
        <p:spPr/>
        <p:txBody>
          <a:bodyPr/>
          <a:lstStyle/>
          <a:p>
            <a:pPr marL="0" indent="0">
              <a:buNone/>
            </a:pPr>
            <a:r>
              <a:rPr lang="en-US" dirty="0">
                <a:solidFill>
                  <a:schemeClr val="accent1"/>
                </a:solidFill>
                <a:latin typeface="Times New Roman" panose="02020603050405020304" pitchFamily="18" charset="0"/>
                <a:cs typeface="Times New Roman" panose="02020603050405020304" pitchFamily="18" charset="0"/>
              </a:rPr>
              <a:t>4) 9. Hsieh, C.-Y.; Li, Y.-M. Fashion Recommendation with Social Intelligence on Personality and Trends. In Proceedings of the 2019 8th International Congress on Advanced Applied Informatics (IIAI-AAI), Toyama, Japan, 7–11 July 2019; pp. 85–90, doi:10.1109/IIAI-AAI.2019.00027.</a:t>
            </a:r>
          </a:p>
          <a:p>
            <a:pPr marL="0" indent="0">
              <a:buNone/>
            </a:pPr>
            <a:r>
              <a:rPr lang="en-US" dirty="0">
                <a:solidFill>
                  <a:schemeClr val="accent1"/>
                </a:solidFill>
                <a:latin typeface="Times New Roman" panose="02020603050405020304" pitchFamily="18" charset="0"/>
                <a:cs typeface="Times New Roman" panose="02020603050405020304" pitchFamily="18" charset="0"/>
              </a:rPr>
              <a:t>5) Chung, M., Ko, E., </a:t>
            </a:r>
            <a:r>
              <a:rPr lang="en-US" dirty="0" err="1">
                <a:solidFill>
                  <a:schemeClr val="accent1"/>
                </a:solidFill>
                <a:latin typeface="Times New Roman" panose="02020603050405020304" pitchFamily="18" charset="0"/>
                <a:cs typeface="Times New Roman" panose="02020603050405020304" pitchFamily="18" charset="0"/>
              </a:rPr>
              <a:t>Joung</a:t>
            </a:r>
            <a:r>
              <a:rPr lang="en-US" dirty="0">
                <a:solidFill>
                  <a:schemeClr val="accent1"/>
                </a:solidFill>
                <a:latin typeface="Times New Roman" panose="02020603050405020304" pitchFamily="18" charset="0"/>
                <a:cs typeface="Times New Roman" panose="02020603050405020304" pitchFamily="18" charset="0"/>
              </a:rPr>
              <a:t>, H., &amp; Kim, S. J. (2020). Chatbot e-service and customer satisfaction regarding luxury </a:t>
            </a:r>
            <a:r>
              <a:rPr lang="en-US" dirty="0" err="1">
                <a:solidFill>
                  <a:schemeClr val="accent1"/>
                </a:solidFill>
                <a:latin typeface="Times New Roman" panose="02020603050405020304" pitchFamily="18" charset="0"/>
                <a:cs typeface="Times New Roman" panose="02020603050405020304" pitchFamily="18" charset="0"/>
              </a:rPr>
              <a:t>brands.Journal</a:t>
            </a:r>
            <a:r>
              <a:rPr lang="en-US" dirty="0">
                <a:solidFill>
                  <a:schemeClr val="accent1"/>
                </a:solidFill>
                <a:latin typeface="Times New Roman" panose="02020603050405020304" pitchFamily="18" charset="0"/>
                <a:cs typeface="Times New Roman" panose="02020603050405020304" pitchFamily="18" charset="0"/>
              </a:rPr>
              <a:t> of Business Research, 117, 587–595</a:t>
            </a:r>
          </a:p>
          <a:p>
            <a:pPr marL="0" indent="0">
              <a:buNone/>
            </a:pPr>
            <a:r>
              <a:rPr lang="en-US" dirty="0">
                <a:solidFill>
                  <a:schemeClr val="accent1"/>
                </a:solidFill>
                <a:latin typeface="Times New Roman" panose="02020603050405020304" pitchFamily="18" charset="0"/>
                <a:cs typeface="Times New Roman" panose="02020603050405020304" pitchFamily="18" charset="0"/>
              </a:rPr>
              <a:t>6) Yin, R.; Li, K.; Lu, J.; Zhang, G. Enhancing Fashion Recommendation with Visual Compatibility Relationship. In Proceedings of the </a:t>
            </a:r>
            <a:r>
              <a:rPr lang="en-US" dirty="0" err="1">
                <a:solidFill>
                  <a:schemeClr val="accent1"/>
                </a:solidFill>
                <a:latin typeface="Times New Roman" panose="02020603050405020304" pitchFamily="18" charset="0"/>
                <a:cs typeface="Times New Roman" panose="02020603050405020304" pitchFamily="18" charset="0"/>
              </a:rPr>
              <a:t>The</a:t>
            </a:r>
            <a:r>
              <a:rPr lang="en-US" dirty="0">
                <a:solidFill>
                  <a:schemeClr val="accent1"/>
                </a:solidFill>
                <a:latin typeface="Times New Roman" panose="02020603050405020304" pitchFamily="18" charset="0"/>
                <a:cs typeface="Times New Roman" panose="02020603050405020304" pitchFamily="18" charset="0"/>
              </a:rPr>
              <a:t> World Wide Web Conference on—WWW ’19, San Francisco, CA, USA, 13–17 May 2019; pp. 3434–3440.</a:t>
            </a:r>
            <a:endParaRPr lang="en-IN"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4698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C044F-51A4-4348-A4C0-830A2847965E}"/>
              </a:ext>
            </a:extLst>
          </p:cNvPr>
          <p:cNvSpPr>
            <a:spLocks noGrp="1"/>
          </p:cNvSpPr>
          <p:nvPr>
            <p:ph type="title"/>
          </p:nvPr>
        </p:nvSpPr>
        <p:spPr>
          <a:xfrm rot="20716371">
            <a:off x="838200" y="2498725"/>
            <a:ext cx="10515600" cy="1325563"/>
          </a:xfrm>
        </p:spPr>
        <p:txBody>
          <a:bodyPr/>
          <a:lstStyle/>
          <a:p>
            <a:r>
              <a:rPr lang="en-US" dirty="0"/>
              <a:t>		  		           </a:t>
            </a:r>
            <a:r>
              <a:rPr lang="en-US" sz="54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458145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145</TotalTime>
  <Words>1011</Words>
  <Application>Microsoft Office PowerPoint</Application>
  <PresentationFormat>Widescreen</PresentationFormat>
  <Paragraphs>61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Times New Roman</vt:lpstr>
      <vt:lpstr>Wingdings 3</vt:lpstr>
      <vt:lpstr>Wisp</vt:lpstr>
      <vt:lpstr>PowerPoint Presentation</vt:lpstr>
      <vt:lpstr>CONTENTS</vt:lpstr>
      <vt:lpstr>OBJECTIVE</vt:lpstr>
      <vt:lpstr>   LITERATURE REVIEW</vt:lpstr>
      <vt:lpstr>         LITERATURE REVIEW Contd…</vt:lpstr>
      <vt:lpstr>        LITERATURE REVIEW Contd…</vt:lpstr>
      <vt:lpstr>          REFERENCES</vt:lpstr>
      <vt:lpstr>   REFERENCES Contd…</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ZUNATH KHAN</dc:creator>
  <cp:lastModifiedBy>ZUNATH KHAN</cp:lastModifiedBy>
  <cp:revision>17</cp:revision>
  <dcterms:created xsi:type="dcterms:W3CDTF">2022-09-12T15:47:01Z</dcterms:created>
  <dcterms:modified xsi:type="dcterms:W3CDTF">2022-09-12T18:22:33Z</dcterms:modified>
</cp:coreProperties>
</file>