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61D0F3E-802A-4ADF-9361-4008AF41505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61D0F3E-802A-4ADF-9361-4008AF41505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5B0C44-DCCA-42C0-A3D4-F4A7A169F28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D0F3E-802A-4ADF-9361-4008AF41505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D0F3E-802A-4ADF-9361-4008AF41505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5B0C44-DCCA-42C0-A3D4-F4A7A169F28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61D0F3E-802A-4ADF-9361-4008AF41505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5B0C44-DCCA-42C0-A3D4-F4A7A169F28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61D0F3E-802A-4ADF-9361-4008AF415052}" type="datetimeFigureOut">
              <a:rPr lang="en-IN" smtClean="0"/>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5B0C44-DCCA-42C0-A3D4-F4A7A169F28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bugao.xu@unt.ed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sumit.borar@myntra.com" TargetMode="External"/><Relationship Id="rId1" Type="http://schemas.openxmlformats.org/officeDocument/2006/relationships/hyperlink" Target="mailto:ghani.abdulla@myntra.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1635" y="821635"/>
            <a:ext cx="10588487" cy="1015663"/>
          </a:xfrm>
          <a:prstGeom prst="rect">
            <a:avLst/>
          </a:prstGeom>
          <a:noFill/>
        </p:spPr>
        <p:txBody>
          <a:bodyPr wrap="square" rtlCol="0">
            <a:spAutoFit/>
          </a:bodyPr>
          <a:lstStyle/>
          <a:p>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SMART FASHION RECOMMENDER APPLICATION WITH CHATBOT</a:t>
            </a:r>
            <a:endParaRPr lang="en-US" sz="2000" b="1"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               			                    Team ID : PNT2022TMID07960</a:t>
            </a:r>
            <a:endParaRPr lang="en-US" sz="2000" b="1"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				                                          Batch No : 01 </a:t>
            </a:r>
            <a:endParaRPr lang="en-US" sz="2000" b="1" dirty="0">
              <a:solidFill>
                <a:srgbClr val="00206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02296" y="2213113"/>
            <a:ext cx="8640417" cy="3723005"/>
          </a:xfrm>
          <a:prstGeom prst="rect">
            <a:avLst/>
          </a:prstGeom>
          <a:noFill/>
        </p:spPr>
        <p:txBody>
          <a:bodyPr wrap="square" rtlCol="0">
            <a:spAutoFit/>
          </a:bodyPr>
          <a:lstStyle/>
          <a:p>
            <a:r>
              <a:rPr lang="en-US" dirty="0"/>
              <a:t>		     	</a:t>
            </a:r>
            <a:r>
              <a:rPr lang="en-US" dirty="0">
                <a:solidFill>
                  <a:srgbClr val="002060"/>
                </a:solidFill>
                <a:latin typeface="Times New Roman" panose="02020603050405020304" pitchFamily="18" charset="0"/>
                <a:cs typeface="Times New Roman" panose="02020603050405020304" pitchFamily="18" charset="0"/>
              </a:rPr>
              <a:t>                                    PRESENTED BY</a:t>
            </a: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		</a:t>
            </a:r>
            <a:r>
              <a:rPr lang="en-US" b="1" dirty="0">
                <a:solidFill>
                  <a:schemeClr val="accent1">
                    <a:lumMod val="75000"/>
                  </a:schemeClr>
                </a:solidFill>
                <a:latin typeface="Times New Roman" panose="02020603050405020304" pitchFamily="18" charset="0"/>
                <a:cs typeface="Times New Roman" panose="02020603050405020304" pitchFamily="18" charset="0"/>
              </a:rPr>
              <a:t>1.JOTHIPRASATH.M(AC19UCS043)</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		2.</a:t>
            </a:r>
            <a:r>
              <a:rPr lang="en-US" b="1" dirty="0">
                <a:solidFill>
                  <a:schemeClr val="accent1">
                    <a:lumMod val="75000"/>
                  </a:schemeClr>
                </a:solidFill>
                <a:latin typeface="Times New Roman" panose="02020603050405020304" pitchFamily="18" charset="0"/>
                <a:cs typeface="Times New Roman" panose="02020603050405020304" pitchFamily="18" charset="0"/>
                <a:sym typeface="+mn-ea"/>
              </a:rPr>
              <a:t>NITHISH.R(AC18UCS071)</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		3.GANESH KUMAR.M(AC19UCS029)</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		4.HARSHAVARDHAN.S(AC19UCS035)</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r>
              <a:rPr lang="en-US" b="1" dirty="0">
                <a:solidFill>
                  <a:schemeClr val="accent1">
                    <a:lumMod val="75000"/>
                  </a:schemeClr>
                </a:solidFill>
                <a:latin typeface="Times New Roman" panose="02020603050405020304" pitchFamily="18" charset="0"/>
                <a:cs typeface="Times New Roman" panose="02020603050405020304" pitchFamily="18" charset="0"/>
              </a:rPr>
              <a:t>		</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a:p>
            <a:r>
              <a:rPr lang="en-US" sz="2800" b="1" dirty="0">
                <a:solidFill>
                  <a:srgbClr val="C00000"/>
                </a:solidFill>
                <a:latin typeface="Times New Roman" panose="02020603050405020304" pitchFamily="18" charset="0"/>
                <a:cs typeface="Times New Roman" panose="02020603050405020304" pitchFamily="18" charset="0"/>
              </a:rPr>
              <a:t>                                 IV – B.E / CSE – A</a:t>
            </a:r>
            <a:endParaRPr lang="en-US" sz="2800" b="1" dirty="0">
              <a:solidFill>
                <a:srgbClr val="C00000"/>
              </a:solidFill>
              <a:latin typeface="Times New Roman" panose="02020603050405020304" pitchFamily="18" charset="0"/>
              <a:cs typeface="Times New Roman" panose="02020603050405020304" pitchFamily="18" charset="0"/>
            </a:endParaRPr>
          </a:p>
          <a:p>
            <a:endParaRPr lang="en-US" dirty="0"/>
          </a:p>
          <a:p>
            <a:r>
              <a:rPr lang="en-US" sz="2800" b="1" dirty="0">
                <a:ln>
                  <a:solidFill>
                    <a:srgbClr val="00B050"/>
                  </a:solidFill>
                </a:ln>
                <a:solidFill>
                  <a:srgbClr val="00B050"/>
                </a:solidFill>
                <a:latin typeface="Times New Roman" panose="02020603050405020304" pitchFamily="18" charset="0"/>
                <a:cs typeface="Times New Roman" panose="02020603050405020304" pitchFamily="18" charset="0"/>
              </a:rPr>
              <a:t>	ADHIYAMAAN COLLEGE OF ENGINEERING</a:t>
            </a:r>
            <a:endParaRPr lang="en-US" b="1" dirty="0">
              <a:ln>
                <a:solidFill>
                  <a:srgbClr val="00B050"/>
                </a:solidFill>
              </a:ln>
              <a:solidFill>
                <a:srgbClr val="00B05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70507" y="5966929"/>
            <a:ext cx="11251096" cy="706755"/>
          </a:xfrm>
          <a:prstGeom prst="rect">
            <a:avLst/>
          </a:prstGeom>
          <a:noFill/>
        </p:spPr>
        <p:txBody>
          <a:bodyPr wrap="square" rtlCol="0">
            <a:spAutoFit/>
          </a:bodyPr>
          <a:lstStyle/>
          <a:p>
            <a:r>
              <a:rPr lang="en-US" dirty="0"/>
              <a:t> </a:t>
            </a:r>
            <a:r>
              <a:rPr lang="en-IN" dirty="0"/>
              <a:t>   	   </a:t>
            </a:r>
            <a:r>
              <a:rPr lang="en-US" altLang="en-IN" dirty="0"/>
              <a:t>  </a:t>
            </a:r>
            <a:r>
              <a:rPr lang="en-IN" sz="4000" dirty="0">
                <a:ln>
                  <a:solidFill>
                    <a:srgbClr val="FFC000"/>
                  </a:solidFill>
                </a:ln>
                <a:solidFill>
                  <a:srgbClr val="FF0000"/>
                </a:solidFill>
                <a:latin typeface="Times New Roman" panose="02020603050405020304" pitchFamily="18" charset="0"/>
                <a:cs typeface="Times New Roman" panose="02020603050405020304" pitchFamily="18" charset="0"/>
              </a:rPr>
              <a:t>GUIDED BY :</a:t>
            </a:r>
            <a:r>
              <a:rPr lang="en-IN" dirty="0"/>
              <a:t> </a:t>
            </a:r>
            <a:r>
              <a:rPr lang="en-IN" sz="3600" dirty="0">
                <a:ln>
                  <a:solidFill>
                    <a:srgbClr val="FF0000"/>
                  </a:solidFill>
                </a:ln>
                <a:solidFill>
                  <a:srgbClr val="FF0000"/>
                </a:solidFill>
                <a:latin typeface="Times New Roman" panose="02020603050405020304" pitchFamily="18" charset="0"/>
                <a:cs typeface="Times New Roman" panose="02020603050405020304" pitchFamily="18" charset="0"/>
              </a:rPr>
              <a:t>Dr.MORATANCH.N</a:t>
            </a:r>
            <a:r>
              <a:rPr lang="en-US" altLang="en-IN" sz="3600" dirty="0">
                <a:ln>
                  <a:solidFill>
                    <a:srgbClr val="FF0000"/>
                  </a:solidFill>
                </a:ln>
                <a:solidFill>
                  <a:srgbClr val="FF0000"/>
                </a:solidFill>
                <a:latin typeface="Times New Roman" panose="02020603050405020304" pitchFamily="18" charset="0"/>
                <a:cs typeface="Times New Roman" panose="02020603050405020304" pitchFamily="18" charset="0"/>
              </a:rPr>
              <a:t> </a:t>
            </a:r>
            <a:r>
              <a:rPr lang="en-US" altLang="en-IN" sz="2800" dirty="0">
                <a:ln>
                  <a:solidFill>
                    <a:srgbClr val="FF0000"/>
                  </a:solidFill>
                </a:ln>
                <a:solidFill>
                  <a:srgbClr val="FF0000"/>
                </a:solidFill>
                <a:latin typeface="Times New Roman" panose="02020603050405020304" pitchFamily="18" charset="0"/>
                <a:cs typeface="Times New Roman" panose="02020603050405020304" pitchFamily="18" charset="0"/>
              </a:rPr>
              <a:t>(Associate Professor)</a:t>
            </a:r>
            <a:endParaRPr lang="en-US" altLang="en-IN" sz="2800" dirty="0">
              <a:ln>
                <a:solidFill>
                  <a:srgbClr val="FF0000"/>
                </a:solidFill>
              </a:ln>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CONTENTS</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scene3d>
              <a:camera prst="orthographicFront"/>
              <a:lightRig rig="harsh" dir="t"/>
            </a:scene3d>
            <a:sp3d extrusionH="57150" prstMaterial="matte">
              <a:bevelT w="63500" h="12700" prst="angle"/>
              <a:contourClr>
                <a:schemeClr val="bg1">
                  <a:lumMod val="65000"/>
                </a:schemeClr>
              </a:contourClr>
            </a:sp3d>
          </a:bodyPr>
          <a:lstStyle/>
          <a:p>
            <a:endParaRPr lang="en-US" b="1" dirty="0">
              <a:solidFill>
                <a:schemeClr val="accent3"/>
              </a:solidFill>
            </a:endParaRPr>
          </a:p>
          <a:p>
            <a:endParaRPr lang="en-US" b="1" dirty="0">
              <a:solidFill>
                <a:schemeClr val="accent3"/>
              </a:solidFill>
            </a:endParaRPr>
          </a:p>
          <a:p>
            <a:r>
              <a:rPr lang="en-US" sz="3200" b="1" dirty="0">
                <a:solidFill>
                  <a:schemeClr val="accent1"/>
                </a:solidFill>
                <a:latin typeface="Times New Roman" panose="02020603050405020304" pitchFamily="18" charset="0"/>
                <a:cs typeface="Times New Roman" panose="02020603050405020304" pitchFamily="18" charset="0"/>
              </a:rPr>
              <a:t>Objective</a:t>
            </a:r>
            <a:endParaRPr lang="en-IN" sz="3200" b="1" dirty="0">
              <a:solidFill>
                <a:schemeClr val="accent1"/>
              </a:solidFill>
              <a:latin typeface="Times New Roman" panose="02020603050405020304" pitchFamily="18" charset="0"/>
              <a:cs typeface="Times New Roman" panose="02020603050405020304" pitchFamily="18" charset="0"/>
            </a:endParaRPr>
          </a:p>
          <a:p>
            <a:endParaRPr lang="en-US" sz="3200" b="1" dirty="0">
              <a:solidFill>
                <a:schemeClr val="accent1"/>
              </a:solidFill>
              <a:latin typeface="Times New Roman" panose="02020603050405020304" pitchFamily="18" charset="0"/>
              <a:cs typeface="Times New Roman" panose="02020603050405020304" pitchFamily="18" charset="0"/>
            </a:endParaRPr>
          </a:p>
          <a:p>
            <a:r>
              <a:rPr lang="en-US" sz="3200" b="1" dirty="0">
                <a:solidFill>
                  <a:schemeClr val="accent1"/>
                </a:solidFill>
                <a:latin typeface="Times New Roman" panose="02020603050405020304" pitchFamily="18" charset="0"/>
                <a:cs typeface="Times New Roman" panose="02020603050405020304" pitchFamily="18" charset="0"/>
              </a:rPr>
              <a:t>L</a:t>
            </a:r>
            <a:r>
              <a:rPr lang="en-IN" sz="3200" b="1" dirty="0">
                <a:solidFill>
                  <a:schemeClr val="accent1"/>
                </a:solidFill>
                <a:latin typeface="Times New Roman" panose="02020603050405020304" pitchFamily="18" charset="0"/>
                <a:cs typeface="Times New Roman" panose="02020603050405020304" pitchFamily="18" charset="0"/>
              </a:rPr>
              <a:t>iterature review</a:t>
            </a:r>
            <a:endParaRPr lang="en-IN" sz="3200" b="1" dirty="0">
              <a:solidFill>
                <a:schemeClr val="accent1"/>
              </a:solidFill>
              <a:latin typeface="Times New Roman" panose="02020603050405020304" pitchFamily="18" charset="0"/>
              <a:cs typeface="Times New Roman" panose="02020603050405020304" pitchFamily="18" charset="0"/>
            </a:endParaRPr>
          </a:p>
          <a:p>
            <a:endParaRPr lang="en-US" sz="3200" b="1" dirty="0">
              <a:solidFill>
                <a:schemeClr val="accent1"/>
              </a:solidFill>
              <a:latin typeface="Times New Roman" panose="02020603050405020304" pitchFamily="18" charset="0"/>
              <a:cs typeface="Times New Roman" panose="02020603050405020304" pitchFamily="18" charset="0"/>
            </a:endParaRPr>
          </a:p>
          <a:p>
            <a:r>
              <a:rPr lang="en-US" sz="3200" b="1" dirty="0">
                <a:solidFill>
                  <a:schemeClr val="accent1"/>
                </a:solidFill>
                <a:latin typeface="Times New Roman" panose="02020603050405020304" pitchFamily="18" charset="0"/>
                <a:cs typeface="Times New Roman" panose="02020603050405020304" pitchFamily="18" charset="0"/>
              </a:rPr>
              <a:t>References</a:t>
            </a:r>
            <a:endParaRPr lang="en-IN" sz="3200" b="1"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OBJECTIVE</a:t>
            </a:r>
            <a:endParaRPr lang="en-IN"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a:p>
            <a:pPr marL="0" indent="0">
              <a:buNone/>
            </a:pPr>
            <a:endParaRPr lang="en-US" dirty="0"/>
          </a:p>
          <a:p>
            <a:pPr marL="0" indent="0">
              <a:buNone/>
            </a:pPr>
            <a:r>
              <a:rPr lang="en-US" sz="3200" dirty="0">
                <a:solidFill>
                  <a:schemeClr val="accent1"/>
                </a:solidFill>
                <a:latin typeface="Times New Roman" panose="02020603050405020304" pitchFamily="18" charset="0"/>
                <a:cs typeface="Times New Roman" panose="02020603050405020304" pitchFamily="18" charset="0"/>
              </a:rPr>
              <a:t>Customer can use the app to search the products and add them to their shopping cart. The bot will assist users in receiving product</a:t>
            </a:r>
            <a:r>
              <a:rPr lang="en-IN" sz="3200" dirty="0">
                <a:solidFill>
                  <a:schemeClr val="accent1"/>
                </a:solidFill>
                <a:latin typeface="Times New Roman" panose="02020603050405020304" pitchFamily="18" charset="0"/>
                <a:cs typeface="Times New Roman" panose="02020603050405020304" pitchFamily="18" charset="0"/>
              </a:rPr>
              <a:t> recommendations.</a:t>
            </a:r>
            <a:endParaRPr lang="en-US" sz="32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16765" y="1298713"/>
            <a:ext cx="9887847" cy="4612509"/>
          </a:xfrm>
        </p:spPr>
        <p:txBody>
          <a:bodyPr>
            <a:normAutofit fontScale="9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1)Aspect-Based Fashion Recommendation With Attention Mechanism </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WEIQIAN LI 1,2 AND BUGAO XU 2 1School of Computer Science, Xi’an Polytechnic University, Xi’an 710048, China 2Department of Merchandising and Digital Retailing, University of North Texas, Denton, TX 76203, USA Corresponding author: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Bugao</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Xu (</a:t>
            </a:r>
            <a:r>
              <a:rPr lang="en-US" sz="1500" b="1" i="1" dirty="0">
                <a:ln w="0"/>
                <a:solidFill>
                  <a:schemeClr val="tx1">
                    <a:lumMod val="95000"/>
                    <a:lumOff val="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1"/>
              </a:rPr>
              <a:t>bugao.xu@unt.edu</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IN"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 Nowadays days rapid growth of fashion e-commerce, fashion recommendation has become a main digital marketing tool that is built for customer reviews, ratings, and feedback. Online feedback and review is a powerful source and this is useful for enhancing the product of fashion recommendations for future purchases. The effective in customer rating predictions as compared a several states of fashion recommenders.</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sym typeface="+mn-ea"/>
              </a:rPr>
              <a:t>2) Chat bot design approaches for fashion E-commerce</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 R. D. B.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Landim</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 M. Pereira, T. Vieira, E. de B. Costa, J. A. B. Moura, V.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Wanick</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&amp; Eirini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Bazaki</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(2022) Chatbot design approaches for fashion E-commerce: an interdisciplinary review, International Journal of Fashion Design, Technology and Education, 15:2, 200-210, DOI: 10.1080/17543266.2021.1990417</a:t>
            </a:r>
            <a:endParaRPr lang="en-US"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sym typeface="+mn-ea"/>
              </a:rPr>
              <a:t>Abstract : Chatbots are online assistance for customers. Fashion brands use chatbots to provide a better experience for users. It involves customer behavior. The recommendation system and audio recognition of chatbots are in practice.</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LITERATURE REVIEW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6035" y="1285461"/>
            <a:ext cx="9768577" cy="4625761"/>
          </a:xfrm>
        </p:spPr>
        <p:txBody>
          <a:bodyPr>
            <a:normAutofit fontScale="90000" lnSpcReduction="10000"/>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 </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3)Fashion Recommendation Systems, Models and Methods </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    </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Chakraborty, S.; Hoque, M. S.;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Jeem</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N.R.; Biswas, M.C.;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Bardhan</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 </a:t>
            </a:r>
            <a:r>
              <a:rPr lang="en-US" sz="15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Lobaton</a:t>
            </a:r>
            <a:r>
              <a:rPr lang="en-US" sz="15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E. Fashion Recommendation Systems, Models and Methods: A Review. Informatics 2021, 8, 49. https://doi.org/10.3390/ informatics8030049 </a:t>
            </a:r>
            <a:endParaRPr lang="en-US" sz="1500" b="1"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Abstract :The chatbot is online assistance and communication with the customer. Fashion has adopted chatbots to provide personalized consumer experiences. The findings show that deep learning, recommendation system, audio recognition, and integration of a chatbot with using fashion recommendation system.</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sym typeface="+mn-ea"/>
              </a:rPr>
              <a:t>4) Fashion Recommendation Systems </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sym typeface="+mn-ea"/>
              </a:rPr>
              <a:t>     </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SAMIT CHAKRABORTY, Md. Saiful Hoque,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Naimur</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Rahman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Jeem</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sz="1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Manik</a:t>
            </a:r>
            <a:r>
              <a:rPr lang="en-US" sz="1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Chandra Biswas   https://encyclopedia.pub/14147</a:t>
            </a:r>
            <a:endParaRPr lang="en-US" b="1" i="1"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sym typeface="+mn-ea"/>
              </a:rPr>
              <a:t>Abstract : Fashion recommendation system has a huge attraction &amp; most attention rapidly </a:t>
            </a:r>
            <a:r>
              <a:rPr lang="en-US" dirty="0">
                <a:solidFill>
                  <a:schemeClr val="accent1"/>
                </a:solidFill>
                <a:latin typeface="Times New Roman" panose="02020603050405020304" pitchFamily="18" charset="0"/>
                <a:cs typeface="Times New Roman" panose="02020603050405020304" pitchFamily="18" charset="0"/>
                <a:sym typeface="+mn-ea"/>
              </a:rPr>
              <a:t>from </a:t>
            </a:r>
            <a:r>
              <a:rPr lang="en-US" dirty="0">
                <a:solidFill>
                  <a:schemeClr val="accent1"/>
                </a:solidFill>
                <a:latin typeface="Times New Roman" panose="02020603050405020304" pitchFamily="18" charset="0"/>
                <a:cs typeface="Times New Roman" panose="02020603050405020304" pitchFamily="18" charset="0"/>
                <a:sym typeface="+mn-ea"/>
              </a:rPr>
              <a:t>fashion retailers. They provide a personalized shopping live experience to the customer, with technical newly advance to help as the amount of potential in image processing, parsing, classification, comparison price, and segmentation for consumer satisfaction to buy a garment in our shop.</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REVIEW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55304" y="1404730"/>
            <a:ext cx="9649308" cy="4506492"/>
          </a:xfrm>
        </p:spPr>
        <p:txBody>
          <a:bodyPr>
            <a:normAutofit fontScale="25000"/>
          </a:bodyPr>
          <a:lstStyle/>
          <a:p>
            <a:pPr marL="0" indent="0">
              <a:buNone/>
            </a:pPr>
            <a:r>
              <a:rPr lang="en-US" sz="6400" dirty="0">
                <a:solidFill>
                  <a:schemeClr val="accent1"/>
                </a:solidFill>
                <a:latin typeface="Times New Roman" panose="02020603050405020304" pitchFamily="18" charset="0"/>
                <a:cs typeface="Times New Roman" panose="02020603050405020304" pitchFamily="18" charset="0"/>
              </a:rPr>
              <a:t>5)Implementation of Chatbot in Online Commerce, and Open Innovation</a:t>
            </a:r>
            <a:endParaRPr lang="en-US" sz="64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6400" dirty="0">
                <a:solidFill>
                  <a:schemeClr val="accent1"/>
                </a:solidFill>
                <a:latin typeface="Times New Roman" panose="02020603050405020304" pitchFamily="18" charset="0"/>
                <a:cs typeface="Times New Roman" panose="02020603050405020304" pitchFamily="18" charset="0"/>
              </a:rPr>
              <a:t>   </a:t>
            </a:r>
            <a:r>
              <a:rPr lang="en-US" sz="56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Illescas-Manzano, M.D.; Vicente López, N.; Afonso González, N.; Cristofol Rodríguez, C. Implementation of Chatbot in Online Commerce, and Open Innovation. J. Open Innov. Technol. Mark. Complex. 2021, 7, 125. https://doi.org/ 10.3390/joitmc7020125</a:t>
            </a:r>
            <a:endParaRPr lang="en-US" sz="5600" b="1" i="1" dirty="0">
              <a:solidFill>
                <a:schemeClr val="tx1"/>
              </a:solidFill>
              <a:latin typeface="Times New Roman" panose="02020603050405020304" pitchFamily="18" charset="0"/>
              <a:cs typeface="Times New Roman" panose="02020603050405020304" pitchFamily="18" charset="0"/>
            </a:endParaRPr>
          </a:p>
          <a:p>
            <a:pPr marL="0" indent="0">
              <a:buNone/>
            </a:pPr>
            <a:r>
              <a:rPr lang="en-US" sz="6400" dirty="0">
                <a:solidFill>
                  <a:schemeClr val="accent1"/>
                </a:solidFill>
                <a:latin typeface="Times New Roman" panose="02020603050405020304" pitchFamily="18" charset="0"/>
                <a:cs typeface="Times New Roman" panose="02020603050405020304" pitchFamily="18" charset="0"/>
              </a:rPr>
              <a:t>Abstract:It describes all fashion and chatbot journey and works on modern tools and chat platform also its chatbot works on the obtain information and leads also and facilities also available ifs a customer intension of marketing.</a:t>
            </a:r>
            <a:endParaRPr lang="en-US" sz="64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sz="64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6400" dirty="0">
                <a:solidFill>
                  <a:schemeClr val="accent1"/>
                </a:solidFill>
                <a:latin typeface="Times New Roman" panose="02020603050405020304" pitchFamily="18" charset="0"/>
                <a:cs typeface="Times New Roman" panose="02020603050405020304" pitchFamily="18" charset="0"/>
              </a:rPr>
              <a:t>6) Size Recommendation System for Fashion E-commerce</a:t>
            </a:r>
            <a:endParaRPr lang="en-US" sz="64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6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 Mohammed Abdulla </a:t>
            </a:r>
            <a:r>
              <a:rPr lang="en-US" sz="5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Myntra</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Designs, India </a:t>
            </a:r>
            <a:r>
              <a:rPr lang="en-US" sz="5600" b="1" i="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1"/>
              </a:rPr>
              <a:t>ghani.abdulla@myntra.com</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Sumit</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Borar</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5600" b="1" i="1"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Myntra</a:t>
            </a:r>
            <a:r>
              <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Designs, India </a:t>
            </a:r>
            <a:r>
              <a:rPr lang="en-US" sz="5600" b="1" i="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2"/>
              </a:rPr>
              <a:t>sumit.borar@myntra.com</a:t>
            </a:r>
            <a:endParaRPr lang="en-US" sz="56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US" sz="6400" dirty="0">
                <a:solidFill>
                  <a:schemeClr val="accent1"/>
                </a:solidFill>
                <a:latin typeface="Times New Roman" panose="02020603050405020304" pitchFamily="18" charset="0"/>
                <a:cs typeface="Times New Roman" panose="02020603050405020304" pitchFamily="18" charset="0"/>
              </a:rPr>
              <a:t>Abstract : Understanding user style and size preference is critical. Customer doesn't have the option to try the product they rely on the image and size chart because of this product return issues occur. The measurements don't scale well because of the differences in the size of the user. By allowing the user to select size and measurements we can overcome it.</a:t>
            </a:r>
            <a:endParaRPr lang="en-US" sz="64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AutoNum type="arabicParenR"/>
            </a:pPr>
            <a:r>
              <a:rPr lang="en-US" dirty="0">
                <a:solidFill>
                  <a:schemeClr val="accent1"/>
                </a:solidFill>
                <a:latin typeface="Times New Roman" panose="02020603050405020304" pitchFamily="18" charset="0"/>
                <a:cs typeface="Times New Roman" panose="02020603050405020304" pitchFamily="18" charset="0"/>
              </a:rPr>
              <a:t>W. Zhang, B. Bo, M. Chu, J. Liu, and N. Yee, “Real-time clothes comparison based on multi-view vision,” in Proceedings of the ACM/IEEE International Conference on Distributed Smart Cameras, pp. 1–10, Stanford, Calif, USA, September 2008.</a:t>
            </a:r>
            <a:endParaRPr lang="en-US" dirty="0">
              <a:solidFill>
                <a:schemeClr val="accent1"/>
              </a:solidFill>
              <a:latin typeface="Times New Roman" panose="02020603050405020304" pitchFamily="18" charset="0"/>
              <a:cs typeface="Times New Roman" panose="02020603050405020304" pitchFamily="18" charset="0"/>
            </a:endParaRPr>
          </a:p>
          <a:p>
            <a:pPr>
              <a:buAutoNum type="arabicParenR"/>
            </a:pPr>
            <a:r>
              <a:rPr lang="en-IN" dirty="0">
                <a:solidFill>
                  <a:schemeClr val="accent1"/>
                </a:solidFill>
                <a:latin typeface="Times New Roman" panose="02020603050405020304" pitchFamily="18" charset="0"/>
                <a:cs typeface="Times New Roman" panose="02020603050405020304" pitchFamily="18" charset="0"/>
              </a:rPr>
              <a:t>Kang, W.-C.; Fang, C.; Wang, Z.; McAuley, J. Visually-aware fashion recommendation and design with generative image models. In Proceedings of the 2017 IEEE International Conference on Data Mining (ICDM), New Orleans, LA, USA, 18–21 November 2017; pp. 207–216.</a:t>
            </a:r>
            <a:endParaRPr lang="en-IN" dirty="0">
              <a:solidFill>
                <a:schemeClr val="accent1"/>
              </a:solidFill>
              <a:latin typeface="Times New Roman" panose="02020603050405020304" pitchFamily="18" charset="0"/>
              <a:cs typeface="Times New Roman" panose="02020603050405020304" pitchFamily="18" charset="0"/>
            </a:endParaRPr>
          </a:p>
          <a:p>
            <a:pPr>
              <a:buAutoNum type="arabicParenR"/>
            </a:pPr>
            <a:r>
              <a:rPr lang="en-US" dirty="0">
                <a:solidFill>
                  <a:schemeClr val="accent1"/>
                </a:solidFill>
                <a:latin typeface="Times New Roman" panose="02020603050405020304" pitchFamily="18" charset="0"/>
                <a:cs typeface="Times New Roman" panose="02020603050405020304" pitchFamily="18" charset="0"/>
                <a:sym typeface="+mn-ea"/>
              </a:rPr>
              <a:t>Chung, M., Ko, E., </a:t>
            </a:r>
            <a:r>
              <a:rPr lang="en-US" dirty="0" err="1">
                <a:solidFill>
                  <a:schemeClr val="accent1"/>
                </a:solidFill>
                <a:latin typeface="Times New Roman" panose="02020603050405020304" pitchFamily="18" charset="0"/>
                <a:cs typeface="Times New Roman" panose="02020603050405020304" pitchFamily="18" charset="0"/>
                <a:sym typeface="+mn-ea"/>
              </a:rPr>
              <a:t>Joung</a:t>
            </a:r>
            <a:r>
              <a:rPr lang="en-US" dirty="0">
                <a:solidFill>
                  <a:schemeClr val="accent1"/>
                </a:solidFill>
                <a:latin typeface="Times New Roman" panose="02020603050405020304" pitchFamily="18" charset="0"/>
                <a:cs typeface="Times New Roman" panose="02020603050405020304" pitchFamily="18" charset="0"/>
                <a:sym typeface="+mn-ea"/>
              </a:rPr>
              <a:t>, H., &amp; Kim, S. J. (2020). Chatbot e-service and customer satisfaction regarding luxury </a:t>
            </a:r>
            <a:r>
              <a:rPr lang="en-US" dirty="0" err="1">
                <a:solidFill>
                  <a:schemeClr val="accent1"/>
                </a:solidFill>
                <a:latin typeface="Times New Roman" panose="02020603050405020304" pitchFamily="18" charset="0"/>
                <a:cs typeface="Times New Roman" panose="02020603050405020304" pitchFamily="18" charset="0"/>
                <a:sym typeface="+mn-ea"/>
              </a:rPr>
              <a:t>brands.Journal</a:t>
            </a:r>
            <a:r>
              <a:rPr lang="en-US" dirty="0">
                <a:solidFill>
                  <a:schemeClr val="accent1"/>
                </a:solidFill>
                <a:latin typeface="Times New Roman" panose="02020603050405020304" pitchFamily="18" charset="0"/>
                <a:cs typeface="Times New Roman" panose="02020603050405020304" pitchFamily="18" charset="0"/>
                <a:sym typeface="+mn-ea"/>
              </a:rPr>
              <a:t> of Business Research, 117, 587–595</a:t>
            </a:r>
            <a:endParaRPr lang="en-IN"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 </a:t>
            </a:r>
            <a:r>
              <a:rPr lang="en-US"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Contd</a:t>
            </a:r>
            <a:r>
              <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accent1"/>
                </a:solidFill>
                <a:latin typeface="Times New Roman" panose="02020603050405020304" pitchFamily="18" charset="0"/>
                <a:cs typeface="Times New Roman" panose="02020603050405020304" pitchFamily="18" charset="0"/>
              </a:rPr>
              <a:t>4) 9. Hsieh, C.-Y.; Li, Y.-M. Fashion Recommendation with Social Intelligence on Personality and Trends. In Proceedings of the 2019 8th International Congress on Advanced Applied Informatics (IIAI-AAI), Toyama, Japan, 7–11 July 2019; pp. 85–90, doi:10.1109/IIAI-AAI.2019.00027.</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5) Mohammed Abdulla, G.; Singh, S.; Borar, S. Shop your right size: A system for recommending sizes for fashion products. In Proceedings of the Companion Proceedings of the 2019 World Wide Web Conference on—WWW ’19, San Francisco, CA, USA, 13–17 May 2019; pp. 327–334.</a:t>
            </a:r>
            <a:endParaRPr lang="en-US" dirty="0">
              <a:solidFill>
                <a:schemeClr val="accent1"/>
              </a:solidFill>
              <a:latin typeface="Times New Roman" panose="02020603050405020304" pitchFamily="18" charset="0"/>
              <a:cs typeface="Times New Roman" panose="02020603050405020304" pitchFamily="18" charset="0"/>
            </a:endParaRPr>
          </a:p>
          <a:p>
            <a:pPr marL="0" indent="0">
              <a:buNone/>
            </a:pPr>
            <a:r>
              <a:rPr lang="en-US" dirty="0">
                <a:solidFill>
                  <a:schemeClr val="accent1"/>
                </a:solidFill>
                <a:latin typeface="Times New Roman" panose="02020603050405020304" pitchFamily="18" charset="0"/>
                <a:cs typeface="Times New Roman" panose="02020603050405020304" pitchFamily="18" charset="0"/>
              </a:rPr>
              <a:t>6) </a:t>
            </a:r>
            <a:r>
              <a:rPr lang="en-US">
                <a:solidFill>
                  <a:schemeClr val="accent1"/>
                </a:solidFill>
                <a:latin typeface="Times New Roman" panose="02020603050405020304" pitchFamily="18" charset="0"/>
                <a:cs typeface="Times New Roman" panose="02020603050405020304" pitchFamily="18" charset="0"/>
              </a:rPr>
              <a:t>Wang-Cheng Kang UC San Diego. Visually-Aware Fashion Recommendation and Design with Generative Image Models. arXiv:1711.02231v1 [cs.CV] 7 Nov 2017</a:t>
            </a:r>
            <a:endParaRPr lang="en-US">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16371">
            <a:off x="838200" y="2498725"/>
            <a:ext cx="10515600" cy="1325563"/>
          </a:xfrm>
        </p:spPr>
        <p:txBody>
          <a:bodyPr/>
          <a:lstStyle/>
          <a:p>
            <a:r>
              <a:rPr lang="en-US" dirty="0"/>
              <a:t>		  		           </a:t>
            </a:r>
            <a:r>
              <a:rPr lang="en-US" sz="5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5792</Words>
  <Application>WPS Presentation</Application>
  <PresentationFormat>Widescreen</PresentationFormat>
  <Paragraphs>81</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Wingdings 3</vt:lpstr>
      <vt:lpstr>Arial</vt:lpstr>
      <vt:lpstr>Times New Roman</vt:lpstr>
      <vt:lpstr>Century Gothic</vt:lpstr>
      <vt:lpstr>Microsoft YaHei</vt:lpstr>
      <vt:lpstr>Arial Unicode MS</vt:lpstr>
      <vt:lpstr>Calibri</vt:lpstr>
      <vt:lpstr>Wisp</vt:lpstr>
      <vt:lpstr>PowerPoint 演示文稿</vt:lpstr>
      <vt:lpstr>CONTENTS</vt:lpstr>
      <vt:lpstr>OBJECTIVE</vt:lpstr>
      <vt:lpstr>			LITERATURE REVIEW</vt:lpstr>
      <vt:lpstr>	        LITERATURE REVIEW Contd…</vt:lpstr>
      <vt:lpstr>	      LITERATURE REVIEW Contd…</vt:lpstr>
      <vt:lpstr>			       REFERENCES</vt:lpstr>
      <vt:lpstr>			REFERENCES Contd…</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ZUNATH KHAN</dc:creator>
  <cp:lastModifiedBy>91938</cp:lastModifiedBy>
  <cp:revision>26</cp:revision>
  <dcterms:created xsi:type="dcterms:W3CDTF">2022-09-12T15:47:00Z</dcterms:created>
  <dcterms:modified xsi:type="dcterms:W3CDTF">2022-09-17T08:19:47Z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AF154C78683E4062BD5DD9BB652A09DF</vt:lpwstr>
  </property>
  <property fmtid="{D5CDD505-2E9C-101B-9397-08002B2CF9AE}" pid="3" name="KSOProductBuildVer">
    <vt:lpwstr>1033-11.2.0.11306</vt:lpwstr>
  </property>
</Properties>
</file>