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3"/>
  </p:handoutMasterIdLst>
  <p:sldIdLst>
    <p:sldId id="256" r:id="rId3"/>
    <p:sldId id="257" r:id="rId5"/>
    <p:sldId id="258" r:id="rId6"/>
    <p:sldId id="312" r:id="rId7"/>
    <p:sldId id="313" r:id="rId8"/>
    <p:sldId id="314" r:id="rId9"/>
    <p:sldId id="271" r:id="rId10"/>
    <p:sldId id="280"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32"/>
        <p:guide pos="295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B62D3C-8A3E-400C-8368-B337A340A2C6}" type="datetimeFigureOut">
              <a:rPr lang="en-US" smtClean="0"/>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231F2F-6F98-4EE9-B88A-90AD3817964B}" type="slidenum">
              <a:rPr lang="en-US" smtClean="0"/>
            </a:fld>
            <a:endParaRPr lang="en-US" dirty="0"/>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343F26-804A-42A5-A417-2F8B2D3F53E7}" type="datetimeFigureOut">
              <a:rPr lang="en-US" smtClean="0"/>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0E43B9-5C7D-4772-B359-F396F9DFA5FE}" type="slidenum">
              <a:rPr lang="en-US" smtClean="0"/>
            </a:fld>
            <a:endParaRPr lang="en-US" dirty="0"/>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0E43B9-5C7D-4772-B359-F396F9DFA5FE}" type="slidenum">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0E43B9-5C7D-4772-B359-F396F9DFA5FE}" type="slidenum">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0D0FBCA-BC59-4763-9EAE-D234616F4C09}" type="datetime1">
              <a:rPr lang="en-US" smtClean="0"/>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smtClean="0"/>
              <a:t>Dept of ECE, ACE                              B.E.,ECE                      </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798D9A5-BD6F-44CD-BE72-CA79EF8A9083}" type="slidenum">
              <a:rPr lang="en-US" smtClean="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3962A7-1A33-4F09-988F-41202C4894D4}" type="datetime1">
              <a:rPr lang="en-US" smtClean="0"/>
            </a:fld>
            <a:endParaRPr lang="en-US" dirty="0"/>
          </a:p>
        </p:txBody>
      </p:sp>
      <p:sp>
        <p:nvSpPr>
          <p:cNvPr id="5" name="Footer Placeholder 4"/>
          <p:cNvSpPr>
            <a:spLocks noGrp="1"/>
          </p:cNvSpPr>
          <p:nvPr>
            <p:ph type="ftr" sz="quarter" idx="11"/>
          </p:nvPr>
        </p:nvSpPr>
        <p:spPr/>
        <p:txBody>
          <a:bodyPr/>
          <a:lstStyle/>
          <a:p>
            <a:r>
              <a:rPr lang="en-US" smtClean="0"/>
              <a:t>Dept of ECE, ACE                              B.E.,ECE                      </a:t>
            </a:r>
            <a:endParaRPr lang="en-US" dirty="0"/>
          </a:p>
        </p:txBody>
      </p:sp>
      <p:sp>
        <p:nvSpPr>
          <p:cNvPr id="6" name="Slide Number Placeholder 5"/>
          <p:cNvSpPr>
            <a:spLocks noGrp="1"/>
          </p:cNvSpPr>
          <p:nvPr>
            <p:ph type="sldNum" sz="quarter" idx="12"/>
          </p:nvPr>
        </p:nvSpPr>
        <p:spPr/>
        <p:txBody>
          <a:bodyPr/>
          <a:lstStyle/>
          <a:p>
            <a:fld id="{1798D9A5-BD6F-44CD-BE72-CA79EF8A9083}"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59ED2E6-13D4-4239-966E-9819EADDD91D}" type="datetime1">
              <a:rPr lang="en-US" smtClean="0"/>
            </a:fld>
            <a:endParaRPr lang="en-US" dirty="0"/>
          </a:p>
        </p:txBody>
      </p:sp>
      <p:sp>
        <p:nvSpPr>
          <p:cNvPr id="5" name="Footer Placeholder 4"/>
          <p:cNvSpPr>
            <a:spLocks noGrp="1"/>
          </p:cNvSpPr>
          <p:nvPr>
            <p:ph type="ftr" sz="quarter" idx="11"/>
          </p:nvPr>
        </p:nvSpPr>
        <p:spPr>
          <a:xfrm>
            <a:off x="457201" y="6248207"/>
            <a:ext cx="5573483" cy="365125"/>
          </a:xfrm>
        </p:spPr>
        <p:txBody>
          <a:bodyPr/>
          <a:lstStyle/>
          <a:p>
            <a:r>
              <a:rPr lang="en-US" smtClean="0"/>
              <a:t>Dept of ECE, ACE                              B.E.,ECE                      </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1798D9A5-BD6F-44CD-BE72-CA79EF8A9083}" type="slidenum">
              <a:rPr lang="en-US" smtClean="0"/>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9DB956D-20DE-4267-B7CF-D370C31279CF}" type="datetime1">
              <a:rPr lang="en-US" smtClean="0"/>
            </a:fld>
            <a:endParaRPr lang="en-US" dirty="0"/>
          </a:p>
        </p:txBody>
      </p:sp>
      <p:sp>
        <p:nvSpPr>
          <p:cNvPr id="5" name="Footer Placeholder 4"/>
          <p:cNvSpPr>
            <a:spLocks noGrp="1"/>
          </p:cNvSpPr>
          <p:nvPr>
            <p:ph type="ftr" sz="quarter" idx="11"/>
          </p:nvPr>
        </p:nvSpPr>
        <p:spPr/>
        <p:txBody>
          <a:bodyPr/>
          <a:lstStyle/>
          <a:p>
            <a:r>
              <a:rPr lang="en-US" smtClean="0"/>
              <a:t>Dept of ECE, ACE                              B.E.,ECE                      </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798D9A5-BD6F-44CD-BE72-CA79EF8A9083}" type="slidenum">
              <a:rPr lang="en-US" smtClean="0"/>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E38F8414-C59F-4EF4-BD4A-B44357924F68}" type="datetime1">
              <a:rPr lang="en-US" smtClean="0"/>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798D9A5-BD6F-44CD-BE72-CA79EF8A9083}" type="slidenum">
              <a:rPr lang="en-US" smtClean="0"/>
            </a:fld>
            <a:endParaRPr lang="en-US" dirty="0"/>
          </a:p>
        </p:txBody>
      </p:sp>
      <p:sp>
        <p:nvSpPr>
          <p:cNvPr id="14" name="Footer Placeholder 13"/>
          <p:cNvSpPr>
            <a:spLocks noGrp="1"/>
          </p:cNvSpPr>
          <p:nvPr>
            <p:ph type="ftr" sz="quarter" idx="12"/>
          </p:nvPr>
        </p:nvSpPr>
        <p:spPr/>
        <p:txBody>
          <a:bodyPr/>
          <a:lstStyle/>
          <a:p>
            <a:r>
              <a:rPr lang="en-US" smtClean="0"/>
              <a:t>Dept of ECE, ACE                              B.E.,ECE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20FD33C2-4791-41EA-99FB-CCC20ABFC7EF}" type="datetime1">
              <a:rPr lang="en-US" smtClean="0"/>
            </a:fld>
            <a:endParaRPr lang="en-US" dirty="0"/>
          </a:p>
        </p:txBody>
      </p:sp>
      <p:sp>
        <p:nvSpPr>
          <p:cNvPr id="10" name="Slide Number Placeholder 9"/>
          <p:cNvSpPr>
            <a:spLocks noGrp="1"/>
          </p:cNvSpPr>
          <p:nvPr>
            <p:ph type="sldNum" sz="quarter" idx="16"/>
          </p:nvPr>
        </p:nvSpPr>
        <p:spPr/>
        <p:txBody>
          <a:bodyPr rtlCol="0"/>
          <a:lstStyle/>
          <a:p>
            <a:fld id="{1798D9A5-BD6F-44CD-BE72-CA79EF8A9083}" type="slidenum">
              <a:rPr lang="en-US" smtClean="0"/>
            </a:fld>
            <a:endParaRPr lang="en-US" dirty="0"/>
          </a:p>
        </p:txBody>
      </p:sp>
      <p:sp>
        <p:nvSpPr>
          <p:cNvPr id="12" name="Footer Placeholder 11"/>
          <p:cNvSpPr>
            <a:spLocks noGrp="1"/>
          </p:cNvSpPr>
          <p:nvPr>
            <p:ph type="ftr" sz="quarter" idx="17"/>
          </p:nvPr>
        </p:nvSpPr>
        <p:spPr/>
        <p:txBody>
          <a:bodyPr rtlCol="0"/>
          <a:lstStyle/>
          <a:p>
            <a:r>
              <a:rPr lang="en-US" smtClean="0"/>
              <a:t>Dept of ECE, ACE                              B.E.,ECE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5221874C-B0E1-4F3F-99CA-3EA511515A62}" type="datetime1">
              <a:rPr lang="en-US" smtClean="0"/>
            </a:fld>
            <a:endParaRPr lang="en-US" dirty="0"/>
          </a:p>
        </p:txBody>
      </p:sp>
      <p:sp>
        <p:nvSpPr>
          <p:cNvPr id="12" name="Slide Number Placeholder 11"/>
          <p:cNvSpPr>
            <a:spLocks noGrp="1"/>
          </p:cNvSpPr>
          <p:nvPr>
            <p:ph type="sldNum" sz="quarter" idx="16"/>
          </p:nvPr>
        </p:nvSpPr>
        <p:spPr/>
        <p:txBody>
          <a:bodyPr rtlCol="0"/>
          <a:lstStyle/>
          <a:p>
            <a:fld id="{1798D9A5-BD6F-44CD-BE72-CA79EF8A9083}" type="slidenum">
              <a:rPr lang="en-US" smtClean="0"/>
            </a:fld>
            <a:endParaRPr lang="en-US" dirty="0"/>
          </a:p>
        </p:txBody>
      </p:sp>
      <p:sp>
        <p:nvSpPr>
          <p:cNvPr id="14" name="Footer Placeholder 13"/>
          <p:cNvSpPr>
            <a:spLocks noGrp="1"/>
          </p:cNvSpPr>
          <p:nvPr>
            <p:ph type="ftr" sz="quarter" idx="17"/>
          </p:nvPr>
        </p:nvSpPr>
        <p:spPr/>
        <p:txBody>
          <a:bodyPr rtlCol="0"/>
          <a:lstStyle/>
          <a:p>
            <a:r>
              <a:rPr lang="en-US" smtClean="0"/>
              <a:t>Dept of ECE, ACE                              B.E.,ECE                      </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31C1C3A-83B8-4427-BEBA-60FEE3FA7426}" type="datetime1">
              <a:rPr lang="en-US" smtClean="0"/>
            </a:fld>
            <a:endParaRPr lang="en-US" dirty="0"/>
          </a:p>
        </p:txBody>
      </p:sp>
      <p:sp>
        <p:nvSpPr>
          <p:cNvPr id="4" name="Footer Placeholder 3"/>
          <p:cNvSpPr>
            <a:spLocks noGrp="1"/>
          </p:cNvSpPr>
          <p:nvPr>
            <p:ph type="ftr" sz="quarter" idx="11"/>
          </p:nvPr>
        </p:nvSpPr>
        <p:spPr/>
        <p:txBody>
          <a:bodyPr/>
          <a:lstStyle/>
          <a:p>
            <a:r>
              <a:rPr lang="en-US" smtClean="0"/>
              <a:t>Dept of ECE, ACE                              B.E.,ECE                      </a:t>
            </a:r>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798D9A5-BD6F-44CD-BE72-CA79EF8A9083}"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EFE59-42A7-4D0B-92B8-E4193187F782}" type="datetime1">
              <a:rPr lang="en-US" smtClean="0"/>
            </a:fld>
            <a:endParaRPr lang="en-US" dirty="0"/>
          </a:p>
        </p:txBody>
      </p:sp>
      <p:sp>
        <p:nvSpPr>
          <p:cNvPr id="3" name="Footer Placeholder 2"/>
          <p:cNvSpPr>
            <a:spLocks noGrp="1"/>
          </p:cNvSpPr>
          <p:nvPr>
            <p:ph type="ftr" sz="quarter" idx="11"/>
          </p:nvPr>
        </p:nvSpPr>
        <p:spPr/>
        <p:txBody>
          <a:bodyPr/>
          <a:lstStyle/>
          <a:p>
            <a:r>
              <a:rPr lang="en-US" smtClean="0"/>
              <a:t>Dept of ECE, ACE                              B.E.,ECE                      </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798D9A5-BD6F-44CD-BE72-CA79EF8A9083}"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5907277-48BD-46AC-9DA5-81C5282599F6}" type="datetime1">
              <a:rPr lang="en-US" smtClean="0"/>
            </a:fld>
            <a:endParaRPr lang="en-US" dirty="0"/>
          </a:p>
        </p:txBody>
      </p:sp>
      <p:sp>
        <p:nvSpPr>
          <p:cNvPr id="6" name="Footer Placeholder 5"/>
          <p:cNvSpPr>
            <a:spLocks noGrp="1"/>
          </p:cNvSpPr>
          <p:nvPr>
            <p:ph type="ftr" sz="quarter" idx="11"/>
          </p:nvPr>
        </p:nvSpPr>
        <p:spPr/>
        <p:txBody>
          <a:bodyPr/>
          <a:lstStyle/>
          <a:p>
            <a:r>
              <a:rPr lang="en-US" smtClean="0"/>
              <a:t>Dept of ECE, ACE                              B.E.,ECE                      </a:t>
            </a:r>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798D9A5-BD6F-44CD-BE72-CA79EF8A9083}" type="slidenum">
              <a:rPr lang="en-US" smtClean="0"/>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endParaRPr kumimoji="0" lang="en-US" smtClean="0"/>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01D8B4ED-3A67-4501-89CE-4E5B58244754}" type="datetime1">
              <a:rPr lang="en-US" smtClean="0"/>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798D9A5-BD6F-44CD-BE72-CA79EF8A9083}" type="slidenum">
              <a:rPr lang="en-US" smtClean="0"/>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r>
              <a:rPr lang="en-US" smtClean="0"/>
              <a:t>Dept of ECE, ACE                              B.E.,ECE                      </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8719A81B-6ABD-4680-A332-8ABEFB65E7B6}" type="datetime1">
              <a:rPr lang="en-US" smtClean="0"/>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Dept of ECE, ACE                              B.E.,ECE                      </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798D9A5-BD6F-44CD-BE72-CA79EF8A908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609600"/>
            <a:ext cx="8610600" cy="5105400"/>
          </a:xfrm>
        </p:spPr>
        <p:txBody>
          <a:bodyPr>
            <a:normAutofit fontScale="90000"/>
          </a:bodyPr>
          <a:lstStyle/>
          <a:p>
            <a:pPr algn="ctr"/>
            <a:br>
              <a:rPr lang="en-US" sz="3600" b="1" dirty="0" smtClean="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smtClean="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smtClean="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smtClean="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smtClean="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smtClean="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smtClean="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smtClean="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smtClean="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smtClean="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smtClean="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smtClean="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smtClean="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smtClean="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smtClean="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smtClean="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smtClean="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smtClean="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smtClean="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smtClean="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smtClean="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smtClean="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smtClean="0">
                <a:solidFill>
                  <a:schemeClr val="accent5">
                    <a:lumMod val="60000"/>
                    <a:lumOff val="40000"/>
                  </a:schemeClr>
                </a:solidFill>
                <a:latin typeface="Times New Roman" panose="02020603050405020304" pitchFamily="18" charset="0"/>
                <a:cs typeface="Times New Roman" panose="02020603050405020304" pitchFamily="18" charset="0"/>
              </a:rPr>
            </a:br>
            <a:r>
              <a:rPr lang="en-US" sz="4000" b="1" dirty="0" smtClean="0">
                <a:solidFill>
                  <a:schemeClr val="accent2"/>
                </a:solidFill>
                <a:latin typeface="Times New Roman" panose="02020603050405020304" pitchFamily="18" charset="0"/>
                <a:cs typeface="Times New Roman" panose="02020603050405020304" pitchFamily="18" charset="0"/>
              </a:rPr>
              <a:t> TITLE OF THE PROJECT</a:t>
            </a:r>
            <a:br>
              <a:rPr lang="en-US" sz="4000" b="1" dirty="0" smtClean="0">
                <a:solidFill>
                  <a:schemeClr val="accent2"/>
                </a:solidFill>
                <a:latin typeface="Times New Roman" panose="02020603050405020304" pitchFamily="18" charset="0"/>
                <a:cs typeface="Times New Roman" panose="02020603050405020304" pitchFamily="18" charset="0"/>
              </a:rPr>
            </a:br>
            <a:r>
              <a:rPr lang="en-US" sz="2700" b="1" dirty="0" smtClean="0">
                <a:solidFill>
                  <a:schemeClr val="accent2"/>
                </a:solidFill>
                <a:latin typeface="Times New Roman" panose="02020603050405020304" pitchFamily="18" charset="0"/>
                <a:cs typeface="Times New Roman" panose="02020603050405020304" pitchFamily="18" charset="0"/>
              </a:rPr>
              <a:t>(PNT2022TMID07937)</a:t>
            </a:r>
            <a:br>
              <a:rPr lang="en-US" sz="2700" b="1" dirty="0" smtClean="0">
                <a:solidFill>
                  <a:schemeClr val="accent2"/>
                </a:solidFill>
                <a:latin typeface="Times New Roman" panose="02020603050405020304" pitchFamily="18" charset="0"/>
                <a:cs typeface="Times New Roman" panose="02020603050405020304" pitchFamily="18" charset="0"/>
              </a:rPr>
            </a:br>
            <a:r>
              <a:rPr lang="en-US" sz="2700" b="1" dirty="0" smtClean="0">
                <a:solidFill>
                  <a:schemeClr val="accent2"/>
                </a:solidFill>
                <a:latin typeface="Times New Roman" panose="02020603050405020304" pitchFamily="18" charset="0"/>
                <a:cs typeface="Times New Roman" panose="02020603050405020304" pitchFamily="18" charset="0"/>
              </a:rPr>
              <a:t>Batch. no </a:t>
            </a:r>
            <a:r>
              <a:rPr lang="en-IN" altLang="en-US" sz="2700" b="1" dirty="0" smtClean="0">
                <a:solidFill>
                  <a:schemeClr val="accent2"/>
                </a:solidFill>
                <a:latin typeface="Times New Roman" panose="02020603050405020304" pitchFamily="18" charset="0"/>
                <a:cs typeface="Times New Roman" panose="02020603050405020304" pitchFamily="18" charset="0"/>
              </a:rPr>
              <a:t>: 08</a:t>
            </a:r>
            <a:br>
              <a:rPr lang="en-US" sz="4000" dirty="0" smtClean="0">
                <a:solidFill>
                  <a:schemeClr val="accent5">
                    <a:lumMod val="60000"/>
                    <a:lumOff val="40000"/>
                  </a:schemeClr>
                </a:solidFill>
                <a:latin typeface="Times New Roman" panose="02020603050405020304" pitchFamily="18" charset="0"/>
                <a:cs typeface="Times New Roman" panose="02020603050405020304" pitchFamily="18" charset="0"/>
              </a:rPr>
            </a:br>
            <a:br>
              <a:rPr lang="en-US" b="1" dirty="0" smtClean="0"/>
            </a:br>
            <a:br>
              <a:rPr lang="en-US" b="1" dirty="0" smtClean="0"/>
            </a:br>
            <a:r>
              <a:rPr lang="en-US" sz="2200" b="1" dirty="0" smtClean="0">
                <a:solidFill>
                  <a:srgbClr val="002060"/>
                </a:solidFill>
                <a:latin typeface="Times New Roman" panose="02020603050405020304" pitchFamily="18" charset="0"/>
                <a:cs typeface="Times New Roman" panose="02020603050405020304" pitchFamily="18" charset="0"/>
              </a:rPr>
              <a:t>PRESENTED BY</a:t>
            </a:r>
            <a:br>
              <a:rPr lang="en-US" sz="2200" b="1" dirty="0" smtClean="0">
                <a:solidFill>
                  <a:srgbClr val="002060"/>
                </a:solidFill>
                <a:latin typeface="Times New Roman" panose="02020603050405020304" pitchFamily="18" charset="0"/>
                <a:cs typeface="Times New Roman" panose="02020603050405020304" pitchFamily="18" charset="0"/>
              </a:rPr>
            </a:br>
            <a:r>
              <a:rPr lang="en-US" sz="2200" b="1" dirty="0" smtClean="0">
                <a:solidFill>
                  <a:srgbClr val="00B0F0"/>
                </a:solidFill>
                <a:latin typeface="Times New Roman" panose="02020603050405020304" pitchFamily="18" charset="0"/>
                <a:cs typeface="Times New Roman" panose="02020603050405020304" pitchFamily="18" charset="0"/>
              </a:rPr>
              <a:t>1. </a:t>
            </a:r>
            <a:r>
              <a:rPr lang="en-IN" altLang="en-US" sz="2200" b="1" dirty="0" smtClean="0">
                <a:solidFill>
                  <a:srgbClr val="00B0F0"/>
                </a:solidFill>
                <a:latin typeface="Times New Roman" panose="02020603050405020304" pitchFamily="18" charset="0"/>
                <a:cs typeface="Times New Roman" panose="02020603050405020304" pitchFamily="18" charset="0"/>
              </a:rPr>
              <a:t>Chithra r</a:t>
            </a:r>
            <a:r>
              <a:rPr lang="en-US" sz="2200" b="1" dirty="0" smtClean="0">
                <a:solidFill>
                  <a:srgbClr val="00B0F0"/>
                </a:solidFill>
                <a:latin typeface="Times New Roman" panose="02020603050405020304" pitchFamily="18" charset="0"/>
                <a:cs typeface="Times New Roman" panose="02020603050405020304" pitchFamily="18" charset="0"/>
              </a:rPr>
              <a:t> (</a:t>
            </a:r>
            <a:r>
              <a:rPr lang="en-IN" altLang="en-US" sz="2200" b="1" dirty="0" smtClean="0">
                <a:solidFill>
                  <a:srgbClr val="00B0F0"/>
                </a:solidFill>
                <a:latin typeface="Times New Roman" panose="02020603050405020304" pitchFamily="18" charset="0"/>
                <a:cs typeface="Times New Roman" panose="02020603050405020304" pitchFamily="18" charset="0"/>
              </a:rPr>
              <a:t>AC19UCS020</a:t>
            </a:r>
            <a:r>
              <a:rPr lang="en-US" sz="2200" b="1" dirty="0" smtClean="0">
                <a:solidFill>
                  <a:srgbClr val="00B0F0"/>
                </a:solidFill>
                <a:latin typeface="Times New Roman" panose="02020603050405020304" pitchFamily="18" charset="0"/>
                <a:cs typeface="Times New Roman" panose="02020603050405020304" pitchFamily="18" charset="0"/>
              </a:rPr>
              <a:t>)</a:t>
            </a:r>
            <a:br>
              <a:rPr lang="en-US" sz="2200" b="1" dirty="0" smtClean="0">
                <a:solidFill>
                  <a:srgbClr val="00B0F0"/>
                </a:solidFill>
                <a:latin typeface="Times New Roman" panose="02020603050405020304" pitchFamily="18" charset="0"/>
                <a:cs typeface="Times New Roman" panose="02020603050405020304" pitchFamily="18" charset="0"/>
              </a:rPr>
            </a:br>
            <a:r>
              <a:rPr lang="en-IN" altLang="en-US" sz="2200" b="1" dirty="0" smtClean="0">
                <a:solidFill>
                  <a:srgbClr val="00B0F0"/>
                </a:solidFill>
                <a:latin typeface="Times New Roman" panose="02020603050405020304" pitchFamily="18" charset="0"/>
                <a:cs typeface="Times New Roman" panose="02020603050405020304" pitchFamily="18" charset="0"/>
              </a:rPr>
              <a:t>     </a:t>
            </a:r>
            <a:r>
              <a:rPr lang="en-US" sz="2200" b="1" dirty="0" smtClean="0">
                <a:solidFill>
                  <a:srgbClr val="00B0F0"/>
                </a:solidFill>
                <a:latin typeface="Times New Roman" panose="02020603050405020304" pitchFamily="18" charset="0"/>
                <a:cs typeface="Times New Roman" panose="02020603050405020304" pitchFamily="18" charset="0"/>
              </a:rPr>
              <a:t> 2. </a:t>
            </a:r>
            <a:r>
              <a:rPr lang="en-IN" altLang="en-US" sz="2200" b="1" dirty="0" smtClean="0">
                <a:solidFill>
                  <a:srgbClr val="00B0F0"/>
                </a:solidFill>
                <a:latin typeface="Times New Roman" panose="02020603050405020304" pitchFamily="18" charset="0"/>
                <a:cs typeface="Times New Roman" panose="02020603050405020304" pitchFamily="18" charset="0"/>
              </a:rPr>
              <a:t>Harigokul d </a:t>
            </a:r>
            <a:r>
              <a:rPr lang="en-US" sz="2200" b="1" dirty="0" smtClean="0">
                <a:solidFill>
                  <a:srgbClr val="00B0F0"/>
                </a:solidFill>
                <a:latin typeface="Times New Roman" panose="02020603050405020304" pitchFamily="18" charset="0"/>
                <a:cs typeface="Times New Roman" panose="02020603050405020304" pitchFamily="18" charset="0"/>
              </a:rPr>
              <a:t>(</a:t>
            </a:r>
            <a:r>
              <a:rPr lang="en-IN" altLang="en-US" sz="2200" b="1" dirty="0" smtClean="0">
                <a:solidFill>
                  <a:srgbClr val="00B0F0"/>
                </a:solidFill>
                <a:latin typeface="Times New Roman" panose="02020603050405020304" pitchFamily="18" charset="0"/>
                <a:cs typeface="Times New Roman" panose="02020603050405020304" pitchFamily="18" charset="0"/>
              </a:rPr>
              <a:t>AC19UCS031</a:t>
            </a:r>
            <a:r>
              <a:rPr lang="en-US" sz="2200" b="1" dirty="0" smtClean="0">
                <a:solidFill>
                  <a:srgbClr val="00B0F0"/>
                </a:solidFill>
                <a:latin typeface="Times New Roman" panose="02020603050405020304" pitchFamily="18" charset="0"/>
                <a:cs typeface="Times New Roman" panose="02020603050405020304" pitchFamily="18" charset="0"/>
              </a:rPr>
              <a:t>)</a:t>
            </a:r>
            <a:br>
              <a:rPr lang="en-US" sz="2200" b="1" dirty="0" smtClean="0">
                <a:solidFill>
                  <a:srgbClr val="00B0F0"/>
                </a:solidFill>
                <a:latin typeface="Times New Roman" panose="02020603050405020304" pitchFamily="18" charset="0"/>
                <a:cs typeface="Times New Roman" panose="02020603050405020304" pitchFamily="18" charset="0"/>
              </a:rPr>
            </a:br>
            <a:r>
              <a:rPr lang="en-IN" altLang="en-US" sz="2200" b="1" dirty="0" smtClean="0">
                <a:solidFill>
                  <a:srgbClr val="00B0F0"/>
                </a:solidFill>
                <a:latin typeface="Times New Roman" panose="02020603050405020304" pitchFamily="18" charset="0"/>
                <a:cs typeface="Times New Roman" panose="02020603050405020304" pitchFamily="18" charset="0"/>
              </a:rPr>
              <a:t>3. Ashwin P (AC19UCS009)</a:t>
            </a:r>
            <a:br>
              <a:rPr lang="en-IN" altLang="en-US" sz="2200" b="1" dirty="0" smtClean="0">
                <a:solidFill>
                  <a:srgbClr val="00B0F0"/>
                </a:solidFill>
                <a:latin typeface="Times New Roman" panose="02020603050405020304" pitchFamily="18" charset="0"/>
                <a:cs typeface="Times New Roman" panose="02020603050405020304" pitchFamily="18" charset="0"/>
              </a:rPr>
            </a:br>
            <a:r>
              <a:rPr lang="en-IN" altLang="en-US" sz="2200" b="1" dirty="0" smtClean="0">
                <a:solidFill>
                  <a:srgbClr val="00B0F0"/>
                </a:solidFill>
                <a:latin typeface="Times New Roman" panose="02020603050405020304" pitchFamily="18" charset="0"/>
                <a:cs typeface="Times New Roman" panose="02020603050405020304" pitchFamily="18" charset="0"/>
              </a:rPr>
              <a:t>4. Lakshmi priyadarshini l (AC19UCS061)</a:t>
            </a:r>
            <a:br>
              <a:rPr lang="en-US" sz="2200" b="1" dirty="0" smtClean="0">
                <a:solidFill>
                  <a:srgbClr val="00B0F0"/>
                </a:solidFill>
                <a:latin typeface="Times New Roman" panose="02020603050405020304" pitchFamily="18" charset="0"/>
                <a:cs typeface="Times New Roman" panose="02020603050405020304" pitchFamily="18" charset="0"/>
              </a:rPr>
            </a:br>
            <a:br>
              <a:rPr lang="en-US" sz="2200" b="1" dirty="0" smtClean="0">
                <a:solidFill>
                  <a:srgbClr val="00B0F0"/>
                </a:solidFill>
                <a:latin typeface="Times New Roman" panose="02020603050405020304" pitchFamily="18" charset="0"/>
                <a:cs typeface="Times New Roman" panose="02020603050405020304" pitchFamily="18" charset="0"/>
              </a:rPr>
            </a:br>
            <a:r>
              <a:rPr lang="en-US" sz="2200" b="1" dirty="0" smtClean="0">
                <a:solidFill>
                  <a:srgbClr val="00B0F0"/>
                </a:solidFill>
                <a:latin typeface="Times New Roman" panose="02020603050405020304" pitchFamily="18" charset="0"/>
                <a:cs typeface="Times New Roman" panose="02020603050405020304" pitchFamily="18" charset="0"/>
              </a:rPr>
              <a:t>IV – B.E ‘</a:t>
            </a:r>
            <a:r>
              <a:rPr lang="en-IN" altLang="en-US" sz="2200" b="1" dirty="0" smtClean="0">
                <a:solidFill>
                  <a:srgbClr val="00B0F0"/>
                </a:solidFill>
                <a:latin typeface="Times New Roman" panose="02020603050405020304" pitchFamily="18" charset="0"/>
                <a:cs typeface="Times New Roman" panose="02020603050405020304" pitchFamily="18" charset="0"/>
              </a:rPr>
              <a:t>CSe</a:t>
            </a:r>
            <a:r>
              <a:rPr lang="en-US" sz="2200" b="1" dirty="0" smtClean="0">
                <a:solidFill>
                  <a:srgbClr val="00B0F0"/>
                </a:solidFill>
                <a:latin typeface="Times New Roman" panose="02020603050405020304" pitchFamily="18" charset="0"/>
                <a:cs typeface="Times New Roman" panose="02020603050405020304" pitchFamily="18" charset="0"/>
              </a:rPr>
              <a:t>’’</a:t>
            </a:r>
            <a:br>
              <a:rPr lang="en-US" sz="2200" b="1" dirty="0" smtClean="0">
                <a:solidFill>
                  <a:schemeClr val="accent2">
                    <a:lumMod val="60000"/>
                    <a:lumOff val="40000"/>
                  </a:schemeClr>
                </a:solidFill>
                <a:latin typeface="Times New Roman" panose="02020603050405020304" pitchFamily="18" charset="0"/>
                <a:cs typeface="Times New Roman" panose="02020603050405020304" pitchFamily="18" charset="0"/>
              </a:rPr>
            </a:br>
            <a:r>
              <a:rPr lang="en-US" sz="2200" b="1" dirty="0" smtClean="0">
                <a:solidFill>
                  <a:schemeClr val="accent2">
                    <a:lumMod val="60000"/>
                    <a:lumOff val="40000"/>
                  </a:schemeClr>
                </a:solidFill>
                <a:latin typeface="Times New Roman" panose="02020603050405020304" pitchFamily="18" charset="0"/>
                <a:cs typeface="Times New Roman" panose="02020603050405020304" pitchFamily="18" charset="0"/>
              </a:rPr>
              <a:t>ADHIYAMAAN  </a:t>
            </a:r>
            <a:r>
              <a:rPr lang="en-US" sz="2200" b="1" dirty="0" smtClean="0">
                <a:solidFill>
                  <a:schemeClr val="accent2">
                    <a:lumMod val="60000"/>
                    <a:lumOff val="40000"/>
                  </a:schemeClr>
                </a:solidFill>
                <a:latin typeface="Times New Roman" panose="02020603050405020304" pitchFamily="18" charset="0"/>
                <a:cs typeface="Times New Roman" panose="02020603050405020304" pitchFamily="18" charset="0"/>
              </a:rPr>
              <a:t>COLLEGE OF ENGINEERING, HOSUR.</a:t>
            </a:r>
            <a:br>
              <a:rPr lang="en-US" sz="2200" b="1"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22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GUIDED BY </a:t>
            </a: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  A</a:t>
            </a:r>
            <a:r>
              <a:rPr lang="en-IN" altLang="en-US" dirty="0" smtClean="0">
                <a:solidFill>
                  <a:schemeClr val="bg1">
                    <a:lumMod val="95000"/>
                    <a:lumOff val="5000"/>
                  </a:schemeClr>
                </a:solidFill>
                <a:latin typeface="Times New Roman" panose="02020603050405020304" pitchFamily="18" charset="0"/>
                <a:cs typeface="Times New Roman" panose="02020603050405020304" pitchFamily="18" charset="0"/>
              </a:rPr>
              <a:t>NUSHA</a:t>
            </a: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 B</a:t>
            </a:r>
            <a:r>
              <a:rPr lang="en-IN" altLang="en-US" dirty="0" smtClean="0">
                <a:solidFill>
                  <a:schemeClr val="bg1">
                    <a:lumMod val="95000"/>
                    <a:lumOff val="5000"/>
                  </a:schemeClr>
                </a:solidFill>
                <a:latin typeface="Times New Roman" panose="02020603050405020304" pitchFamily="18" charset="0"/>
                <a:cs typeface="Times New Roman" panose="02020603050405020304" pitchFamily="18" charset="0"/>
              </a:rPr>
              <a:t>HUVANESWARI G</a:t>
            </a:r>
            <a:endParaRPr lang="en-US" dirty="0" smtClean="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Dept of </a:t>
            </a:r>
            <a:r>
              <a:rPr lang="en-IN" altLang="en-US" smtClean="0">
                <a:latin typeface="Times New Roman" panose="02020603050405020304" pitchFamily="18" charset="0"/>
                <a:cs typeface="Times New Roman" panose="02020603050405020304" pitchFamily="18" charset="0"/>
              </a:rPr>
              <a:t>CS</a:t>
            </a:r>
            <a:r>
              <a:rPr lang="en-US" smtClean="0">
                <a:latin typeface="Times New Roman" panose="02020603050405020304" pitchFamily="18" charset="0"/>
                <a:cs typeface="Times New Roman" panose="02020603050405020304" pitchFamily="18" charset="0"/>
              </a:rPr>
              <a:t>E, ACE                              B.E.,</a:t>
            </a:r>
            <a:r>
              <a:rPr lang="en-IN" altLang="en-US" smtClean="0">
                <a:latin typeface="Times New Roman" panose="02020603050405020304" pitchFamily="18" charset="0"/>
                <a:cs typeface="Times New Roman" panose="02020603050405020304" pitchFamily="18" charset="0"/>
              </a:rPr>
              <a:t>CS</a:t>
            </a:r>
            <a:r>
              <a:rPr lang="en-US" smtClean="0">
                <a:latin typeface="Times New Roman" panose="02020603050405020304" pitchFamily="18" charset="0"/>
                <a:cs typeface="Times New Roman" panose="02020603050405020304" pitchFamily="18" charset="0"/>
              </a:rPr>
              <a:t>E                      </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rgbClr val="FF0000"/>
                </a:solidFill>
                <a:latin typeface="Times New Roman" panose="02020603050405020304" pitchFamily="18" charset="0"/>
                <a:cs typeface="Times New Roman" panose="02020603050405020304" pitchFamily="18" charset="0"/>
              </a:rPr>
              <a:t>CONTENTS</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Dept of </a:t>
            </a:r>
            <a:r>
              <a:rPr lang="en-IN" altLang="en-US" smtClean="0">
                <a:latin typeface="Times New Roman" panose="02020603050405020304" pitchFamily="18" charset="0"/>
                <a:cs typeface="Times New Roman" panose="02020603050405020304" pitchFamily="18" charset="0"/>
              </a:rPr>
              <a:t>CSE</a:t>
            </a:r>
            <a:r>
              <a:rPr lang="en-US" smtClean="0">
                <a:latin typeface="Times New Roman" panose="02020603050405020304" pitchFamily="18" charset="0"/>
                <a:cs typeface="Times New Roman" panose="02020603050405020304" pitchFamily="18" charset="0"/>
              </a:rPr>
              <a:t>, ACE                              B.E.,</a:t>
            </a:r>
            <a:r>
              <a:rPr lang="en-IN" altLang="en-US" smtClean="0">
                <a:latin typeface="Times New Roman" panose="02020603050405020304" pitchFamily="18" charset="0"/>
                <a:cs typeface="Times New Roman" panose="02020603050405020304" pitchFamily="18" charset="0"/>
              </a:rPr>
              <a:t>CSE</a:t>
            </a:r>
            <a:endParaRPr lang="en-IN" altLang="en-US" dirty="0" smtClean="0">
              <a:latin typeface="Times New Roman" panose="02020603050405020304" pitchFamily="18" charset="0"/>
              <a:cs typeface="Times New Roman" panose="02020603050405020304" pitchFamily="18" charset="0"/>
            </a:endParaRPr>
          </a:p>
        </p:txBody>
      </p:sp>
      <p:sp>
        <p:nvSpPr>
          <p:cNvPr id="3" name="TextBox 2"/>
          <p:cNvSpPr txBox="1"/>
          <p:nvPr/>
        </p:nvSpPr>
        <p:spPr>
          <a:xfrm>
            <a:off x="1524000" y="1600200"/>
            <a:ext cx="6096000" cy="2139047"/>
          </a:xfrm>
          <a:prstGeom prst="rect">
            <a:avLst/>
          </a:prstGeom>
          <a:noFill/>
        </p:spPr>
        <p:txBody>
          <a:bodyPr wrap="square" rtlCol="0">
            <a:spAutoFit/>
          </a:bodyPr>
          <a:lstStyle/>
          <a:p>
            <a:pPr>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 Objective </a:t>
            </a:r>
            <a:endParaRPr lang="en-US" sz="1900" dirty="0" smtClean="0">
              <a:latin typeface="Times New Roman" panose="02020603050405020304" pitchFamily="18" charset="0"/>
              <a:cs typeface="Times New Roman" panose="02020603050405020304" pitchFamily="18" charset="0"/>
            </a:endParaRPr>
          </a:p>
          <a:p>
            <a:endParaRPr lang="en-US" sz="19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 Literature </a:t>
            </a:r>
            <a:r>
              <a:rPr lang="en-US" sz="1900" dirty="0" smtClean="0">
                <a:latin typeface="Times New Roman" panose="02020603050405020304" pitchFamily="18" charset="0"/>
                <a:cs typeface="Times New Roman" panose="02020603050405020304" pitchFamily="18" charset="0"/>
              </a:rPr>
              <a:t>review</a:t>
            </a:r>
            <a:endParaRPr lang="en-US" sz="19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9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References</a:t>
            </a:r>
            <a:endParaRPr lang="en-US" sz="1900" dirty="0" smtClean="0">
              <a:latin typeface="Times New Roman" panose="02020603050405020304" pitchFamily="18" charset="0"/>
              <a:cs typeface="Times New Roman" panose="02020603050405020304" pitchFamily="18" charset="0"/>
            </a:endParaRPr>
          </a:p>
          <a:p>
            <a:endParaRPr lang="en-US" sz="19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9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rgbClr val="FF0000"/>
                </a:solidFill>
                <a:latin typeface="Times New Roman" panose="02020603050405020304" pitchFamily="18" charset="0"/>
                <a:cs typeface="Times New Roman" panose="02020603050405020304" pitchFamily="18" charset="0"/>
              </a:rPr>
              <a:t>OBJECTIVE</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Dept of </a:t>
            </a:r>
            <a:r>
              <a:rPr lang="en-IN" altLang="en-US" smtClean="0">
                <a:latin typeface="Times New Roman" panose="02020603050405020304" pitchFamily="18" charset="0"/>
                <a:cs typeface="Times New Roman" panose="02020603050405020304" pitchFamily="18" charset="0"/>
              </a:rPr>
              <a:t>CSE</a:t>
            </a:r>
            <a:r>
              <a:rPr lang="en-US" smtClean="0">
                <a:latin typeface="Times New Roman" panose="02020603050405020304" pitchFamily="18" charset="0"/>
                <a:cs typeface="Times New Roman" panose="02020603050405020304" pitchFamily="18" charset="0"/>
              </a:rPr>
              <a:t>, ACE                              B.E.,</a:t>
            </a:r>
            <a:r>
              <a:rPr lang="en-IN" altLang="en-US" smtClean="0">
                <a:latin typeface="Times New Roman" panose="02020603050405020304" pitchFamily="18" charset="0"/>
                <a:cs typeface="Times New Roman" panose="02020603050405020304" pitchFamily="18" charset="0"/>
              </a:rPr>
              <a:t>CSE</a:t>
            </a:r>
            <a:endParaRPr lang="en-IN" altLang="en-US" dirty="0" smtClean="0">
              <a:latin typeface="Times New Roman" panose="02020603050405020304" pitchFamily="18" charset="0"/>
              <a:cs typeface="Times New Roman" panose="02020603050405020304" pitchFamily="18" charset="0"/>
            </a:endParaRPr>
          </a:p>
        </p:txBody>
      </p:sp>
      <p:sp>
        <p:nvSpPr>
          <p:cNvPr id="4" name="TextBox 3"/>
          <p:cNvSpPr txBox="1"/>
          <p:nvPr/>
        </p:nvSpPr>
        <p:spPr>
          <a:xfrm>
            <a:off x="609600" y="1676400"/>
            <a:ext cx="7924800" cy="2676525"/>
          </a:xfrm>
          <a:prstGeom prst="rect">
            <a:avLst/>
          </a:prstGeom>
          <a:noFill/>
        </p:spPr>
        <p:txBody>
          <a:bodyPr wrap="square" rtlCol="0">
            <a:spAutoFit/>
          </a:bodyPr>
          <a:lstStyle/>
          <a:p>
            <a:endParaRPr lang="en-US" sz="2400" dirty="0" smtClean="0"/>
          </a:p>
          <a:p>
            <a:pPr algn="just"/>
            <a:r>
              <a:rPr lang="en-IN" altLang="en-US" sz="2400" dirty="0">
                <a:latin typeface="Times New Roman" panose="02020603050405020304" pitchFamily="18" charset="0"/>
                <a:cs typeface="Times New Roman" panose="02020603050405020304" pitchFamily="18" charset="0"/>
              </a:rPr>
              <a:t>This project aims at building a web App that automatically estimates food attributes such as ingredients and nutritional value by classifying the input image of food.  Our method employs Clarifai's AI-Driven Food Detection Model for accurate food identification and Food API's to give the nutritional value of the identified food.</a:t>
            </a: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rgbClr val="FF0000"/>
                </a:solidFill>
                <a:latin typeface="Times New Roman" panose="02020603050405020304" pitchFamily="18" charset="0"/>
                <a:cs typeface="Times New Roman" panose="02020603050405020304" pitchFamily="18" charset="0"/>
              </a:rPr>
              <a:t>LITERATURE REVIEW</a:t>
            </a:r>
            <a:endParaRPr lang="en-US" sz="4000" dirty="0"/>
          </a:p>
        </p:txBody>
      </p:sp>
      <p:sp>
        <p:nvSpPr>
          <p:cNvPr id="3" name="Footer Placeholder 2"/>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Dept of </a:t>
            </a:r>
            <a:r>
              <a:rPr lang="en-IN" altLang="en-US" smtClean="0">
                <a:latin typeface="Times New Roman" panose="02020603050405020304" pitchFamily="18" charset="0"/>
                <a:cs typeface="Times New Roman" panose="02020603050405020304" pitchFamily="18" charset="0"/>
              </a:rPr>
              <a:t>CSE</a:t>
            </a:r>
            <a:r>
              <a:rPr lang="en-US" smtClean="0">
                <a:latin typeface="Times New Roman" panose="02020603050405020304" pitchFamily="18" charset="0"/>
                <a:cs typeface="Times New Roman" panose="02020603050405020304" pitchFamily="18" charset="0"/>
              </a:rPr>
              <a:t>, ACE                              B.E.,</a:t>
            </a:r>
            <a:r>
              <a:rPr lang="en-IN" altLang="en-US" smtClean="0">
                <a:latin typeface="Times New Roman" panose="02020603050405020304" pitchFamily="18" charset="0"/>
                <a:cs typeface="Times New Roman" panose="02020603050405020304" pitchFamily="18" charset="0"/>
              </a:rPr>
              <a:t>CS</a:t>
            </a:r>
            <a:r>
              <a:rPr lang="en-US" smtClean="0">
                <a:latin typeface="Times New Roman" panose="02020603050405020304" pitchFamily="18" charset="0"/>
                <a:cs typeface="Times New Roman" panose="02020603050405020304" pitchFamily="18" charset="0"/>
              </a:rPr>
              <a:t>E                      </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34035" y="1600200"/>
            <a:ext cx="8228965" cy="4584700"/>
          </a:xfrm>
          <a:prstGeom prst="rect">
            <a:avLst/>
          </a:prstGeom>
          <a:noFill/>
        </p:spPr>
        <p:txBody>
          <a:bodyPr wrap="square" rtlCol="0">
            <a:spAutoFit/>
          </a:bodyPr>
          <a:lstStyle/>
          <a:p>
            <a:pPr marL="342900" indent="-342900" algn="just">
              <a:buFont typeface="+mj-lt"/>
              <a:buAutoNum type="arabicParenR"/>
            </a:pPr>
            <a:r>
              <a:rPr lang="en-US" sz="1600" b="1" dirty="0" smtClean="0">
                <a:solidFill>
                  <a:srgbClr val="7030A0"/>
                </a:solidFill>
                <a:latin typeface="Times New Roman" panose="02020603050405020304" pitchFamily="18" charset="0"/>
                <a:cs typeface="Times New Roman" panose="02020603050405020304" pitchFamily="18" charset="0"/>
              </a:rPr>
              <a:t>Monitoring Eating</a:t>
            </a:r>
            <a:r>
              <a:rPr lang="en-IN" altLang="en-US" sz="1600" b="1" dirty="0" smtClean="0">
                <a:solidFill>
                  <a:srgbClr val="7030A0"/>
                </a:solidFill>
                <a:latin typeface="Times New Roman" panose="02020603050405020304" pitchFamily="18" charset="0"/>
                <a:cs typeface="Times New Roman" panose="02020603050405020304" pitchFamily="18" charset="0"/>
              </a:rPr>
              <a:t> </a:t>
            </a:r>
            <a:r>
              <a:rPr lang="en-US" sz="1600" b="1" dirty="0" smtClean="0">
                <a:solidFill>
                  <a:srgbClr val="7030A0"/>
                </a:solidFill>
                <a:latin typeface="Times New Roman" panose="02020603050405020304" pitchFamily="18" charset="0"/>
                <a:cs typeface="Times New Roman" panose="02020603050405020304" pitchFamily="18" charset="0"/>
              </a:rPr>
              <a:t>Behaviors for a</a:t>
            </a:r>
            <a:r>
              <a:rPr lang="en-IN" altLang="en-US" sz="1600" b="1" dirty="0" smtClean="0">
                <a:solidFill>
                  <a:srgbClr val="7030A0"/>
                </a:solidFill>
                <a:latin typeface="Times New Roman" panose="02020603050405020304" pitchFamily="18" charset="0"/>
                <a:cs typeface="Times New Roman" panose="02020603050405020304" pitchFamily="18" charset="0"/>
              </a:rPr>
              <a:t> </a:t>
            </a:r>
            <a:r>
              <a:rPr lang="en-US" sz="1600" b="1" dirty="0" smtClean="0">
                <a:solidFill>
                  <a:srgbClr val="7030A0"/>
                </a:solidFill>
                <a:latin typeface="Times New Roman" panose="02020603050405020304" pitchFamily="18" charset="0"/>
                <a:cs typeface="Times New Roman" panose="02020603050405020304" pitchFamily="18" charset="0"/>
              </a:rPr>
              <a:t>Nutritionist E-Assistant</a:t>
            </a:r>
            <a:r>
              <a:rPr lang="en-IN" altLang="en-US" sz="1600" b="1" dirty="0" smtClean="0">
                <a:solidFill>
                  <a:srgbClr val="7030A0"/>
                </a:solidFill>
                <a:latin typeface="Times New Roman" panose="02020603050405020304" pitchFamily="18" charset="0"/>
                <a:cs typeface="Times New Roman" panose="02020603050405020304" pitchFamily="18" charset="0"/>
              </a:rPr>
              <a:t> </a:t>
            </a:r>
            <a:r>
              <a:rPr lang="en-US" sz="1600" b="1" dirty="0" smtClean="0">
                <a:solidFill>
                  <a:srgbClr val="7030A0"/>
                </a:solidFill>
                <a:latin typeface="Times New Roman" panose="02020603050405020304" pitchFamily="18" charset="0"/>
                <a:cs typeface="Times New Roman" panose="02020603050405020304" pitchFamily="18" charset="0"/>
              </a:rPr>
              <a:t>Using Crowdsourcing</a:t>
            </a:r>
            <a:r>
              <a:rPr lang="en-IN" altLang="en-US" sz="1600" b="1" dirty="0" smtClean="0">
                <a:solidFill>
                  <a:srgbClr val="7030A0"/>
                </a:solidFill>
                <a:latin typeface="Times New Roman" panose="02020603050405020304" pitchFamily="18" charset="0"/>
                <a:cs typeface="Times New Roman" panose="02020603050405020304" pitchFamily="18" charset="0"/>
              </a:rPr>
              <a:t> Mario O. Parra and Jesus Favela , </a:t>
            </a:r>
            <a:r>
              <a:rPr lang="en-US" sz="1600" b="1" dirty="0" smtClean="0">
                <a:solidFill>
                  <a:srgbClr val="7030A0"/>
                </a:solidFill>
                <a:latin typeface="Times New Roman" panose="02020603050405020304" pitchFamily="18" charset="0"/>
                <a:cs typeface="Times New Roman" panose="02020603050405020304" pitchFamily="18" charset="0"/>
              </a:rPr>
              <a:t>Luis A. Castro</a:t>
            </a:r>
            <a:r>
              <a:rPr lang="en-IN" altLang="en-US" sz="1600" b="1" dirty="0" smtClean="0">
                <a:solidFill>
                  <a:srgbClr val="7030A0"/>
                </a:solidFill>
                <a:latin typeface="Times New Roman" panose="02020603050405020304" pitchFamily="18" charset="0"/>
                <a:cs typeface="Times New Roman" panose="02020603050405020304" pitchFamily="18" charset="0"/>
              </a:rPr>
              <a:t> , </a:t>
            </a:r>
            <a:r>
              <a:rPr lang="en-US" sz="1600" b="1" dirty="0" smtClean="0">
                <a:solidFill>
                  <a:srgbClr val="7030A0"/>
                </a:solidFill>
                <a:latin typeface="Times New Roman" panose="02020603050405020304" pitchFamily="18" charset="0"/>
                <a:cs typeface="Times New Roman" panose="02020603050405020304" pitchFamily="18" charset="0"/>
              </a:rPr>
              <a:t>Arturo Morales</a:t>
            </a:r>
            <a:r>
              <a:rPr lang="en-IN" altLang="en-US" sz="1600" b="1" dirty="0" smtClean="0">
                <a:solidFill>
                  <a:srgbClr val="7030A0"/>
                </a:solidFill>
                <a:latin typeface="Times New Roman" panose="02020603050405020304" pitchFamily="18" charset="0"/>
                <a:cs typeface="Times New Roman" panose="02020603050405020304" pitchFamily="18" charset="0"/>
              </a:rPr>
              <a:t>.</a:t>
            </a:r>
            <a:endParaRPr lang="en-US" sz="1600" b="1" dirty="0" smtClean="0">
              <a:solidFill>
                <a:srgbClr val="7030A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Paper-based methods for monitoring eating behaviors include food records, food-frequency questionnaires, and forms that include a meal description and time of intake</a:t>
            </a:r>
            <a:r>
              <a:rPr lang="en-IN" altLang="en-US" sz="1600" dirty="0" smtClean="0">
                <a:latin typeface="Times New Roman" panose="02020603050405020304" pitchFamily="18" charset="0"/>
                <a:cs typeface="Times New Roman" panose="02020603050405020304" pitchFamily="18" charset="0"/>
              </a:rPr>
              <a:t>.</a:t>
            </a:r>
            <a:endParaRPr lang="en-IN" altLang="en-US" sz="16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altLang="en-US" sz="16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 Mobile phones have been increasingly used to support this task</a:t>
            </a:r>
            <a:r>
              <a:rPr lang="en-IN" altLang="en-US"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algn="just"/>
            <a:r>
              <a:rPr lang="en-US" sz="1600" b="1" dirty="0" smtClean="0">
                <a:solidFill>
                  <a:srgbClr val="7030A0"/>
                </a:solidFill>
                <a:latin typeface="Times New Roman" panose="02020603050405020304" pitchFamily="18" charset="0"/>
                <a:cs typeface="Times New Roman" panose="02020603050405020304" pitchFamily="18" charset="0"/>
              </a:rPr>
              <a:t>2) iAPERAS – Intelligent Athlete's Personal Assistant </a:t>
            </a:r>
            <a:endParaRPr lang="en-US" sz="1600" b="1" dirty="0" smtClean="0">
              <a:solidFill>
                <a:srgbClr val="7030A0"/>
              </a:solidFill>
              <a:latin typeface="Times New Roman" panose="02020603050405020304" pitchFamily="18" charset="0"/>
              <a:cs typeface="Times New Roman" panose="02020603050405020304" pitchFamily="18" charset="0"/>
            </a:endParaRPr>
          </a:p>
          <a:p>
            <a:pPr algn="just"/>
            <a:r>
              <a:rPr lang="en-US" sz="1600" b="1" dirty="0" smtClean="0">
                <a:solidFill>
                  <a:srgbClr val="7030A0"/>
                </a:solidFill>
                <a:latin typeface="Times New Roman" panose="02020603050405020304" pitchFamily="18" charset="0"/>
                <a:cs typeface="Times New Roman" panose="02020603050405020304" pitchFamily="18" charset="0"/>
              </a:rPr>
              <a:t>Mateja Verlic, Milan zorman, Matej Mertik </a:t>
            </a:r>
            <a:endParaRPr lang="en-US" sz="1600" b="1" dirty="0" smtClean="0">
              <a:solidFill>
                <a:srgbClr val="7030A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altLang="en-US" sz="1600" dirty="0" smtClean="0">
                <a:latin typeface="Times New Roman" panose="02020603050405020304" pitchFamily="18" charset="0"/>
                <a:cs typeface="Times New Roman" panose="02020603050405020304" pitchFamily="18" charset="0"/>
              </a:rPr>
              <a:t>The main challenge in developing comprehensive systems for consumers is that little is known about how patients interact with computer based informatics tools and how they digest and act on information.</a:t>
            </a:r>
            <a:endParaRPr lang="en-IN" altLang="en-US" sz="16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altLang="en-US" sz="16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Health related problems in developed countries represent the major concern of national health organizations and other corresponding institutes. The focus of healthcare in the information age is changing from provider oriented medical information towards consumer health informatics</a:t>
            </a:r>
            <a:r>
              <a:rPr lang="en-IN" altLang="en-US"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rgbClr val="FF0000"/>
                </a:solidFill>
                <a:latin typeface="Times New Roman" panose="02020603050405020304" pitchFamily="18" charset="0"/>
                <a:cs typeface="Times New Roman" panose="02020603050405020304" pitchFamily="18" charset="0"/>
              </a:rPr>
              <a:t>LITERATURE REVIEW Contd…</a:t>
            </a:r>
            <a:endParaRPr lang="en-US" sz="4000" dirty="0"/>
          </a:p>
        </p:txBody>
      </p:sp>
      <p:sp>
        <p:nvSpPr>
          <p:cNvPr id="3" name="Footer Placeholder 2"/>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Dept of </a:t>
            </a:r>
            <a:r>
              <a:rPr lang="en-IN" altLang="en-US" dirty="0" smtClean="0">
                <a:latin typeface="Times New Roman" panose="02020603050405020304" pitchFamily="18" charset="0"/>
                <a:cs typeface="Times New Roman" panose="02020603050405020304" pitchFamily="18" charset="0"/>
              </a:rPr>
              <a:t>CSE</a:t>
            </a:r>
            <a:r>
              <a:rPr lang="en-US" dirty="0" smtClean="0">
                <a:latin typeface="Times New Roman" panose="02020603050405020304" pitchFamily="18" charset="0"/>
                <a:cs typeface="Times New Roman" panose="02020603050405020304" pitchFamily="18" charset="0"/>
              </a:rPr>
              <a:t>, ACE                              B.E.,</a:t>
            </a:r>
            <a:r>
              <a:rPr lang="en-IN" altLang="en-US" dirty="0" smtClean="0">
                <a:latin typeface="Times New Roman" panose="02020603050405020304" pitchFamily="18" charset="0"/>
                <a:cs typeface="Times New Roman" panose="02020603050405020304" pitchFamily="18" charset="0"/>
              </a:rPr>
              <a:t>CS</a:t>
            </a:r>
            <a:r>
              <a:rPr lang="en-US" dirty="0" smtClean="0">
                <a:latin typeface="Times New Roman" panose="02020603050405020304" pitchFamily="18" charset="0"/>
                <a:cs typeface="Times New Roman" panose="02020603050405020304" pitchFamily="18" charset="0"/>
              </a:rPr>
              <a:t>E                      </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34035" y="1600200"/>
            <a:ext cx="7848600" cy="6031230"/>
          </a:xfrm>
          <a:prstGeom prst="rect">
            <a:avLst/>
          </a:prstGeom>
          <a:noFill/>
        </p:spPr>
        <p:txBody>
          <a:bodyPr wrap="square" rtlCol="0">
            <a:spAutoFit/>
          </a:bodyPr>
          <a:lstStyle/>
          <a:p>
            <a:r>
              <a:rPr lang="en-US" sz="1600" b="1" dirty="0" smtClean="0">
                <a:solidFill>
                  <a:srgbClr val="7030A0"/>
                </a:solidFill>
                <a:latin typeface="Times New Roman" panose="02020603050405020304" pitchFamily="18" charset="0"/>
                <a:cs typeface="Times New Roman" panose="02020603050405020304" pitchFamily="18" charset="0"/>
              </a:rPr>
              <a:t>3)</a:t>
            </a:r>
            <a:r>
              <a:rPr lang="en-IN" altLang="en-US" sz="1600" b="1" dirty="0" smtClean="0">
                <a:solidFill>
                  <a:srgbClr val="7030A0"/>
                </a:solidFill>
                <a:latin typeface="Times New Roman" panose="02020603050405020304" pitchFamily="18" charset="0"/>
                <a:cs typeface="Times New Roman" panose="02020603050405020304" pitchFamily="18" charset="0"/>
              </a:rPr>
              <a:t> </a:t>
            </a:r>
            <a:r>
              <a:rPr lang="en-US" sz="1600" b="1" dirty="0" smtClean="0">
                <a:solidFill>
                  <a:srgbClr val="7030A0"/>
                </a:solidFill>
                <a:latin typeface="Times New Roman" panose="02020603050405020304" pitchFamily="18" charset="0"/>
                <a:cs typeface="Times New Roman" panose="02020603050405020304" pitchFamily="18" charset="0"/>
              </a:rPr>
              <a:t>Alexa, What Should I Eat?</a:t>
            </a:r>
            <a:endParaRPr lang="en-US" sz="1600" b="1" dirty="0" smtClean="0">
              <a:solidFill>
                <a:srgbClr val="7030A0"/>
              </a:solidFill>
              <a:latin typeface="Times New Roman" panose="02020603050405020304" pitchFamily="18" charset="0"/>
              <a:cs typeface="Times New Roman" panose="02020603050405020304" pitchFamily="18" charset="0"/>
            </a:endParaRPr>
          </a:p>
          <a:p>
            <a:r>
              <a:rPr lang="en-US" sz="1600" b="1" dirty="0" smtClean="0">
                <a:solidFill>
                  <a:srgbClr val="7030A0"/>
                </a:solidFill>
                <a:latin typeface="Times New Roman" panose="02020603050405020304" pitchFamily="18" charset="0"/>
                <a:cs typeface="Times New Roman" panose="02020603050405020304" pitchFamily="18" charset="0"/>
              </a:rPr>
              <a:t>A Personalized Virtual Nutrition Coach for Native American Diabetes Patients Using Amazon's Smart Speaker Technology</a:t>
            </a:r>
            <a:endParaRPr lang="en-US" sz="1600" dirty="0" smtClean="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sz="1600" dirty="0" smtClean="0">
                <a:latin typeface="Times New Roman" panose="02020603050405020304" pitchFamily="18" charset="0"/>
                <a:cs typeface="Times New Roman" panose="02020603050405020304" pitchFamily="18" charset="0"/>
              </a:rPr>
              <a:t>In this paper,we propose a culturally appropriate tool to help this population to manage their disease.</a:t>
            </a:r>
            <a:endParaRPr lang="en-US" sz="1600" dirty="0" smtClean="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endParaRPr lang="en-US" sz="1600" dirty="0" smtClean="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sz="1600" dirty="0" smtClean="0">
                <a:latin typeface="Times New Roman" panose="02020603050405020304" pitchFamily="18" charset="0"/>
                <a:cs typeface="Times New Roman" panose="02020603050405020304" pitchFamily="18" charset="0"/>
              </a:rPr>
              <a:t>It does not require users to have any background on using complex digital</a:t>
            </a:r>
            <a:r>
              <a:rPr lang="en-IN" altLang="en-US"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computing devices.</a:t>
            </a:r>
            <a:endParaRPr lang="en-US" sz="1600" dirty="0" smtClean="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endParaRPr lang="en-US" sz="1600" dirty="0" smtClean="0">
              <a:latin typeface="Times New Roman" panose="02020603050405020304" pitchFamily="18" charset="0"/>
              <a:cs typeface="Times New Roman" panose="02020603050405020304" pitchFamily="18" charset="0"/>
            </a:endParaRPr>
          </a:p>
          <a:p>
            <a:r>
              <a:rPr lang="en-US" sz="1600" b="1" dirty="0" smtClean="0">
                <a:solidFill>
                  <a:srgbClr val="7030A0"/>
                </a:solidFill>
                <a:latin typeface="Times New Roman" panose="02020603050405020304" pitchFamily="18" charset="0"/>
                <a:cs typeface="Times New Roman" panose="02020603050405020304" pitchFamily="18" charset="0"/>
              </a:rPr>
              <a:t>4) Nutri-Mental” – An Android Application For </a:t>
            </a:r>
            <a:endParaRPr lang="en-US" sz="1600" b="1" dirty="0" smtClean="0">
              <a:solidFill>
                <a:srgbClr val="7030A0"/>
              </a:solidFill>
              <a:latin typeface="Times New Roman" panose="02020603050405020304" pitchFamily="18" charset="0"/>
              <a:cs typeface="Times New Roman" panose="02020603050405020304" pitchFamily="18" charset="0"/>
            </a:endParaRPr>
          </a:p>
          <a:p>
            <a:r>
              <a:rPr lang="en-US" sz="1600" b="1" dirty="0" smtClean="0">
                <a:solidFill>
                  <a:srgbClr val="7030A0"/>
                </a:solidFill>
                <a:latin typeface="Times New Roman" panose="02020603050405020304" pitchFamily="18" charset="0"/>
                <a:cs typeface="Times New Roman" panose="02020603050405020304" pitchFamily="18" charset="0"/>
              </a:rPr>
              <a:t>Personal Health And Nutrition Management</a:t>
            </a:r>
            <a:r>
              <a:rPr lang="en-IN" altLang="en-US" sz="1600" b="1" dirty="0" smtClean="0">
                <a:solidFill>
                  <a:srgbClr val="7030A0"/>
                </a:solidFill>
                <a:latin typeface="Times New Roman" panose="02020603050405020304" pitchFamily="18" charset="0"/>
                <a:cs typeface="Times New Roman" panose="02020603050405020304" pitchFamily="18" charset="0"/>
              </a:rPr>
              <a:t> </a:t>
            </a:r>
            <a:endParaRPr lang="en-IN" altLang="en-US" sz="1600" b="1" dirty="0" smtClean="0">
              <a:solidFill>
                <a:srgbClr val="7030A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This module has abilities to store the works out and the calories they consume, and get genuine work out to consume the calories which the customer has gotten in excess.</a:t>
            </a:r>
            <a:endParaRPr lang="en-US" sz="16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The proposed app gives an insight into nutrition that a person should have by eating a properly balanced diet and will present an outline on further research and development of the application</a:t>
            </a:r>
            <a:r>
              <a:rPr lang="en-IN" altLang="en-US"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algn="just"/>
            <a:endParaRPr lang="en-US" sz="1900" dirty="0" smtClean="0">
              <a:latin typeface="Times New Roman" panose="02020603050405020304" pitchFamily="18" charset="0"/>
              <a:cs typeface="Times New Roman" panose="02020603050405020304" pitchFamily="18" charset="0"/>
            </a:endParaRPr>
          </a:p>
          <a:p>
            <a:pPr algn="just"/>
            <a:endParaRPr lang="en-US" sz="1900" dirty="0" smtClean="0">
              <a:latin typeface="Times New Roman" panose="02020603050405020304" pitchFamily="18" charset="0"/>
              <a:cs typeface="Times New Roman" panose="02020603050405020304" pitchFamily="18" charset="0"/>
            </a:endParaRPr>
          </a:p>
          <a:p>
            <a:pPr algn="just"/>
            <a:endParaRPr lang="en-US" sz="1900" dirty="0" smtClean="0">
              <a:latin typeface="Times New Roman" panose="02020603050405020304" pitchFamily="18" charset="0"/>
              <a:cs typeface="Times New Roman" panose="02020603050405020304" pitchFamily="18" charset="0"/>
            </a:endParaRPr>
          </a:p>
          <a:p>
            <a:pPr algn="just"/>
            <a:endParaRPr lang="en-US" sz="1900" dirty="0" smtClean="0">
              <a:latin typeface="Times New Roman" panose="02020603050405020304" pitchFamily="18" charset="0"/>
              <a:cs typeface="Times New Roman" panose="02020603050405020304" pitchFamily="18" charset="0"/>
            </a:endParaRPr>
          </a:p>
          <a:p>
            <a:endParaRPr lang="en-US" sz="1900" dirty="0" smtClean="0"/>
          </a:p>
          <a:p>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rgbClr val="FF0000"/>
                </a:solidFill>
                <a:latin typeface="Times New Roman" panose="02020603050405020304" pitchFamily="18" charset="0"/>
                <a:cs typeface="Times New Roman" panose="02020603050405020304" pitchFamily="18" charset="0"/>
              </a:rPr>
              <a:t>LITERATURE REVIEW Contd…</a:t>
            </a:r>
            <a:endParaRPr lang="en-US" sz="4000" dirty="0"/>
          </a:p>
        </p:txBody>
      </p:sp>
      <p:sp>
        <p:nvSpPr>
          <p:cNvPr id="3" name="Footer Placeholder 2"/>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Dept of </a:t>
            </a:r>
            <a:r>
              <a:rPr lang="en-IN" altLang="en-US" smtClean="0">
                <a:latin typeface="Times New Roman" panose="02020603050405020304" pitchFamily="18" charset="0"/>
                <a:cs typeface="Times New Roman" panose="02020603050405020304" pitchFamily="18" charset="0"/>
              </a:rPr>
              <a:t>CSE</a:t>
            </a:r>
            <a:r>
              <a:rPr lang="en-US" smtClean="0">
                <a:latin typeface="Times New Roman" panose="02020603050405020304" pitchFamily="18" charset="0"/>
                <a:cs typeface="Times New Roman" panose="02020603050405020304" pitchFamily="18" charset="0"/>
              </a:rPr>
              <a:t>, ACE                              B.E.,</a:t>
            </a:r>
            <a:r>
              <a:rPr lang="en-IN" altLang="en-US" smtClean="0">
                <a:latin typeface="Times New Roman" panose="02020603050405020304" pitchFamily="18" charset="0"/>
                <a:cs typeface="Times New Roman" panose="02020603050405020304" pitchFamily="18" charset="0"/>
              </a:rPr>
              <a:t>CS</a:t>
            </a:r>
            <a:r>
              <a:rPr lang="en-US" smtClean="0">
                <a:latin typeface="Times New Roman" panose="02020603050405020304" pitchFamily="18" charset="0"/>
                <a:cs typeface="Times New Roman" panose="02020603050405020304" pitchFamily="18" charset="0"/>
              </a:rPr>
              <a:t>E                      </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09600" y="1676400"/>
            <a:ext cx="7924800" cy="4523105"/>
          </a:xfrm>
          <a:prstGeom prst="rect">
            <a:avLst/>
          </a:prstGeom>
          <a:noFill/>
        </p:spPr>
        <p:txBody>
          <a:bodyPr wrap="square" rtlCol="0">
            <a:spAutoFit/>
          </a:bodyPr>
          <a:lstStyle/>
          <a:p>
            <a:pPr algn="just"/>
            <a:r>
              <a:rPr lang="en-US" sz="1600" b="1" dirty="0" smtClean="0">
                <a:solidFill>
                  <a:srgbClr val="7030A0"/>
                </a:solidFill>
                <a:latin typeface="Times New Roman" panose="02020603050405020304" pitchFamily="18" charset="0"/>
                <a:cs typeface="Times New Roman" panose="02020603050405020304" pitchFamily="18" charset="0"/>
              </a:rPr>
              <a:t>5) DEVELOPMENT OF A CLOUD BASED SOLUTION FOR EFFECTIVE NUTRITION</a:t>
            </a:r>
            <a:endParaRPr lang="en-US" sz="1600" b="1" dirty="0" smtClean="0">
              <a:solidFill>
                <a:srgbClr val="7030A0"/>
              </a:solidFill>
              <a:latin typeface="Times New Roman" panose="02020603050405020304" pitchFamily="18" charset="0"/>
              <a:cs typeface="Times New Roman" panose="02020603050405020304" pitchFamily="18" charset="0"/>
            </a:endParaRPr>
          </a:p>
          <a:p>
            <a:pPr algn="just"/>
            <a:r>
              <a:rPr lang="en-US" sz="1600" b="1" dirty="0" smtClean="0">
                <a:solidFill>
                  <a:srgbClr val="7030A0"/>
                </a:solidFill>
                <a:latin typeface="Times New Roman" panose="02020603050405020304" pitchFamily="18" charset="0"/>
                <a:cs typeface="Times New Roman" panose="02020603050405020304" pitchFamily="18" charset="0"/>
              </a:rPr>
              <a:t>INTERVENTION IN THE MANAGEMENT OF LIFESTYLE DISEASES</a:t>
            </a:r>
            <a:r>
              <a:rPr lang="en-IN" altLang="en-US" sz="1600" b="1" dirty="0" smtClean="0">
                <a:solidFill>
                  <a:srgbClr val="7030A0"/>
                </a:solidFill>
                <a:latin typeface="Times New Roman" panose="02020603050405020304" pitchFamily="18" charset="0"/>
                <a:cs typeface="Times New Roman" panose="02020603050405020304" pitchFamily="18" charset="0"/>
              </a:rPr>
              <a:t> </a:t>
            </a:r>
            <a:r>
              <a:rPr lang="en-US" sz="1600" b="1" dirty="0" smtClean="0">
                <a:solidFill>
                  <a:srgbClr val="7030A0"/>
                </a:solidFill>
                <a:latin typeface="Times New Roman" panose="02020603050405020304" pitchFamily="18" charset="0"/>
                <a:cs typeface="Times New Roman" panose="02020603050405020304" pitchFamily="18" charset="0"/>
              </a:rPr>
              <a:t>Manju P George </a:t>
            </a:r>
            <a:r>
              <a:rPr lang="en-IN" altLang="en-US" sz="1600" b="1" dirty="0" smtClean="0">
                <a:solidFill>
                  <a:srgbClr val="7030A0"/>
                </a:solidFill>
                <a:latin typeface="Times New Roman" panose="02020603050405020304" pitchFamily="18" charset="0"/>
                <a:cs typeface="Times New Roman" panose="02020603050405020304" pitchFamily="18" charset="0"/>
              </a:rPr>
              <a:t>,</a:t>
            </a:r>
            <a:r>
              <a:rPr lang="en-US" sz="1600" b="1" dirty="0" smtClean="0">
                <a:solidFill>
                  <a:srgbClr val="7030A0"/>
                </a:solidFill>
                <a:latin typeface="Times New Roman" panose="02020603050405020304" pitchFamily="18" charset="0"/>
                <a:cs typeface="Times New Roman" panose="02020603050405020304" pitchFamily="18" charset="0"/>
                <a:sym typeface="+mn-ea"/>
              </a:rPr>
              <a:t> </a:t>
            </a:r>
            <a:r>
              <a:rPr lang="en-IN" altLang="en-US" sz="1600" b="1" dirty="0" smtClean="0">
                <a:solidFill>
                  <a:srgbClr val="7030A0"/>
                </a:solidFill>
                <a:latin typeface="Times New Roman" panose="02020603050405020304" pitchFamily="18" charset="0"/>
                <a:cs typeface="Times New Roman" panose="02020603050405020304" pitchFamily="18" charset="0"/>
                <a:sym typeface="+mn-ea"/>
              </a:rPr>
              <a:t>C.A Kalpana</a:t>
            </a:r>
            <a:endParaRPr lang="en-US" sz="16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 The cloud based system would have the ability to calculate the nutritional requirements and to guide first line nutritional management to patients and clients automatically.</a:t>
            </a:r>
            <a:endParaRPr lang="en-US" sz="16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altLang="en-US" sz="1600" dirty="0" smtClean="0">
                <a:latin typeface="Times New Roman" panose="02020603050405020304" pitchFamily="18" charset="0"/>
                <a:cs typeface="Times New Roman" panose="02020603050405020304" pitchFamily="18" charset="0"/>
              </a:rPr>
              <a:t>W</a:t>
            </a:r>
            <a:r>
              <a:rPr lang="en-US" sz="1600" dirty="0" smtClean="0">
                <a:latin typeface="Times New Roman" panose="02020603050405020304" pitchFamily="18" charset="0"/>
                <a:cs typeface="Times New Roman" panose="02020603050405020304" pitchFamily="18" charset="0"/>
              </a:rPr>
              <a:t>ith cloud-based on-line diet consultation module and comparison of its efficacy with one- to-one counselling would be efficiently utilized for client education intervention programs.</a:t>
            </a:r>
            <a:endParaRPr lang="en-US" sz="16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algn="just"/>
            <a:r>
              <a:rPr lang="en-US" sz="1600" b="1" dirty="0" smtClean="0">
                <a:solidFill>
                  <a:srgbClr val="7030A0"/>
                </a:solidFill>
                <a:latin typeface="Times New Roman" panose="02020603050405020304" pitchFamily="18" charset="0"/>
                <a:cs typeface="Times New Roman" panose="02020603050405020304" pitchFamily="18" charset="0"/>
              </a:rPr>
              <a:t>6) </a:t>
            </a:r>
            <a:r>
              <a:rPr lang="en-IN" altLang="en-US" sz="1600" b="1" dirty="0" smtClean="0">
                <a:solidFill>
                  <a:srgbClr val="7030A0"/>
                </a:solidFill>
                <a:latin typeface="Times New Roman" panose="02020603050405020304" pitchFamily="18" charset="0"/>
                <a:cs typeface="Times New Roman" panose="02020603050405020304" pitchFamily="18" charset="0"/>
              </a:rPr>
              <a:t>“</a:t>
            </a:r>
            <a:r>
              <a:rPr lang="en-US" sz="1600" b="1" dirty="0" smtClean="0">
                <a:solidFill>
                  <a:srgbClr val="7030A0"/>
                </a:solidFill>
                <a:latin typeface="Times New Roman" panose="02020603050405020304" pitchFamily="18" charset="0"/>
                <a:cs typeface="Times New Roman" panose="02020603050405020304" pitchFamily="18" charset="0"/>
              </a:rPr>
              <a:t>Dietitian assistant opportunities within the nutrition care</a:t>
            </a:r>
            <a:r>
              <a:rPr lang="en-IN" altLang="en-US" sz="1600" b="1" dirty="0" smtClean="0">
                <a:solidFill>
                  <a:srgbClr val="7030A0"/>
                </a:solidFill>
                <a:latin typeface="Times New Roman" panose="02020603050405020304" pitchFamily="18" charset="0"/>
                <a:cs typeface="Times New Roman" panose="02020603050405020304" pitchFamily="18" charset="0"/>
              </a:rPr>
              <a:t> </a:t>
            </a:r>
            <a:r>
              <a:rPr lang="en-US" sz="1600" b="1" dirty="0" smtClean="0">
                <a:solidFill>
                  <a:srgbClr val="7030A0"/>
                </a:solidFill>
                <a:latin typeface="Times New Roman" panose="02020603050405020304" pitchFamily="18" charset="0"/>
                <a:cs typeface="Times New Roman" panose="02020603050405020304" pitchFamily="18" charset="0"/>
              </a:rPr>
              <a:t>process for patients with or at risk of malnutrition: </a:t>
            </a:r>
            <a:r>
              <a:rPr lang="en-IN" altLang="en-US" sz="1600" b="1" dirty="0" smtClean="0">
                <a:solidFill>
                  <a:srgbClr val="7030A0"/>
                </a:solidFill>
                <a:latin typeface="Times New Roman" panose="02020603050405020304" pitchFamily="18" charset="0"/>
                <a:cs typeface="Times New Roman" panose="02020603050405020304" pitchFamily="18" charset="0"/>
              </a:rPr>
              <a:t>A </a:t>
            </a:r>
            <a:r>
              <a:rPr lang="en-US" sz="1600" b="1" dirty="0" smtClean="0">
                <a:solidFill>
                  <a:srgbClr val="7030A0"/>
                </a:solidFill>
                <a:latin typeface="Times New Roman" panose="02020603050405020304" pitchFamily="18" charset="0"/>
                <a:cs typeface="Times New Roman" panose="02020603050405020304" pitchFamily="18" charset="0"/>
              </a:rPr>
              <a:t>systematic review</a:t>
            </a:r>
            <a:r>
              <a:rPr lang="en-IN" altLang="en-US" sz="1600" b="1" dirty="0" smtClean="0">
                <a:solidFill>
                  <a:srgbClr val="7030A0"/>
                </a:solidFill>
                <a:latin typeface="Times New Roman" panose="02020603050405020304" pitchFamily="18" charset="0"/>
                <a:cs typeface="Times New Roman" panose="02020603050405020304" pitchFamily="18" charset="0"/>
              </a:rPr>
              <a:t>” Alita Rushton , Anna Edwards , Judith Bauer , Jack J. Bell</a:t>
            </a:r>
            <a:endParaRPr lang="en-IN" altLang="en-US" sz="1600" b="1" dirty="0" smtClean="0">
              <a:solidFill>
                <a:srgbClr val="7030A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Malnutrition identification, assessment and manage_x0002_ment is a substantial proportion of dietitians' clinical</a:t>
            </a:r>
            <a:r>
              <a:rPr lang="en-I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workload in the acute care setting</a:t>
            </a: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Additional studies exploring similar elements of the</a:t>
            </a:r>
            <a:r>
              <a:rPr lang="en-I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dietitian assistant role showed positive staff and patient</a:t>
            </a:r>
            <a:r>
              <a:rPr lang="en-I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feedback and beneficial financial impacts</a:t>
            </a:r>
            <a:r>
              <a:rPr lang="en-IN" altLang="en-US" sz="1600" dirty="0">
                <a:latin typeface="Times New Roman" panose="02020603050405020304" pitchFamily="18" charset="0"/>
                <a:cs typeface="Times New Roman" panose="02020603050405020304" pitchFamily="18" charset="0"/>
              </a:rPr>
              <a:t>.</a:t>
            </a:r>
            <a:endParaRPr lang="en-IN"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rgbClr val="FF0000"/>
                </a:solidFill>
                <a:latin typeface="Times New Roman" panose="02020603050405020304" pitchFamily="18" charset="0"/>
                <a:cs typeface="Times New Roman" panose="02020603050405020304" pitchFamily="18" charset="0"/>
              </a:rPr>
              <a:t>REFERENCES</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Dept of </a:t>
            </a:r>
            <a:r>
              <a:rPr lang="en-IN" altLang="en-US" smtClean="0">
                <a:latin typeface="Times New Roman" panose="02020603050405020304" pitchFamily="18" charset="0"/>
                <a:cs typeface="Times New Roman" panose="02020603050405020304" pitchFamily="18" charset="0"/>
              </a:rPr>
              <a:t>CSE</a:t>
            </a:r>
            <a:r>
              <a:rPr lang="en-US" smtClean="0">
                <a:latin typeface="Times New Roman" panose="02020603050405020304" pitchFamily="18" charset="0"/>
                <a:cs typeface="Times New Roman" panose="02020603050405020304" pitchFamily="18" charset="0"/>
              </a:rPr>
              <a:t>, ACE                              B.E.,</a:t>
            </a:r>
            <a:r>
              <a:rPr lang="en-IN" altLang="en-US" smtClean="0">
                <a:latin typeface="Times New Roman" panose="02020603050405020304" pitchFamily="18" charset="0"/>
                <a:cs typeface="Times New Roman" panose="02020603050405020304" pitchFamily="18" charset="0"/>
              </a:rPr>
              <a:t>CS</a:t>
            </a:r>
            <a:r>
              <a:rPr lang="en-US" smtClean="0">
                <a:latin typeface="Times New Roman" panose="02020603050405020304" pitchFamily="18" charset="0"/>
                <a:cs typeface="Times New Roman" panose="02020603050405020304" pitchFamily="18" charset="0"/>
              </a:rPr>
              <a:t>E                      </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09600" y="1524000"/>
            <a:ext cx="8001000" cy="5077460"/>
          </a:xfrm>
          <a:prstGeom prst="rect">
            <a:avLst/>
          </a:prstGeom>
          <a:noFill/>
        </p:spPr>
        <p:txBody>
          <a:bodyPr wrap="square" rtlCol="0">
            <a:spAutoFit/>
          </a:bodyPr>
          <a:lstStyle/>
          <a:p>
            <a:pPr marL="342900" lvl="0" indent="-342900" algn="just">
              <a:buFont typeface="+mj-lt"/>
              <a:buAutoNum type="arabicParenR"/>
            </a:pPr>
            <a:endParaRPr lang="en-US" dirty="0">
              <a:latin typeface="Times New Roman" panose="02020603050405020304" pitchFamily="18" charset="0"/>
              <a:cs typeface="Times New Roman" panose="02020603050405020304" pitchFamily="18" charset="0"/>
            </a:endParaRPr>
          </a:p>
          <a:p>
            <a:pPr marL="342900" lvl="0" indent="-342900" algn="just">
              <a:buFont typeface="+mj-lt"/>
              <a:buAutoNum type="arabicParenR"/>
            </a:pPr>
            <a:r>
              <a:rPr lang="en-IN" altLang="en-US" dirty="0">
                <a:latin typeface="Times New Roman" panose="02020603050405020304" pitchFamily="18" charset="0"/>
                <a:cs typeface="Times New Roman" panose="02020603050405020304" pitchFamily="18" charset="0"/>
                <a:sym typeface="+mn-ea"/>
              </a:rPr>
              <a:t>"Evidence based practice guidelines for the nutritional management of malnutrition in adult patients across the continuum of care" Watterson C, Fraser A, Banks M.;Nutr Diet. 2009</a:t>
            </a:r>
            <a:endParaRPr lang="en-IN" altLang="en-US" dirty="0">
              <a:latin typeface="Times New Roman" panose="02020603050405020304" pitchFamily="18" charset="0"/>
              <a:cs typeface="Times New Roman" panose="02020603050405020304" pitchFamily="18" charset="0"/>
            </a:endParaRPr>
          </a:p>
          <a:p>
            <a:pPr marL="342900" lvl="0" indent="-342900" algn="just">
              <a:buFont typeface="+mj-lt"/>
              <a:buAutoNum type="arabicParenR"/>
            </a:pPr>
            <a:endParaRPr lang="en-US" dirty="0" smtClean="0">
              <a:latin typeface="Times New Roman" panose="02020603050405020304" pitchFamily="18" charset="0"/>
              <a:cs typeface="Times New Roman" panose="02020603050405020304" pitchFamily="18" charset="0"/>
            </a:endParaRPr>
          </a:p>
          <a:p>
            <a:pPr marL="342900" lvl="0" indent="-342900" algn="just">
              <a:buFont typeface="+mj-lt"/>
              <a:buAutoNum type="arabicParenR"/>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Nutritional status and dietary intake of acute care patients: Results from the Nutrition Care Day Survey 2010"Agarwal, E.; Ferguson, M.; Banks, M.; Bauer, J.; Capra, S.; Isenring, E.;Clin. Nutr. 2012</a:t>
            </a:r>
            <a:endParaRPr lang="en-US" dirty="0">
              <a:latin typeface="Times New Roman" panose="02020603050405020304" pitchFamily="18" charset="0"/>
              <a:cs typeface="Times New Roman" panose="02020603050405020304" pitchFamily="18" charset="0"/>
            </a:endParaRPr>
          </a:p>
          <a:p>
            <a:pPr marL="342900" lvl="0" indent="-342900" algn="just">
              <a:buFont typeface="+mj-lt"/>
              <a:buAutoNum type="arabicParenR"/>
            </a:pPr>
            <a:endParaRPr lang="en-IN" altLang="en-US" dirty="0">
              <a:latin typeface="Times New Roman" panose="02020603050405020304" pitchFamily="18" charset="0"/>
              <a:cs typeface="Times New Roman" panose="02020603050405020304" pitchFamily="18" charset="0"/>
            </a:endParaRPr>
          </a:p>
          <a:p>
            <a:pPr marL="342900" lvl="0" indent="-342900" algn="just">
              <a:buFont typeface="+mj-lt"/>
              <a:buAutoNum type="arabicParenR"/>
            </a:pPr>
            <a:r>
              <a:rPr lang="en-IN" altLang="en-US" dirty="0">
                <a:latin typeface="Times New Roman" panose="02020603050405020304" pitchFamily="18" charset="0"/>
                <a:cs typeface="Times New Roman" panose="02020603050405020304" pitchFamily="18" charset="0"/>
              </a:rPr>
              <a:t>"Usage and Effect of a Web-Based Intervention for the Prevention of Overweight; a Randomized Controlled Trial" S. M. Kelders;J.E.W.C. van Gemert-Pijnen;A. Werkman;E. R. Seydel. 2010</a:t>
            </a:r>
            <a:endParaRPr lang="en-IN" altLang="en-US" dirty="0">
              <a:latin typeface="Times New Roman" panose="02020603050405020304" pitchFamily="18" charset="0"/>
              <a:cs typeface="Times New Roman" panose="02020603050405020304" pitchFamily="18" charset="0"/>
            </a:endParaRPr>
          </a:p>
          <a:p>
            <a:pPr marL="342900" lvl="0" indent="-342900" algn="just">
              <a:buFont typeface="+mj-lt"/>
              <a:buAutoNum type="arabicParenR"/>
            </a:pPr>
            <a:endParaRPr lang="en-IN" altLang="en-US" dirty="0">
              <a:latin typeface="Times New Roman" panose="02020603050405020304" pitchFamily="18" charset="0"/>
              <a:cs typeface="Times New Roman" panose="02020603050405020304" pitchFamily="18" charset="0"/>
            </a:endParaRPr>
          </a:p>
          <a:p>
            <a:pPr marL="342900" lvl="0" indent="-342900" algn="just">
              <a:buFont typeface="+mj-lt"/>
              <a:buAutoNum type="arabicParenR"/>
            </a:pPr>
            <a:r>
              <a:rPr lang="en-IN" altLang="en-US" dirty="0">
                <a:latin typeface="Times New Roman" panose="02020603050405020304" pitchFamily="18" charset="0"/>
                <a:cs typeface="Times New Roman" panose="02020603050405020304" pitchFamily="18" charset="0"/>
              </a:rPr>
              <a:t>“Barriers and Enablers to Delegating Malnutrition Care Activities to Dietitian Assistants “Alita Rushton, Judith Bauer, Adrienne Young, Heather Keller , Jack Bell; February 2022</a:t>
            </a:r>
            <a:endParaRPr lang="en-IN" altLang="en-US" dirty="0">
              <a:latin typeface="Times New Roman" panose="02020603050405020304" pitchFamily="18" charset="0"/>
              <a:cs typeface="Times New Roman" panose="02020603050405020304" pitchFamily="18" charset="0"/>
            </a:endParaRPr>
          </a:p>
          <a:p>
            <a:pPr marL="342900" lvl="0" indent="-342900" algn="just">
              <a:buFont typeface="+mj-lt"/>
              <a:buAutoNum type="arabicParenR"/>
            </a:pPr>
            <a:endParaRPr lang="en-IN" altLang="en-US" dirty="0">
              <a:latin typeface="Times New Roman" panose="02020603050405020304" pitchFamily="18" charset="0"/>
              <a:cs typeface="Times New Roman" panose="02020603050405020304" pitchFamily="18" charset="0"/>
            </a:endParaRPr>
          </a:p>
          <a:p>
            <a:pPr marL="342900" lvl="0" indent="-342900" algn="just">
              <a:buFont typeface="+mj-lt"/>
              <a:buAutoNum type="arabicParenR"/>
            </a:pPr>
            <a:endParaRPr lang="en-I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rgbClr val="FF0000"/>
                </a:solidFill>
                <a:latin typeface="Times New Roman" panose="02020603050405020304" pitchFamily="18" charset="0"/>
                <a:cs typeface="Times New Roman" panose="02020603050405020304" pitchFamily="18" charset="0"/>
              </a:rPr>
              <a:t>REFERENCES Contd…</a:t>
            </a:r>
            <a:endParaRPr lang="en-US" sz="4000" dirty="0">
              <a:solidFill>
                <a:srgbClr val="FF0000"/>
              </a:solidFill>
            </a:endParaRPr>
          </a:p>
        </p:txBody>
      </p:sp>
      <p:sp>
        <p:nvSpPr>
          <p:cNvPr id="5" name="Footer Placeholder 4"/>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Dept of </a:t>
            </a:r>
            <a:r>
              <a:rPr lang="en-IN" altLang="en-US" smtClean="0">
                <a:latin typeface="Times New Roman" panose="02020603050405020304" pitchFamily="18" charset="0"/>
                <a:cs typeface="Times New Roman" panose="02020603050405020304" pitchFamily="18" charset="0"/>
              </a:rPr>
              <a:t>CSE</a:t>
            </a:r>
            <a:r>
              <a:rPr lang="en-US" smtClean="0">
                <a:latin typeface="Times New Roman" panose="02020603050405020304" pitchFamily="18" charset="0"/>
                <a:cs typeface="Times New Roman" panose="02020603050405020304" pitchFamily="18" charset="0"/>
              </a:rPr>
              <a:t>, ACE                              B.E.,</a:t>
            </a:r>
            <a:r>
              <a:rPr lang="en-IN" altLang="en-US" smtClean="0">
                <a:latin typeface="Times New Roman" panose="02020603050405020304" pitchFamily="18" charset="0"/>
                <a:cs typeface="Times New Roman" panose="02020603050405020304" pitchFamily="18" charset="0"/>
              </a:rPr>
              <a:t>CS</a:t>
            </a:r>
            <a:r>
              <a:rPr lang="en-US" smtClean="0">
                <a:latin typeface="Times New Roman" panose="02020603050405020304" pitchFamily="18" charset="0"/>
                <a:cs typeface="Times New Roman" panose="02020603050405020304" pitchFamily="18" charset="0"/>
              </a:rPr>
              <a:t>E                      </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09600" y="1524000"/>
            <a:ext cx="7848600" cy="2306955"/>
          </a:xfrm>
          <a:prstGeom prst="rect">
            <a:avLst/>
          </a:prstGeom>
          <a:noFill/>
        </p:spPr>
        <p:txBody>
          <a:bodyPr wrap="square" rtlCol="0">
            <a:spAutoFit/>
          </a:bodyPr>
          <a:lstStyle/>
          <a:p>
            <a:pPr marL="342900" indent="-342900" algn="just">
              <a:buFont typeface="+mj-lt"/>
              <a:buAutoNum type="arabicParenR" startAt="5"/>
            </a:pPr>
            <a:r>
              <a:rPr lang="en-US" dirty="0" smtClean="0">
                <a:latin typeface="Times New Roman" panose="02020603050405020304" pitchFamily="18" charset="0"/>
                <a:cs typeface="Times New Roman" panose="02020603050405020304" pitchFamily="18" charset="0"/>
              </a:rPr>
              <a:t>“Personalized Dietary Assistant - An Intelligent Space Application” INES 2017 • 21st International Conference on Intelligent Engineering Systems • October 20-23, 2017 • Larnaca, Cyprus</a:t>
            </a:r>
            <a:endParaRPr lang="en-US" dirty="0" smtClean="0">
              <a:latin typeface="Times New Roman" panose="02020603050405020304" pitchFamily="18" charset="0"/>
              <a:cs typeface="Times New Roman" panose="02020603050405020304" pitchFamily="18" charset="0"/>
            </a:endParaRPr>
          </a:p>
          <a:p>
            <a:pPr marL="342900" indent="-342900" algn="just">
              <a:buFont typeface="+mj-lt"/>
              <a:buAutoNum type="arabicParenR" startAt="5"/>
            </a:pPr>
            <a:endParaRPr lang="en-US" dirty="0" smtClean="0">
              <a:latin typeface="Times New Roman" panose="02020603050405020304" pitchFamily="18" charset="0"/>
              <a:cs typeface="Times New Roman" panose="02020603050405020304" pitchFamily="18" charset="0"/>
            </a:endParaRPr>
          </a:p>
          <a:p>
            <a:pPr marL="342900" indent="-342900" algn="just">
              <a:buFont typeface="+mj-lt"/>
              <a:buAutoNum type="arabicParenR" startAt="5"/>
            </a:pPr>
            <a:endParaRPr lang="en-US" dirty="0" smtClean="0">
              <a:latin typeface="Times New Roman" panose="02020603050405020304" pitchFamily="18" charset="0"/>
              <a:cs typeface="Times New Roman" panose="02020603050405020304" pitchFamily="18" charset="0"/>
            </a:endParaRPr>
          </a:p>
          <a:p>
            <a:pPr marL="342900" indent="-342900" algn="just">
              <a:buFont typeface="+mj-lt"/>
              <a:buAutoNum type="arabicParenR" startAt="5"/>
            </a:pPr>
            <a:r>
              <a:rPr lang="en-US" dirty="0" smtClean="0">
                <a:latin typeface="Times New Roman" panose="02020603050405020304" pitchFamily="18" charset="0"/>
                <a:cs typeface="Times New Roman" panose="02020603050405020304" pitchFamily="18" charset="0"/>
              </a:rPr>
              <a:t>“Evaluation of an Interactive Web-based Application to Promote Healthy Behavior</a:t>
            </a:r>
            <a:r>
              <a:rPr lang="en-IN" alt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 Order to Maintain a Healthy Weight – Preliminary Findings” SM Kelders · 2009 </a:t>
            </a:r>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20992965">
            <a:off x="2480923" y="2226986"/>
            <a:ext cx="4495800" cy="1938992"/>
          </a:xfrm>
          <a:prstGeom prst="rect">
            <a:avLst/>
          </a:prstGeom>
          <a:noFill/>
        </p:spPr>
        <p:txBody>
          <a:bodyPr wrap="square" rtlCol="0">
            <a:spAutoFit/>
          </a:bodyPr>
          <a:lstStyle/>
          <a:p>
            <a:pPr algn="ctr"/>
            <a:r>
              <a:rPr lang="en-US" sz="6000" dirty="0" smtClean="0">
                <a:solidFill>
                  <a:srgbClr val="7030A0"/>
                </a:solidFill>
                <a:latin typeface="Times New Roman" panose="02020603050405020304" pitchFamily="18" charset="0"/>
                <a:cs typeface="Times New Roman" panose="02020603050405020304" pitchFamily="18" charset="0"/>
              </a:rPr>
              <a:t>THANK YOU</a:t>
            </a:r>
            <a:endParaRPr lang="en-US" sz="6000" dirty="0">
              <a:solidFill>
                <a:srgbClr val="7030A0"/>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Dept of </a:t>
            </a:r>
            <a:r>
              <a:rPr lang="en-IN" altLang="en-US" smtClean="0">
                <a:latin typeface="Times New Roman" panose="02020603050405020304" pitchFamily="18" charset="0"/>
                <a:cs typeface="Times New Roman" panose="02020603050405020304" pitchFamily="18" charset="0"/>
              </a:rPr>
              <a:t>CSE</a:t>
            </a:r>
            <a:r>
              <a:rPr lang="en-US" smtClean="0">
                <a:latin typeface="Times New Roman" panose="02020603050405020304" pitchFamily="18" charset="0"/>
                <a:cs typeface="Times New Roman" panose="02020603050405020304" pitchFamily="18" charset="0"/>
              </a:rPr>
              <a:t>, ACE                              B.E.,</a:t>
            </a:r>
            <a:r>
              <a:rPr lang="en-IN" altLang="en-US" smtClean="0">
                <a:latin typeface="Times New Roman" panose="02020603050405020304" pitchFamily="18" charset="0"/>
                <a:cs typeface="Times New Roman" panose="02020603050405020304" pitchFamily="18" charset="0"/>
              </a:rPr>
              <a:t>CS</a:t>
            </a:r>
            <a:r>
              <a:rPr lang="en-US" smtClean="0">
                <a:latin typeface="Times New Roman" panose="02020603050405020304" pitchFamily="18" charset="0"/>
                <a:cs typeface="Times New Roman" panose="02020603050405020304" pitchFamily="18" charset="0"/>
              </a:rPr>
              <a:t>E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0</TotalTime>
  <Words>5260</Words>
  <Application>WPS Presentation</Application>
  <PresentationFormat>On-screen Show (4:3)</PresentationFormat>
  <Paragraphs>105</Paragraphs>
  <Slides>9</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SimSun</vt:lpstr>
      <vt:lpstr>Wingdings</vt:lpstr>
      <vt:lpstr>Wingdings</vt:lpstr>
      <vt:lpstr>Wingdings 2</vt:lpstr>
      <vt:lpstr>Times New Roman</vt:lpstr>
      <vt:lpstr>Tw Cen MT</vt:lpstr>
      <vt:lpstr>Microsoft YaHei</vt:lpstr>
      <vt:lpstr>Arial Unicode MS</vt:lpstr>
      <vt:lpstr>Calibri</vt:lpstr>
      <vt:lpstr>Wingdings</vt:lpstr>
      <vt:lpstr>Median</vt:lpstr>
      <vt:lpstr>                        TITLE OF THE PROJECT (Project ID) Batch. no    PRESENTED BY 1. Student name (IBM STUDENT ID)  2. Student name (IBM STUDENT ID)  IV – B.E ‘Sec’’ ADHIYAMAAN  COLLEGE OF ENGINEERING, HOSUR. </vt:lpstr>
      <vt:lpstr>CONTENTS</vt:lpstr>
      <vt:lpstr>OBJECTIVE</vt:lpstr>
      <vt:lpstr>LITERATURE REVIEW</vt:lpstr>
      <vt:lpstr>LITERATURE REVIEW Contd…</vt:lpstr>
      <vt:lpstr>LITERATURE REVIEW Contd…</vt:lpstr>
      <vt:lpstr>REFERENCES</vt:lpstr>
      <vt:lpstr>REFERENCES Contd…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EFFICIENT PARALLEL TURBO DECODER ARCHITECTURE FOR WIRELESS NETWORK APPLICATIONS  PRESENTED BY anitha.v m.E., VLSI DEGIGN ADHIYAMAAN  COLLEGE OF ENGINEERING, HOSUR.</dc:title>
  <dc:creator>cse</dc:creator>
  <cp:lastModifiedBy>aswin</cp:lastModifiedBy>
  <cp:revision>369</cp:revision>
  <dcterms:created xsi:type="dcterms:W3CDTF">2015-07-27T13:54:00Z</dcterms:created>
  <dcterms:modified xsi:type="dcterms:W3CDTF">2022-09-12T13:39:30Z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0197DBBBBA1D43F3BA80B900E0071EAC</vt:lpwstr>
  </property>
  <property fmtid="{D5CDD505-2E9C-101B-9397-08002B2CF9AE}" pid="3" name="KSOProductBuildVer">
    <vt:lpwstr>1033-11.2.0.11306</vt:lpwstr>
  </property>
</Properties>
</file>