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20906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98866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982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411965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401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969807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86610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88900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09617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6DCF8-1935-45F8-ADDA-8DEB9C7D413A}"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403084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36DCF8-1935-45F8-ADDA-8DEB9C7D413A}"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69194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36DCF8-1935-45F8-ADDA-8DEB9C7D413A}"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45390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36DCF8-1935-45F8-ADDA-8DEB9C7D413A}" type="datetimeFigureOut">
              <a:rPr lang="en-IN" smtClean="0"/>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21270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6DCF8-1935-45F8-ADDA-8DEB9C7D413A}" type="datetimeFigureOut">
              <a:rPr lang="en-IN" smtClean="0"/>
              <a:t>18-11-2022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32324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6DCF8-1935-45F8-ADDA-8DEB9C7D413A}"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17804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898AE-4CB7-4F3C-A01F-70DA53F8D9DC}" type="slidenum">
              <a:rPr lang="en-IN" smtClean="0"/>
              <a:t>‹#›</a:t>
            </a:fld>
            <a:endParaRPr lang="en-IN"/>
          </a:p>
        </p:txBody>
      </p:sp>
      <p:sp>
        <p:nvSpPr>
          <p:cNvPr id="5" name="Date Placeholder 4"/>
          <p:cNvSpPr>
            <a:spLocks noGrp="1"/>
          </p:cNvSpPr>
          <p:nvPr>
            <p:ph type="dt" sz="half" idx="10"/>
          </p:nvPr>
        </p:nvSpPr>
        <p:spPr/>
        <p:txBody>
          <a:bodyPr/>
          <a:lstStyle/>
          <a:p>
            <a:fld id="{0236DCF8-1935-45F8-ADDA-8DEB9C7D413A}" type="datetimeFigureOut">
              <a:rPr lang="en-IN" smtClean="0"/>
              <a:t>18-11-2022</a:t>
            </a:fld>
            <a:endParaRPr lang="en-IN"/>
          </a:p>
        </p:txBody>
      </p:sp>
    </p:spTree>
    <p:extLst>
      <p:ext uri="{BB962C8B-B14F-4D97-AF65-F5344CB8AC3E}">
        <p14:creationId xmlns:p14="http://schemas.microsoft.com/office/powerpoint/2010/main" val="268722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36DCF8-1935-45F8-ADDA-8DEB9C7D413A}" type="datetimeFigureOut">
              <a:rPr lang="en-IN" smtClean="0"/>
              <a:t>18-11-2022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7898AE-4CB7-4F3C-A01F-70DA53F8D9DC}" type="slidenum">
              <a:rPr lang="en-IN" smtClean="0"/>
              <a:t>‹#›</a:t>
            </a:fld>
            <a:endParaRPr lang="en-IN"/>
          </a:p>
        </p:txBody>
      </p:sp>
    </p:spTree>
    <p:extLst>
      <p:ext uri="{BB962C8B-B14F-4D97-AF65-F5344CB8AC3E}">
        <p14:creationId xmlns:p14="http://schemas.microsoft.com/office/powerpoint/2010/main" val="3911463647"/>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8697" y="420288"/>
            <a:ext cx="4421082" cy="649480"/>
          </a:xfrm>
        </p:spPr>
        <p:txBody>
          <a:bodyPr>
            <a:normAutofit/>
          </a:bodyPr>
          <a:lstStyle/>
          <a:p>
            <a:r>
              <a:rPr lang="en-US" sz="2400" dirty="0" smtClean="0"/>
              <a:t>NALAYATHIRAN PROJECT</a:t>
            </a:r>
            <a:endParaRPr lang="en-IN" sz="2400" dirty="0"/>
          </a:p>
        </p:txBody>
      </p:sp>
      <p:sp>
        <p:nvSpPr>
          <p:cNvPr id="6" name="TextBox 5"/>
          <p:cNvSpPr txBox="1"/>
          <p:nvPr/>
        </p:nvSpPr>
        <p:spPr>
          <a:xfrm>
            <a:off x="3060441" y="1256514"/>
            <a:ext cx="6503351" cy="769441"/>
          </a:xfrm>
          <a:prstGeom prst="rect">
            <a:avLst/>
          </a:prstGeom>
          <a:noFill/>
        </p:spPr>
        <p:txBody>
          <a:bodyPr wrap="square" rtlCol="0">
            <a:spAutoFit/>
          </a:bodyPr>
          <a:lstStyle/>
          <a:p>
            <a:r>
              <a:rPr lang="en-US" sz="2200" b="1" dirty="0"/>
              <a:t>AI </a:t>
            </a:r>
            <a:r>
              <a:rPr lang="en-US" sz="2200" b="1" dirty="0" smtClean="0"/>
              <a:t>BASED DISCOURSE FOR BANKING INDUSTRY</a:t>
            </a:r>
            <a:endParaRPr lang="en-US" sz="2200" b="1" dirty="0"/>
          </a:p>
          <a:p>
            <a:endParaRPr lang="en-IN" sz="2200" dirty="0"/>
          </a:p>
        </p:txBody>
      </p:sp>
      <p:sp>
        <p:nvSpPr>
          <p:cNvPr id="7" name="TextBox 6"/>
          <p:cNvSpPr txBox="1"/>
          <p:nvPr/>
        </p:nvSpPr>
        <p:spPr>
          <a:xfrm>
            <a:off x="3358697" y="2971983"/>
            <a:ext cx="8038576" cy="1754326"/>
          </a:xfrm>
          <a:prstGeom prst="rect">
            <a:avLst/>
          </a:prstGeom>
          <a:noFill/>
        </p:spPr>
        <p:txBody>
          <a:bodyPr wrap="square" rtlCol="0">
            <a:spAutoFit/>
          </a:bodyPr>
          <a:lstStyle/>
          <a:p>
            <a:r>
              <a:rPr lang="en-US" dirty="0" smtClean="0"/>
              <a:t>                   </a:t>
            </a:r>
            <a:r>
              <a:rPr lang="en-US" b="1" dirty="0" smtClean="0"/>
              <a:t>TEAM MEMBERS</a:t>
            </a:r>
          </a:p>
          <a:p>
            <a:endParaRPr lang="en-US" dirty="0" smtClean="0"/>
          </a:p>
          <a:p>
            <a:r>
              <a:rPr lang="en-US" dirty="0"/>
              <a:t> </a:t>
            </a:r>
            <a:r>
              <a:rPr lang="en-US" dirty="0" smtClean="0"/>
              <a:t>        M Theepiga [TL] - 921319104212</a:t>
            </a:r>
          </a:p>
          <a:p>
            <a:r>
              <a:rPr lang="en-US" dirty="0"/>
              <a:t> </a:t>
            </a:r>
            <a:r>
              <a:rPr lang="en-US" dirty="0" smtClean="0"/>
              <a:t>        J Shrinee venisha [TM1] - 921319104180</a:t>
            </a:r>
          </a:p>
          <a:p>
            <a:r>
              <a:rPr lang="en-US" dirty="0"/>
              <a:t> </a:t>
            </a:r>
            <a:r>
              <a:rPr lang="en-US" dirty="0" smtClean="0"/>
              <a:t>        K Soundarya [TM2] - 921319104187</a:t>
            </a:r>
          </a:p>
          <a:p>
            <a:r>
              <a:rPr lang="en-US" dirty="0"/>
              <a:t> </a:t>
            </a:r>
            <a:r>
              <a:rPr lang="en-US" dirty="0" smtClean="0"/>
              <a:t>        K Sowmiya [TM3] - 921319104190</a:t>
            </a:r>
          </a:p>
        </p:txBody>
      </p:sp>
      <p:sp>
        <p:nvSpPr>
          <p:cNvPr id="8" name="TextBox 7"/>
          <p:cNvSpPr txBox="1"/>
          <p:nvPr/>
        </p:nvSpPr>
        <p:spPr>
          <a:xfrm flipH="1">
            <a:off x="4356624" y="2134717"/>
            <a:ext cx="3910984" cy="369332"/>
          </a:xfrm>
          <a:prstGeom prst="rect">
            <a:avLst/>
          </a:prstGeom>
          <a:noFill/>
        </p:spPr>
        <p:txBody>
          <a:bodyPr wrap="square" rtlCol="0">
            <a:spAutoFit/>
          </a:bodyPr>
          <a:lstStyle/>
          <a:p>
            <a:r>
              <a:rPr lang="en-US" dirty="0" smtClean="0"/>
              <a:t>TEAM ID - </a:t>
            </a:r>
            <a:r>
              <a:rPr lang="en-IN" dirty="0"/>
              <a:t>PNT2022TMID05100 </a:t>
            </a:r>
          </a:p>
        </p:txBody>
      </p:sp>
    </p:spTree>
    <p:extLst>
      <p:ext uri="{BB962C8B-B14F-4D97-AF65-F5344CB8AC3E}">
        <p14:creationId xmlns:p14="http://schemas.microsoft.com/office/powerpoint/2010/main" val="242026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49" y="376015"/>
            <a:ext cx="5967870" cy="469273"/>
          </a:xfrm>
        </p:spPr>
        <p:txBody>
          <a:bodyPr>
            <a:norm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OUR WEBSITE </a:t>
            </a:r>
            <a:endParaRPr lang="en-IN" sz="2400" b="1" dirty="0">
              <a:solidFill>
                <a:srgbClr val="00B0F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10892" y="1225868"/>
            <a:ext cx="7902628" cy="4392612"/>
          </a:xfrm>
          <a:prstGeom prst="rect">
            <a:avLst/>
          </a:prstGeom>
        </p:spPr>
      </p:pic>
    </p:spTree>
    <p:extLst>
      <p:ext uri="{BB962C8B-B14F-4D97-AF65-F5344CB8AC3E}">
        <p14:creationId xmlns:p14="http://schemas.microsoft.com/office/powerpoint/2010/main" val="714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32" y="580740"/>
            <a:ext cx="9692640" cy="751285"/>
          </a:xfrm>
        </p:spPr>
        <p:txBody>
          <a:bodyPr>
            <a:normAutofit/>
          </a:bodyPr>
          <a:lstStyle/>
          <a:p>
            <a:r>
              <a:rPr lang="en-US" sz="2400" b="1" dirty="0" smtClean="0">
                <a:latin typeface="Times New Roman" panose="02020603050405020304" pitchFamily="18" charset="0"/>
                <a:cs typeface="Times New Roman" panose="02020603050405020304" pitchFamily="18" charset="0"/>
              </a:rPr>
              <a:t>BANKING WEBSITE</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29613" y="1332025"/>
            <a:ext cx="8125612" cy="4570657"/>
          </a:xfrm>
          <a:prstGeom prst="rect">
            <a:avLst/>
          </a:prstGeom>
        </p:spPr>
      </p:pic>
    </p:spTree>
    <p:extLst>
      <p:ext uri="{BB962C8B-B14F-4D97-AF65-F5344CB8AC3E}">
        <p14:creationId xmlns:p14="http://schemas.microsoft.com/office/powerpoint/2010/main" val="351687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7777" y="1109696"/>
            <a:ext cx="8495818" cy="335989"/>
          </a:xfrm>
          <a:prstGeom prst="rect">
            <a:avLst/>
          </a:prstGeom>
        </p:spPr>
        <p:txBody>
          <a:bodyPr wrap="square">
            <a:spAutoFit/>
          </a:bodyPr>
          <a:lstStyle/>
          <a:p>
            <a:pPr>
              <a:lnSpc>
                <a:spcPts val="1920"/>
              </a:lnSpc>
            </a:pPr>
            <a:r>
              <a:rPr lang="en-IN" dirty="0" smtClean="0"/>
              <a:t> </a:t>
            </a:r>
            <a:endParaRPr lang="en-IN" dirty="0"/>
          </a:p>
        </p:txBody>
      </p:sp>
      <p:sp>
        <p:nvSpPr>
          <p:cNvPr id="6" name="Rectangle 5"/>
          <p:cNvSpPr/>
          <p:nvPr/>
        </p:nvSpPr>
        <p:spPr>
          <a:xfrm>
            <a:off x="1483617" y="1109696"/>
            <a:ext cx="7622315" cy="5016758"/>
          </a:xfrm>
          <a:prstGeom prst="rect">
            <a:avLst/>
          </a:prstGeom>
        </p:spPr>
        <p:txBody>
          <a:bodyPr wrap="square">
            <a:spAutoFit/>
          </a:bodyPr>
          <a:lstStyle/>
          <a:p>
            <a:r>
              <a:rPr lang="en-IN" sz="1600" dirty="0" smtClean="0">
                <a:latin typeface="Times New Roman" panose="02020603050405020304" pitchFamily="18" charset="0"/>
                <a:cs typeface="Times New Roman" panose="02020603050405020304" pitchFamily="18" charset="0"/>
              </a:rPr>
              <a:t>&lt;html&gt;</a:t>
            </a:r>
          </a:p>
          <a:p>
            <a:r>
              <a:rPr lang="en-IN" sz="1600" dirty="0" smtClean="0">
                <a:latin typeface="Times New Roman" panose="02020603050405020304" pitchFamily="18" charset="0"/>
                <a:cs typeface="Times New Roman" panose="02020603050405020304" pitchFamily="18" charset="0"/>
              </a:rPr>
              <a:t>&lt;head&gt;</a:t>
            </a:r>
          </a:p>
          <a:p>
            <a:r>
              <a:rPr lang="en-IN" sz="1600" dirty="0" smtClean="0">
                <a:latin typeface="Times New Roman" panose="02020603050405020304" pitchFamily="18" charset="0"/>
                <a:cs typeface="Times New Roman" panose="02020603050405020304" pitchFamily="18" charset="0"/>
              </a:rPr>
              <a:t>  &lt;style&gt;</a:t>
            </a:r>
          </a:p>
          <a:p>
            <a:r>
              <a:rPr lang="en-IN" sz="1600" dirty="0" smtClean="0">
                <a:latin typeface="Times New Roman" panose="02020603050405020304" pitchFamily="18" charset="0"/>
                <a:cs typeface="Times New Roman" panose="02020603050405020304" pitchFamily="18" charset="0"/>
              </a:rPr>
              <a:t>    body</a:t>
            </a:r>
          </a:p>
          <a:p>
            <a:r>
              <a:rPr lang="en-IN" sz="1600" dirty="0" smtClean="0">
                <a:latin typeface="Times New Roman" panose="02020603050405020304" pitchFamily="18" charset="0"/>
                <a:cs typeface="Times New Roman" panose="02020603050405020304" pitchFamily="18" charset="0"/>
              </a:rPr>
              <a:t>    {</a:t>
            </a:r>
          </a:p>
          <a:p>
            <a:r>
              <a:rPr lang="en-IN" sz="1600" dirty="0" smtClean="0">
                <a:latin typeface="Times New Roman" panose="02020603050405020304" pitchFamily="18" charset="0"/>
                <a:cs typeface="Times New Roman" panose="02020603050405020304" pitchFamily="18" charset="0"/>
              </a:rPr>
              <a:t>      background-image: </a:t>
            </a:r>
            <a:r>
              <a:rPr lang="en-IN" sz="1600" dirty="0" err="1" smtClean="0">
                <a:latin typeface="Times New Roman" panose="02020603050405020304" pitchFamily="18" charset="0"/>
                <a:cs typeface="Times New Roman" panose="02020603050405020304" pitchFamily="18" charset="0"/>
              </a:rPr>
              <a:t>url</a:t>
            </a:r>
            <a:r>
              <a:rPr lang="en-IN" sz="1600" dirty="0" smtClean="0">
                <a:latin typeface="Times New Roman" panose="02020603050405020304" pitchFamily="18" charset="0"/>
                <a:cs typeface="Times New Roman" panose="02020603050405020304" pitchFamily="18" charset="0"/>
              </a:rPr>
              <a:t>("https://image.shutterstock.com/image-vector/banking-technology-conceptisometric-illustration-bank-260nw-1945826485.jpg");</a:t>
            </a:r>
          </a:p>
          <a:p>
            <a:r>
              <a:rPr lang="en-IN" sz="1600" dirty="0" smtClean="0">
                <a:latin typeface="Times New Roman" panose="02020603050405020304" pitchFamily="18" charset="0"/>
                <a:cs typeface="Times New Roman" panose="02020603050405020304" pitchFamily="18" charset="0"/>
              </a:rPr>
              <a:t>      background-size: cover;</a:t>
            </a:r>
          </a:p>
          <a:p>
            <a:r>
              <a:rPr lang="en-IN" sz="1600" dirty="0" smtClean="0">
                <a:latin typeface="Times New Roman" panose="02020603050405020304" pitchFamily="18" charset="0"/>
                <a:cs typeface="Times New Roman" panose="02020603050405020304" pitchFamily="18" charset="0"/>
              </a:rPr>
              <a:t>    }</a:t>
            </a:r>
          </a:p>
          <a:p>
            <a:r>
              <a:rPr lang="en-IN" sz="1600" dirty="0" smtClean="0">
                <a:latin typeface="Times New Roman" panose="02020603050405020304" pitchFamily="18" charset="0"/>
                <a:cs typeface="Times New Roman" panose="02020603050405020304" pitchFamily="18" charset="0"/>
              </a:rPr>
              <a:t>  &lt;/style&gt;</a:t>
            </a:r>
          </a:p>
          <a:p>
            <a:r>
              <a:rPr lang="en-IN" sz="1600" dirty="0" smtClean="0">
                <a:latin typeface="Times New Roman" panose="02020603050405020304" pitchFamily="18" charset="0"/>
                <a:cs typeface="Times New Roman" panose="02020603050405020304" pitchFamily="18" charset="0"/>
              </a:rPr>
              <a:t>&lt;/head&gt;</a:t>
            </a:r>
          </a:p>
          <a:p>
            <a:r>
              <a:rPr lang="en-IN" sz="1600" dirty="0" smtClean="0">
                <a:latin typeface="Times New Roman" panose="02020603050405020304" pitchFamily="18" charset="0"/>
                <a:cs typeface="Times New Roman" panose="02020603050405020304" pitchFamily="18" charset="0"/>
              </a:rPr>
              <a:t>&lt;body&gt;</a:t>
            </a:r>
          </a:p>
          <a:p>
            <a:r>
              <a:rPr lang="en-IN" sz="1600" dirty="0" smtClean="0">
                <a:latin typeface="Times New Roman" panose="02020603050405020304" pitchFamily="18" charset="0"/>
                <a:cs typeface="Times New Roman" panose="02020603050405020304" pitchFamily="18" charset="0"/>
              </a:rPr>
              <a:t>&lt;script&gt;</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window.watsonAssistantChatOptions</a:t>
            </a:r>
            <a:r>
              <a:rPr lang="en-IN" sz="1600" dirty="0" smtClean="0">
                <a:latin typeface="Times New Roman" panose="02020603050405020304" pitchFamily="18" charset="0"/>
                <a:cs typeface="Times New Roman" panose="02020603050405020304" pitchFamily="18" charset="0"/>
              </a:rPr>
              <a:t> = {</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integrationID</a:t>
            </a:r>
            <a:r>
              <a:rPr lang="en-IN" sz="1600" dirty="0" smtClean="0">
                <a:latin typeface="Times New Roman" panose="02020603050405020304" pitchFamily="18" charset="0"/>
                <a:cs typeface="Times New Roman" panose="02020603050405020304" pitchFamily="18" charset="0"/>
              </a:rPr>
              <a:t>: "1bb5fc87-e85f-41a3-a2ed-d020e02179cc", // The ID of this integration.</a:t>
            </a:r>
          </a:p>
          <a:p>
            <a:r>
              <a:rPr lang="en-IN" sz="1600" dirty="0" smtClean="0">
                <a:latin typeface="Times New Roman" panose="02020603050405020304" pitchFamily="18" charset="0"/>
                <a:cs typeface="Times New Roman" panose="02020603050405020304" pitchFamily="18" charset="0"/>
              </a:rPr>
              <a:t>    region: "us-south", // The region your integration is hosted in.</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serviceInstanceID</a:t>
            </a:r>
            <a:r>
              <a:rPr lang="en-IN" sz="1600" dirty="0" smtClean="0">
                <a:latin typeface="Times New Roman" panose="02020603050405020304" pitchFamily="18" charset="0"/>
                <a:cs typeface="Times New Roman" panose="02020603050405020304" pitchFamily="18" charset="0"/>
              </a:rPr>
              <a:t>: "ad6b5d18-45b8-4aa9-b738-b4602f316f0e", // The ID of your service instance.</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onLoad</a:t>
            </a:r>
            <a:r>
              <a:rPr lang="en-IN" sz="1600" dirty="0" smtClean="0">
                <a:latin typeface="Times New Roman" panose="02020603050405020304" pitchFamily="18" charset="0"/>
                <a:cs typeface="Times New Roman" panose="02020603050405020304" pitchFamily="18" charset="0"/>
              </a:rPr>
              <a:t>: function(instance) { </a:t>
            </a:r>
            <a:r>
              <a:rPr lang="en-IN" sz="1600" dirty="0" err="1" smtClean="0">
                <a:latin typeface="Times New Roman" panose="02020603050405020304" pitchFamily="18" charset="0"/>
                <a:cs typeface="Times New Roman" panose="02020603050405020304" pitchFamily="18" charset="0"/>
              </a:rPr>
              <a:t>instance.render</a:t>
            </a:r>
            <a:r>
              <a:rPr lang="en-IN" sz="1600" dirty="0" smtClean="0">
                <a:latin typeface="Times New Roman" panose="02020603050405020304" pitchFamily="18" charset="0"/>
                <a:cs typeface="Times New Roman" panose="02020603050405020304" pitchFamily="18" charset="0"/>
              </a:rPr>
              <a:t>(); }</a:t>
            </a:r>
          </a:p>
          <a:p>
            <a:r>
              <a:rPr lang="en-IN" sz="1600" dirty="0" smtClean="0">
                <a:latin typeface="Times New Roman" panose="02020603050405020304" pitchFamily="18" charset="0"/>
                <a:cs typeface="Times New Roman" panose="02020603050405020304" pitchFamily="18" charset="0"/>
              </a:rPr>
              <a:t>  };</a:t>
            </a:r>
          </a:p>
        </p:txBody>
      </p:sp>
      <p:sp>
        <p:nvSpPr>
          <p:cNvPr id="7" name="TextBox 6"/>
          <p:cNvSpPr txBox="1"/>
          <p:nvPr/>
        </p:nvSpPr>
        <p:spPr>
          <a:xfrm flipH="1">
            <a:off x="1483617" y="497840"/>
            <a:ext cx="2446709"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HTML CODE</a:t>
            </a:r>
            <a:endParaRPr lang="en-IN" sz="2000" dirty="0"/>
          </a:p>
        </p:txBody>
      </p:sp>
    </p:spTree>
    <p:extLst>
      <p:ext uri="{BB962C8B-B14F-4D97-AF65-F5344CB8AC3E}">
        <p14:creationId xmlns:p14="http://schemas.microsoft.com/office/powerpoint/2010/main" val="230998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432560" y="628313"/>
            <a:ext cx="6096000" cy="2800767"/>
          </a:xfrm>
          <a:prstGeom prst="rect">
            <a:avLst/>
          </a:prstGeom>
        </p:spPr>
        <p:txBody>
          <a:bodyPr>
            <a:spAutoFit/>
          </a:bodyPr>
          <a:lstStyle/>
          <a:p>
            <a:r>
              <a:rPr lang="en-IN" sz="1600" dirty="0" err="1" smtClean="0">
                <a:latin typeface="Times New Roman" panose="02020603050405020304" pitchFamily="18" charset="0"/>
                <a:cs typeface="Times New Roman" panose="02020603050405020304" pitchFamily="18" charset="0"/>
              </a:rPr>
              <a:t>setTimeout</a:t>
            </a:r>
            <a:r>
              <a:rPr lang="en-IN" sz="1600" dirty="0" smtClean="0">
                <a:latin typeface="Times New Roman" panose="02020603050405020304" pitchFamily="18" charset="0"/>
                <a:cs typeface="Times New Roman" panose="02020603050405020304" pitchFamily="18" charset="0"/>
              </a:rPr>
              <a:t>(function(){</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const</a:t>
            </a:r>
            <a:r>
              <a:rPr lang="en-IN" sz="1600" dirty="0" smtClean="0">
                <a:latin typeface="Times New Roman" panose="02020603050405020304" pitchFamily="18" charset="0"/>
                <a:cs typeface="Times New Roman" panose="02020603050405020304" pitchFamily="18" charset="0"/>
              </a:rPr>
              <a:t> t=</a:t>
            </a:r>
            <a:r>
              <a:rPr lang="en-IN" sz="1600" dirty="0" err="1" smtClean="0">
                <a:latin typeface="Times New Roman" panose="02020603050405020304" pitchFamily="18" charset="0"/>
                <a:cs typeface="Times New Roman" panose="02020603050405020304" pitchFamily="18" charset="0"/>
              </a:rPr>
              <a:t>document.createElement</a:t>
            </a:r>
            <a:r>
              <a:rPr lang="en-IN" sz="1600" dirty="0" smtClean="0">
                <a:latin typeface="Times New Roman" panose="02020603050405020304" pitchFamily="18" charset="0"/>
                <a:cs typeface="Times New Roman" panose="02020603050405020304" pitchFamily="18" charset="0"/>
              </a:rPr>
              <a:t>('script');</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t.src</a:t>
            </a:r>
            <a:r>
              <a:rPr lang="en-IN" sz="1600" dirty="0" smtClean="0">
                <a:latin typeface="Times New Roman" panose="02020603050405020304" pitchFamily="18" charset="0"/>
                <a:cs typeface="Times New Roman" panose="02020603050405020304" pitchFamily="18" charset="0"/>
              </a:rPr>
              <a:t>="https://web-</a:t>
            </a:r>
            <a:r>
              <a:rPr lang="en-IN" sz="1600" dirty="0" err="1" smtClean="0">
                <a:latin typeface="Times New Roman" panose="02020603050405020304" pitchFamily="18" charset="0"/>
                <a:cs typeface="Times New Roman" panose="02020603050405020304" pitchFamily="18" charset="0"/>
              </a:rPr>
              <a:t>chat.global.assistant.watson.appdomain.cloud</a:t>
            </a:r>
            <a:r>
              <a:rPr lang="en-IN" sz="1600" dirty="0" smtClean="0">
                <a:latin typeface="Times New Roman" panose="02020603050405020304" pitchFamily="18" charset="0"/>
                <a:cs typeface="Times New Roman" panose="02020603050405020304" pitchFamily="18" charset="0"/>
              </a:rPr>
              <a:t>/versions/" + (</a:t>
            </a:r>
            <a:r>
              <a:rPr lang="en-IN" sz="1600" dirty="0" err="1" smtClean="0">
                <a:latin typeface="Times New Roman" panose="02020603050405020304" pitchFamily="18" charset="0"/>
                <a:cs typeface="Times New Roman" panose="02020603050405020304" pitchFamily="18" charset="0"/>
              </a:rPr>
              <a:t>window.watsonAssistantChatOptions.clientVersion</a:t>
            </a:r>
            <a:r>
              <a:rPr lang="en-IN" sz="1600" dirty="0" smtClean="0">
                <a:latin typeface="Times New Roman" panose="02020603050405020304" pitchFamily="18" charset="0"/>
                <a:cs typeface="Times New Roman" panose="02020603050405020304" pitchFamily="18" charset="0"/>
              </a:rPr>
              <a:t> || 'latest') + "/WatsonAssistantChatEntry.js";</a:t>
            </a:r>
          </a:p>
          <a:p>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document.head.appendChild</a:t>
            </a:r>
            <a:r>
              <a:rPr lang="en-IN" sz="1600" dirty="0" smtClean="0">
                <a:latin typeface="Times New Roman" panose="02020603050405020304" pitchFamily="18" charset="0"/>
                <a:cs typeface="Times New Roman" panose="02020603050405020304" pitchFamily="18" charset="0"/>
              </a:rPr>
              <a:t>(t);</a:t>
            </a:r>
          </a:p>
          <a:p>
            <a:r>
              <a:rPr lang="en-IN" sz="1600" dirty="0" smtClean="0">
                <a:latin typeface="Times New Roman" panose="02020603050405020304" pitchFamily="18" charset="0"/>
                <a:cs typeface="Times New Roman" panose="02020603050405020304" pitchFamily="18" charset="0"/>
              </a:rPr>
              <a:t>  });</a:t>
            </a:r>
          </a:p>
          <a:p>
            <a:r>
              <a:rPr lang="en-IN" sz="1600" dirty="0" smtClean="0">
                <a:latin typeface="Times New Roman" panose="02020603050405020304" pitchFamily="18" charset="0"/>
                <a:cs typeface="Times New Roman" panose="02020603050405020304" pitchFamily="18" charset="0"/>
              </a:rPr>
              <a:t>&lt;/script&gt;</a:t>
            </a:r>
          </a:p>
          <a:p>
            <a:r>
              <a:rPr lang="en-IN" sz="1600" dirty="0" smtClean="0">
                <a:latin typeface="Times New Roman" panose="02020603050405020304" pitchFamily="18" charset="0"/>
                <a:cs typeface="Times New Roman" panose="02020603050405020304" pitchFamily="18" charset="0"/>
              </a:rPr>
              <a:t>&lt;/body&gt;</a:t>
            </a:r>
          </a:p>
          <a:p>
            <a:r>
              <a:rPr lang="en-IN" sz="1600" dirty="0" smtClean="0">
                <a:latin typeface="Times New Roman" panose="02020603050405020304" pitchFamily="18" charset="0"/>
                <a:cs typeface="Times New Roman" panose="02020603050405020304" pitchFamily="18" charset="0"/>
              </a:rPr>
              <a:t>&lt;/html&gt;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22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632" y="609600"/>
            <a:ext cx="9692640" cy="583882"/>
          </a:xfrm>
        </p:spPr>
        <p:txBody>
          <a:bodyPr>
            <a:normAutofit/>
          </a:bodyPr>
          <a:lstStyle/>
          <a:p>
            <a:r>
              <a:rPr lang="en-US" sz="2800" b="1" dirty="0" smtClean="0">
                <a:latin typeface="Times New Roman" panose="02020603050405020304" pitchFamily="18" charset="0"/>
                <a:cs typeface="Times New Roman" panose="02020603050405020304" pitchFamily="18" charset="0"/>
              </a:rPr>
              <a:t>ADVANTAGES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0272" y="1412240"/>
            <a:ext cx="8595360" cy="4351337"/>
          </a:xfrm>
        </p:spPr>
        <p:txBody>
          <a:bodyPr>
            <a:normAutofit/>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Chatbots </a:t>
            </a:r>
            <a:r>
              <a:rPr lang="en-US" dirty="0">
                <a:latin typeface="Times New Roman" panose="02020603050405020304" pitchFamily="18" charset="0"/>
                <a:cs typeface="Times New Roman" panose="02020603050405020304" pitchFamily="18" charset="0"/>
              </a:rPr>
              <a:t>have 24/7 Availability: Chatbots can be available to solve customer problems 24/7 whether it is day or night! They don’t need to sleep after all!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much more difficult to achieve using human customer service as it would require rotating teams that would be more complicated to manage as well</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Chatbots </a:t>
            </a:r>
            <a:r>
              <a:rPr lang="en-US" dirty="0">
                <a:latin typeface="Times New Roman" panose="02020603050405020304" pitchFamily="18" charset="0"/>
                <a:cs typeface="Times New Roman" panose="02020603050405020304" pitchFamily="18" charset="0"/>
              </a:rPr>
              <a:t>can gather Customer Insights: Companies thrive on customer data! The more data they have, the better they can cater to their customers and be much more successful. That’s where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can be a big help.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Whenever </a:t>
            </a:r>
            <a:r>
              <a:rPr lang="en-US" dirty="0">
                <a:latin typeface="Times New Roman" panose="02020603050405020304" pitchFamily="18" charset="0"/>
                <a:cs typeface="Times New Roman" panose="02020603050405020304" pitchFamily="18" charset="0"/>
              </a:rPr>
              <a:t>you interact with any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on a company page, you provide basic data such as user preferences, buying habits, sentiments, etc. which can then be </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to understand market trends, operational risks, </a:t>
            </a:r>
            <a:r>
              <a:rPr lang="en-US" dirty="0" smtClean="0">
                <a:latin typeface="Times New Roman" panose="02020603050405020304" pitchFamily="18" charset="0"/>
                <a:cs typeface="Times New Roman" panose="02020603050405020304" pitchFamily="18" charset="0"/>
              </a:rPr>
              <a:t>etc.</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this information, the company can </a:t>
            </a:r>
            <a:r>
              <a:rPr lang="en-US" dirty="0" smtClean="0">
                <a:latin typeface="Times New Roman" panose="02020603050405020304" pitchFamily="18" charset="0"/>
                <a:cs typeface="Times New Roman" panose="02020603050405020304" pitchFamily="18" charset="0"/>
              </a:rPr>
              <a:t>solve customer </a:t>
            </a:r>
            <a:r>
              <a:rPr lang="en-US" dirty="0">
                <a:latin typeface="Times New Roman" panose="02020603050405020304" pitchFamily="18" charset="0"/>
                <a:cs typeface="Times New Roman" panose="02020603050405020304" pitchFamily="18" charset="0"/>
              </a:rPr>
              <a:t>issues much easier and create targeted products. This will help in increasing their customer </a:t>
            </a:r>
            <a:r>
              <a:rPr lang="en-US" dirty="0" smtClean="0">
                <a:latin typeface="Times New Roman" panose="02020603050405020304" pitchFamily="18" charset="0"/>
                <a:cs typeface="Times New Roman" panose="02020603050405020304" pitchFamily="18" charset="0"/>
              </a:rPr>
              <a:t>loyalty.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05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55600"/>
            <a:ext cx="8461248" cy="776922"/>
          </a:xfrm>
        </p:spPr>
        <p:txBody>
          <a:bodyPr>
            <a:normAutofit/>
          </a:bodyPr>
          <a:lstStyle/>
          <a:p>
            <a:r>
              <a:rPr lang="en-US" sz="2800" b="1" dirty="0" smtClean="0">
                <a:latin typeface="Times New Roman" panose="02020603050405020304" pitchFamily="18" charset="0"/>
                <a:cs typeface="Times New Roman" panose="02020603050405020304" pitchFamily="18" charset="0"/>
              </a:rPr>
              <a:t>DISADVANTAGES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1680" y="1132522"/>
            <a:ext cx="9074912" cy="4620895"/>
          </a:xfrm>
        </p:spPr>
        <p:txBody>
          <a:bodyPr>
            <a:norm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Chatbots sound too Mechanical: Chatbots are not human and so obviously they cannot interact as a human with customers. They sound too mechanical and can only give answers to problems that they have been programmed with</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They cannot answer a customer according to the context and they cannot show any emotions if needed.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Chatbots </a:t>
            </a:r>
            <a:r>
              <a:rPr lang="en-US" dirty="0">
                <a:latin typeface="Times New Roman" panose="02020603050405020304" pitchFamily="18" charset="0"/>
                <a:cs typeface="Times New Roman" panose="02020603050405020304" pitchFamily="18" charset="0"/>
              </a:rPr>
              <a:t>also cannot maintain a natural-sounding conversation in-depth with customers and that is why they are only useful in solving basic queries. But this can create a disconnect with customers who prefer the human approach when solving their problems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Chatbots </a:t>
            </a:r>
            <a:r>
              <a:rPr lang="en-US" dirty="0">
                <a:latin typeface="Times New Roman" panose="02020603050405020304" pitchFamily="18" charset="0"/>
                <a:cs typeface="Times New Roman" panose="02020603050405020304" pitchFamily="18" charset="0"/>
              </a:rPr>
              <a:t>can only handle basic Questions: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are still a basic Artificial Intelligence technology and so they can only answer the basic questions of customers and provide general information that is already available to them.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cannot solve complicated queries or answer out of script questions and companies need to have human customer service employees that can manage these for them. However, this is changing with time and currently, more and more advanced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are entering the market.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50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72" y="528320"/>
            <a:ext cx="9692640" cy="1325562"/>
          </a:xfrm>
        </p:spPr>
        <p:txBody>
          <a:bodyPr>
            <a:normAutofit/>
          </a:bodyPr>
          <a:lstStyle/>
          <a:p>
            <a:r>
              <a:rPr lang="en-US" sz="2800" b="1" dirty="0" smtClean="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0432" y="1341120"/>
            <a:ext cx="8595360" cy="4351337"/>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Chatbots are Now Based on Natural Language Processing(NLP) The goal is to allow users and Artificial Intelligence to communicate naturally and understand complex requests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would mean that customer service agents would be able to focus on other tasks while the AI takes care of customers' queries.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Chatbots </a:t>
            </a:r>
            <a:r>
              <a:rPr lang="en-US" dirty="0">
                <a:latin typeface="Times New Roman" panose="02020603050405020304" pitchFamily="18" charset="0"/>
                <a:cs typeface="Times New Roman" panose="02020603050405020304" pitchFamily="18" charset="0"/>
              </a:rPr>
              <a:t>in finance, in the digital banking and healthcare industries might save more than 12 billion USD in a year by 2022.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According </a:t>
            </a:r>
            <a:r>
              <a:rPr lang="en-US" dirty="0">
                <a:latin typeface="Times New Roman" panose="02020603050405020304" pitchFamily="18" charset="0"/>
                <a:cs typeface="Times New Roman" panose="02020603050405020304" pitchFamily="18" charset="0"/>
              </a:rPr>
              <a:t>to several estimates, financial organizations might save 2 trillion USD by 2030 by implementing artificial intelligence and cutting costs by 35</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digital banking business, banks with Chatbots can automate a variety of functions in addition to enhancing everyday operations and the universal consumer experience as fund transfer, Notifications &amp; Alerts at the Right Time, Get help from a Customer Service Representative, simple lead generation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51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789" y="182880"/>
            <a:ext cx="6762629" cy="751285"/>
          </a:xfrm>
        </p:spPr>
        <p:txBody>
          <a:bodyPr>
            <a:normAutofit/>
          </a:bodyPr>
          <a:lstStyle/>
          <a:p>
            <a:r>
              <a:rPr lang="en-US" sz="2400" b="1" dirty="0" smtClean="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748801" y="659926"/>
            <a:ext cx="9913122" cy="5418033"/>
          </a:xfrm>
        </p:spPr>
        <p:txBody>
          <a:bodyPr>
            <a:noAutofit/>
          </a:bodyPr>
          <a:lstStyle/>
          <a:p>
            <a:pPr>
              <a:lnSpc>
                <a:spcPct val="100000"/>
              </a:lnSpc>
              <a:spcBef>
                <a:spcPts val="1800"/>
              </a:spcBef>
              <a:spcAft>
                <a:spcPts val="6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A </a:t>
            </a:r>
            <a:r>
              <a:rPr lang="en-US" sz="1600" dirty="0" err="1" smtClean="0">
                <a:latin typeface="Times New Roman" panose="02020603050405020304" pitchFamily="18" charset="0"/>
                <a:cs typeface="Times New Roman" panose="02020603050405020304" pitchFamily="18" charset="0"/>
              </a:rPr>
              <a:t>chatbot</a:t>
            </a:r>
            <a:r>
              <a:rPr lang="en-US" sz="1600" dirty="0" smtClean="0">
                <a:latin typeface="Times New Roman" panose="02020603050405020304" pitchFamily="18" charset="0"/>
                <a:cs typeface="Times New Roman" panose="02020603050405020304" pitchFamily="18" charset="0"/>
              </a:rPr>
              <a:t> is a computer program that simulates and processes human conversation</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(either written or spoken), allowing humans to interact with digital devices as if they</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were communicating with a real person. </a:t>
            </a:r>
          </a:p>
          <a:p>
            <a:pPr>
              <a:lnSpc>
                <a:spcPct val="100000"/>
              </a:lnSpc>
              <a:spcBef>
                <a:spcPts val="1800"/>
              </a:spcBef>
              <a:spcAft>
                <a:spcPts val="6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Chatbots can be as simple as rudimentary</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programs that answer a simple query with a single-line response, or as sophisticated as</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digital assistants that learn and evolve to deliver increasing levels of personalization as</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they gather and process information.</a:t>
            </a:r>
          </a:p>
          <a:p>
            <a:pPr>
              <a:lnSpc>
                <a:spcPct val="100000"/>
              </a:lnSpc>
              <a:spcBef>
                <a:spcPts val="1800"/>
              </a:spcBef>
              <a:spcAft>
                <a:spcPts val="6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Driven by AI, automated rules, natural-language</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processing (NLP), and machine learning (ML), </a:t>
            </a:r>
            <a:r>
              <a:rPr lang="en-US" sz="1600" dirty="0" err="1" smtClean="0">
                <a:latin typeface="Times New Roman" panose="02020603050405020304" pitchFamily="18" charset="0"/>
                <a:cs typeface="Times New Roman" panose="02020603050405020304" pitchFamily="18" charset="0"/>
              </a:rPr>
              <a:t>chatbots</a:t>
            </a:r>
            <a:r>
              <a:rPr lang="en-US" sz="1600" dirty="0" smtClean="0">
                <a:latin typeface="Times New Roman" panose="02020603050405020304" pitchFamily="18" charset="0"/>
                <a:cs typeface="Times New Roman" panose="02020603050405020304" pitchFamily="18" charset="0"/>
              </a:rPr>
              <a:t> process data to deliver</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responses to requests of all kinds. Task-oriented (declarative) </a:t>
            </a:r>
            <a:r>
              <a:rPr lang="en-US" sz="1600" dirty="0" err="1" smtClean="0">
                <a:latin typeface="Times New Roman" panose="02020603050405020304" pitchFamily="18" charset="0"/>
                <a:cs typeface="Times New Roman" panose="02020603050405020304" pitchFamily="18" charset="0"/>
              </a:rPr>
              <a:t>chatbots</a:t>
            </a:r>
            <a:r>
              <a:rPr lang="en-US" sz="1600" dirty="0" smtClean="0">
                <a:latin typeface="Times New Roman" panose="02020603050405020304" pitchFamily="18" charset="0"/>
                <a:cs typeface="Times New Roman" panose="02020603050405020304" pitchFamily="18" charset="0"/>
              </a:rPr>
              <a:t> are single-</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purpose programs that focus on performing one function. </a:t>
            </a:r>
          </a:p>
          <a:p>
            <a:pPr>
              <a:lnSpc>
                <a:spcPct val="100000"/>
              </a:lnSpc>
              <a:spcBef>
                <a:spcPts val="1800"/>
              </a:spcBef>
              <a:spcAft>
                <a:spcPts val="6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Using rules, NLP and ML,</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they generate automated but conversational responses to user inquiries. Interactions with</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these </a:t>
            </a:r>
            <a:r>
              <a:rPr lang="en-US" sz="1600" dirty="0" err="1" smtClean="0">
                <a:latin typeface="Times New Roman" panose="02020603050405020304" pitchFamily="18" charset="0"/>
                <a:cs typeface="Times New Roman" panose="02020603050405020304" pitchFamily="18" charset="0"/>
              </a:rPr>
              <a:t>chatbots</a:t>
            </a:r>
            <a:r>
              <a:rPr lang="en-US" sz="1600" dirty="0" smtClean="0">
                <a:latin typeface="Times New Roman" panose="02020603050405020304" pitchFamily="18" charset="0"/>
                <a:cs typeface="Times New Roman" panose="02020603050405020304" pitchFamily="18" charset="0"/>
              </a:rPr>
              <a:t> are highly specific and structured and are most applicable to support and</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service functions—think robust, interactive FAQs. Task-oriented </a:t>
            </a:r>
            <a:r>
              <a:rPr lang="en-US" sz="1600" dirty="0" err="1" smtClean="0">
                <a:latin typeface="Times New Roman" panose="02020603050405020304" pitchFamily="18" charset="0"/>
                <a:cs typeface="Times New Roman" panose="02020603050405020304" pitchFamily="18" charset="0"/>
              </a:rPr>
              <a:t>chatbots</a:t>
            </a:r>
            <a:r>
              <a:rPr lang="en-US" sz="1600" dirty="0" smtClean="0">
                <a:latin typeface="Times New Roman" panose="02020603050405020304" pitchFamily="18" charset="0"/>
                <a:cs typeface="Times New Roman" panose="02020603050405020304" pitchFamily="18" charset="0"/>
              </a:rPr>
              <a:t> can handle</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common questions, such as queries about hours of business or simple transactions that</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don’t involve a variety of variables</a:t>
            </a:r>
          </a:p>
          <a:p>
            <a:pPr>
              <a:lnSpc>
                <a:spcPct val="100000"/>
              </a:lnSpc>
              <a:spcBef>
                <a:spcPts val="1800"/>
              </a:spcBef>
              <a:spcAft>
                <a:spcPts val="6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When </a:t>
            </a:r>
            <a:r>
              <a:rPr lang="en-US" sz="1600" dirty="0">
                <a:latin typeface="Times New Roman" panose="02020603050405020304" pitchFamily="18" charset="0"/>
                <a:cs typeface="Times New Roman" panose="02020603050405020304" pitchFamily="18" charset="0"/>
              </a:rPr>
              <a:t>a user raises a query, it will respond based on what it knows at that point</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time. If the conversation comes to place where it doesn’t know what to do, the chat</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bot will pass the conversation to the human </a:t>
            </a:r>
            <a:r>
              <a:rPr lang="en-US" sz="1600" dirty="0" smtClean="0">
                <a:latin typeface="Times New Roman" panose="02020603050405020304" pitchFamily="18" charset="0"/>
                <a:cs typeface="Times New Roman" panose="02020603050405020304" pitchFamily="18" charset="0"/>
              </a:rPr>
              <a:t>operator.</a:t>
            </a:r>
          </a:p>
          <a:p>
            <a:pPr>
              <a:lnSpc>
                <a:spcPct val="100000"/>
              </a:lnSpc>
              <a:spcBef>
                <a:spcPts val="1800"/>
              </a:spcBef>
              <a:spcAft>
                <a:spcPts val="600"/>
              </a:spcAf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Over the time and over multiple interactions, the </a:t>
            </a:r>
            <a:r>
              <a:rPr lang="en-US" sz="1600" dirty="0" err="1" smtClean="0">
                <a:latin typeface="Times New Roman" panose="02020603050405020304" pitchFamily="18" charset="0"/>
                <a:cs typeface="Times New Roman" panose="02020603050405020304" pitchFamily="18" charset="0"/>
              </a:rPr>
              <a:t>chatbots</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will gradually gain its scope and relevance. So our </a:t>
            </a:r>
            <a:r>
              <a:rPr lang="en-US" sz="1600" dirty="0" err="1" smtClean="0">
                <a:latin typeface="Times New Roman" panose="02020603050405020304" pitchFamily="18" charset="0"/>
                <a:cs typeface="Times New Roman" panose="02020603050405020304" pitchFamily="18" charset="0"/>
              </a:rPr>
              <a:t>chatbots</a:t>
            </a:r>
            <a:r>
              <a:rPr lang="en-US" sz="1600" dirty="0" smtClean="0">
                <a:latin typeface="Times New Roman" panose="02020603050405020304" pitchFamily="18" charset="0"/>
                <a:cs typeface="Times New Roman" panose="02020603050405020304" pitchFamily="18" charset="0"/>
              </a:rPr>
              <a:t>, aided with IBM Watson,</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will be effectively able to answer user queried thereby enabling them to create a bank</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account, answer loan queries and general banking queries and queries regarding net</a:t>
            </a:r>
            <a:r>
              <a:rPr lang="en-I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banking.</a:t>
            </a:r>
            <a:endParaRPr lang="en-IN" sz="1600" dirty="0" smtClean="0">
              <a:latin typeface="Times New Roman" panose="02020603050405020304" pitchFamily="18" charset="0"/>
              <a:cs typeface="Times New Roman" panose="02020603050405020304" pitchFamily="18" charset="0"/>
            </a:endParaRPr>
          </a:p>
          <a:p>
            <a:pPr marL="0" indent="0">
              <a:lnSpc>
                <a:spcPct val="150000"/>
              </a:lnSpc>
              <a:spcBef>
                <a:spcPts val="1800"/>
              </a:spcBef>
              <a:spcAft>
                <a:spcPts val="600"/>
              </a:spcAf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65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2712150" y="679101"/>
            <a:ext cx="5346677"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TECHNICAL ARCHITECTURE</a:t>
            </a:r>
            <a:endParaRPr lang="en-IN" sz="24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965" y="1720311"/>
            <a:ext cx="6260590" cy="3890075"/>
          </a:xfrm>
        </p:spPr>
      </p:pic>
    </p:spTree>
    <p:extLst>
      <p:ext uri="{BB962C8B-B14F-4D97-AF65-F5344CB8AC3E}">
        <p14:creationId xmlns:p14="http://schemas.microsoft.com/office/powerpoint/2010/main" val="229660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895" y="239283"/>
            <a:ext cx="5611254" cy="426544"/>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REQUIREMENTS SPECIFICATION</a:t>
            </a:r>
            <a:endParaRPr lang="en-IN" sz="24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026571"/>
              </p:ext>
            </p:extLst>
          </p:nvPr>
        </p:nvGraphicFramePr>
        <p:xfrm>
          <a:off x="2488616" y="1592262"/>
          <a:ext cx="5922010" cy="4984877"/>
        </p:xfrm>
        <a:graphic>
          <a:graphicData uri="http://schemas.openxmlformats.org/drawingml/2006/table">
            <a:tbl>
              <a:tblPr firstRow="1" firstCol="1" bandRow="1">
                <a:tableStyleId>{5C22544A-7EE6-4342-B048-85BDC9FD1C3A}</a:tableStyleId>
              </a:tblPr>
              <a:tblGrid>
                <a:gridCol w="588708"/>
                <a:gridCol w="2000465"/>
                <a:gridCol w="3332837"/>
              </a:tblGrid>
              <a:tr h="216535">
                <a:tc>
                  <a:txBody>
                    <a:bodyPr/>
                    <a:lstStyle/>
                    <a:p>
                      <a:pPr marL="67310" marR="0">
                        <a:lnSpc>
                          <a:spcPct val="115000"/>
                        </a:lnSpc>
                        <a:spcBef>
                          <a:spcPts val="0"/>
                        </a:spcBef>
                        <a:spcAft>
                          <a:spcPts val="0"/>
                        </a:spcAft>
                      </a:pPr>
                      <a:r>
                        <a:rPr lang="en-IN" sz="1100" dirty="0">
                          <a:effectLst/>
                        </a:rPr>
                        <a:t>FR No.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c>
                  <a:txBody>
                    <a:bodyPr/>
                    <a:lstStyle/>
                    <a:p>
                      <a:pPr marL="67310" marR="0">
                        <a:lnSpc>
                          <a:spcPct val="115000"/>
                        </a:lnSpc>
                        <a:spcBef>
                          <a:spcPts val="0"/>
                        </a:spcBef>
                        <a:spcAft>
                          <a:spcPts val="0"/>
                        </a:spcAft>
                      </a:pPr>
                      <a:r>
                        <a:rPr lang="en-IN" sz="1100">
                          <a:effectLst/>
                        </a:rPr>
                        <a:t>Functional Requirement (Epic)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c>
                  <a:txBody>
                    <a:bodyPr/>
                    <a:lstStyle/>
                    <a:p>
                      <a:pPr marL="67310" marR="0">
                        <a:lnSpc>
                          <a:spcPct val="115000"/>
                        </a:lnSpc>
                        <a:spcBef>
                          <a:spcPts val="0"/>
                        </a:spcBef>
                        <a:spcAft>
                          <a:spcPts val="0"/>
                        </a:spcAft>
                      </a:pPr>
                      <a:r>
                        <a:rPr lang="en-IN" sz="1100" dirty="0">
                          <a:effectLst/>
                        </a:rPr>
                        <a:t>Sub Requirement (Story / Sub-Task)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r>
              <a:tr h="716280">
                <a:tc>
                  <a:txBody>
                    <a:bodyPr/>
                    <a:lstStyle/>
                    <a:p>
                      <a:pPr marL="67310" marR="0">
                        <a:lnSpc>
                          <a:spcPct val="115000"/>
                        </a:lnSpc>
                        <a:spcBef>
                          <a:spcPts val="0"/>
                        </a:spcBef>
                        <a:spcAft>
                          <a:spcPts val="0"/>
                        </a:spcAft>
                      </a:pPr>
                      <a:r>
                        <a:rPr lang="en-IN" sz="1100">
                          <a:effectLst/>
                        </a:rPr>
                        <a:t>FR-1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nchor="ctr"/>
                </a:tc>
                <a:tc>
                  <a:txBody>
                    <a:bodyPr/>
                    <a:lstStyle/>
                    <a:p>
                      <a:pPr marL="67310" marR="0">
                        <a:lnSpc>
                          <a:spcPct val="115000"/>
                        </a:lnSpc>
                        <a:spcBef>
                          <a:spcPts val="0"/>
                        </a:spcBef>
                        <a:spcAft>
                          <a:spcPts val="0"/>
                        </a:spcAft>
                      </a:pPr>
                      <a:r>
                        <a:rPr lang="en-IN" sz="1100">
                          <a:effectLst/>
                        </a:rPr>
                        <a:t>Saving Account Related Action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nchor="ctr"/>
                </a:tc>
                <a:tc>
                  <a:txBody>
                    <a:bodyPr/>
                    <a:lstStyle/>
                    <a:p>
                      <a:pPr marL="67310" marR="0">
                        <a:lnSpc>
                          <a:spcPct val="115000"/>
                        </a:lnSpc>
                        <a:spcBef>
                          <a:spcPts val="0"/>
                        </a:spcBef>
                        <a:spcAft>
                          <a:spcPts val="0"/>
                        </a:spcAft>
                      </a:pPr>
                      <a:r>
                        <a:rPr lang="en-IN" sz="1100">
                          <a:effectLst/>
                        </a:rPr>
                        <a:t>Types of saving account </a:t>
                      </a:r>
                    </a:p>
                    <a:p>
                      <a:pPr marL="67310" marR="0">
                        <a:lnSpc>
                          <a:spcPct val="115000"/>
                        </a:lnSpc>
                        <a:spcBef>
                          <a:spcPts val="0"/>
                        </a:spcBef>
                        <a:spcAft>
                          <a:spcPts val="0"/>
                        </a:spcAft>
                      </a:pPr>
                      <a:r>
                        <a:rPr lang="en-IN" sz="1100">
                          <a:effectLst/>
                        </a:rPr>
                        <a:t>Creation details </a:t>
                      </a:r>
                    </a:p>
                    <a:p>
                      <a:pPr marL="67310" marR="0">
                        <a:lnSpc>
                          <a:spcPct val="115000"/>
                        </a:lnSpc>
                        <a:spcBef>
                          <a:spcPts val="0"/>
                        </a:spcBef>
                        <a:spcAft>
                          <a:spcPts val="0"/>
                        </a:spcAft>
                      </a:pPr>
                      <a:r>
                        <a:rPr lang="en-IN" sz="1100">
                          <a:effectLst/>
                        </a:rPr>
                        <a:t>Interest Rate </a:t>
                      </a:r>
                    </a:p>
                    <a:p>
                      <a:pPr marL="67310" marR="0">
                        <a:lnSpc>
                          <a:spcPct val="115000"/>
                        </a:lnSpc>
                        <a:spcBef>
                          <a:spcPts val="0"/>
                        </a:spcBef>
                        <a:spcAft>
                          <a:spcPts val="0"/>
                        </a:spcAft>
                      </a:pPr>
                      <a:r>
                        <a:rPr lang="en-IN" sz="1100">
                          <a:effectLst/>
                        </a:rPr>
                        <a:t>Minimum Balance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r>
              <a:tr h="805180">
                <a:tc>
                  <a:txBody>
                    <a:bodyPr/>
                    <a:lstStyle/>
                    <a:p>
                      <a:pPr marL="67310" marR="0">
                        <a:lnSpc>
                          <a:spcPct val="115000"/>
                        </a:lnSpc>
                        <a:spcBef>
                          <a:spcPts val="0"/>
                        </a:spcBef>
                        <a:spcAft>
                          <a:spcPts val="0"/>
                        </a:spcAft>
                      </a:pPr>
                      <a:r>
                        <a:rPr lang="en-IN" sz="1100">
                          <a:effectLst/>
                        </a:rPr>
                        <a:t>FR-2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nchor="ctr"/>
                </a:tc>
                <a:tc>
                  <a:txBody>
                    <a:bodyPr/>
                    <a:lstStyle/>
                    <a:p>
                      <a:pPr marL="67310" marR="0">
                        <a:lnSpc>
                          <a:spcPct val="115000"/>
                        </a:lnSpc>
                        <a:spcBef>
                          <a:spcPts val="0"/>
                        </a:spcBef>
                        <a:spcAft>
                          <a:spcPts val="0"/>
                        </a:spcAft>
                      </a:pPr>
                      <a:r>
                        <a:rPr lang="en-IN" sz="1100">
                          <a:effectLst/>
                        </a:rPr>
                        <a:t>Current Account Related Action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nchor="ctr"/>
                </a:tc>
                <a:tc>
                  <a:txBody>
                    <a:bodyPr/>
                    <a:lstStyle/>
                    <a:p>
                      <a:pPr marL="67310" marR="0">
                        <a:lnSpc>
                          <a:spcPct val="115000"/>
                        </a:lnSpc>
                        <a:spcBef>
                          <a:spcPts val="0"/>
                        </a:spcBef>
                        <a:spcAft>
                          <a:spcPts val="65"/>
                        </a:spcAft>
                      </a:pPr>
                      <a:r>
                        <a:rPr lang="en-IN" sz="1100" dirty="0">
                          <a:effectLst/>
                        </a:rPr>
                        <a:t>Types of company </a:t>
                      </a:r>
                    </a:p>
                    <a:p>
                      <a:pPr marL="67310" marR="0">
                        <a:lnSpc>
                          <a:spcPct val="115000"/>
                        </a:lnSpc>
                        <a:spcBef>
                          <a:spcPts val="0"/>
                        </a:spcBef>
                        <a:spcAft>
                          <a:spcPts val="60"/>
                        </a:spcAft>
                      </a:pPr>
                      <a:r>
                        <a:rPr lang="en-IN" sz="1100" dirty="0">
                          <a:effectLst/>
                        </a:rPr>
                        <a:t>Update GSTIN </a:t>
                      </a:r>
                    </a:p>
                    <a:p>
                      <a:pPr marL="67310" marR="0">
                        <a:lnSpc>
                          <a:spcPct val="115000"/>
                        </a:lnSpc>
                        <a:spcBef>
                          <a:spcPts val="0"/>
                        </a:spcBef>
                        <a:spcAft>
                          <a:spcPts val="40"/>
                        </a:spcAft>
                      </a:pPr>
                      <a:r>
                        <a:rPr lang="en-IN" sz="1100" dirty="0">
                          <a:effectLst/>
                        </a:rPr>
                        <a:t>Zero Balance Current Account </a:t>
                      </a:r>
                    </a:p>
                    <a:p>
                      <a:pPr marL="67310" marR="0">
                        <a:lnSpc>
                          <a:spcPct val="115000"/>
                        </a:lnSpc>
                        <a:spcBef>
                          <a:spcPts val="0"/>
                        </a:spcBef>
                        <a:spcAft>
                          <a:spcPts val="0"/>
                        </a:spcAft>
                      </a:pPr>
                      <a:r>
                        <a:rPr lang="en-IN" sz="1100" dirty="0">
                          <a:effectLst/>
                        </a:rPr>
                        <a:t>Current Account closure steps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nchor="ctr"/>
                </a:tc>
              </a:tr>
              <a:tr h="1085215">
                <a:tc>
                  <a:txBody>
                    <a:bodyPr/>
                    <a:lstStyle/>
                    <a:p>
                      <a:pPr marL="67310" marR="0">
                        <a:lnSpc>
                          <a:spcPct val="115000"/>
                        </a:lnSpc>
                        <a:spcBef>
                          <a:spcPts val="0"/>
                        </a:spcBef>
                        <a:spcAft>
                          <a:spcPts val="0"/>
                        </a:spcAft>
                      </a:pPr>
                      <a:r>
                        <a:rPr lang="en-IN" sz="1100">
                          <a:effectLst/>
                        </a:rPr>
                        <a:t>FR-3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nchor="ctr"/>
                </a:tc>
                <a:tc>
                  <a:txBody>
                    <a:bodyPr/>
                    <a:lstStyle/>
                    <a:p>
                      <a:pPr marL="0" marR="0">
                        <a:lnSpc>
                          <a:spcPct val="115000"/>
                        </a:lnSpc>
                        <a:spcBef>
                          <a:spcPts val="0"/>
                        </a:spcBef>
                        <a:spcAft>
                          <a:spcPts val="0"/>
                        </a:spcAft>
                      </a:pPr>
                      <a:r>
                        <a:rPr lang="en-IN" sz="1100">
                          <a:effectLst/>
                        </a:rPr>
                        <a:t>General Queries Related Actions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nchor="ctr"/>
                </a:tc>
                <a:tc>
                  <a:txBody>
                    <a:bodyPr/>
                    <a:lstStyle/>
                    <a:p>
                      <a:pPr marL="0" marR="0">
                        <a:lnSpc>
                          <a:spcPct val="115000"/>
                        </a:lnSpc>
                        <a:spcBef>
                          <a:spcPts val="0"/>
                        </a:spcBef>
                        <a:spcAft>
                          <a:spcPts val="0"/>
                        </a:spcAft>
                      </a:pPr>
                      <a:r>
                        <a:rPr lang="en-IN" sz="1100">
                          <a:effectLst/>
                        </a:rPr>
                        <a:t>  Bank Working Days </a:t>
                      </a:r>
                    </a:p>
                    <a:p>
                      <a:pPr marL="0" marR="0">
                        <a:lnSpc>
                          <a:spcPct val="115000"/>
                        </a:lnSpc>
                        <a:spcBef>
                          <a:spcPts val="0"/>
                        </a:spcBef>
                        <a:spcAft>
                          <a:spcPts val="0"/>
                        </a:spcAft>
                      </a:pPr>
                      <a:r>
                        <a:rPr lang="en-IN" sz="1100">
                          <a:effectLst/>
                        </a:rPr>
                        <a:t>  List of Branches </a:t>
                      </a:r>
                    </a:p>
                    <a:p>
                      <a:pPr marL="0" marR="0">
                        <a:lnSpc>
                          <a:spcPct val="115000"/>
                        </a:lnSpc>
                        <a:spcBef>
                          <a:spcPts val="0"/>
                        </a:spcBef>
                        <a:spcAft>
                          <a:spcPts val="0"/>
                        </a:spcAft>
                      </a:pPr>
                      <a:r>
                        <a:rPr lang="en-IN" sz="1100">
                          <a:effectLst/>
                        </a:rPr>
                        <a:t>  Storage Locker Facility </a:t>
                      </a:r>
                    </a:p>
                    <a:p>
                      <a:pPr marL="0" marR="0">
                        <a:lnSpc>
                          <a:spcPct val="115000"/>
                        </a:lnSpc>
                        <a:spcBef>
                          <a:spcPts val="0"/>
                        </a:spcBef>
                        <a:spcAft>
                          <a:spcPts val="0"/>
                        </a:spcAft>
                      </a:pPr>
                      <a:r>
                        <a:rPr lang="en-IN" sz="1100">
                          <a:effectLst/>
                        </a:rPr>
                        <a:t>  CIBIL </a:t>
                      </a:r>
                    </a:p>
                    <a:p>
                      <a:pPr marL="0" marR="0">
                        <a:lnSpc>
                          <a:spcPct val="115000"/>
                        </a:lnSpc>
                        <a:spcBef>
                          <a:spcPts val="0"/>
                        </a:spcBef>
                        <a:spcAft>
                          <a:spcPts val="0"/>
                        </a:spcAft>
                      </a:pPr>
                      <a:r>
                        <a:rPr lang="en-IN" sz="1100">
                          <a:effectLst/>
                        </a:rPr>
                        <a:t>  Find a nearest branch </a:t>
                      </a:r>
                    </a:p>
                    <a:p>
                      <a:pPr marL="0" marR="0">
                        <a:lnSpc>
                          <a:spcPct val="115000"/>
                        </a:lnSpc>
                        <a:spcBef>
                          <a:spcPts val="0"/>
                        </a:spcBef>
                        <a:spcAft>
                          <a:spcPts val="0"/>
                        </a:spcAft>
                      </a:pPr>
                      <a:r>
                        <a:rPr lang="en-IN" sz="1100">
                          <a:effectLst/>
                        </a:rPr>
                        <a:t>  Currency Conversion Facility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nchor="ctr"/>
                </a:tc>
              </a:tr>
              <a:tr h="896620">
                <a:tc>
                  <a:txBody>
                    <a:bodyPr/>
                    <a:lstStyle/>
                    <a:p>
                      <a:pPr marL="67310" marR="0">
                        <a:lnSpc>
                          <a:spcPct val="115000"/>
                        </a:lnSpc>
                        <a:spcBef>
                          <a:spcPts val="0"/>
                        </a:spcBef>
                        <a:spcAft>
                          <a:spcPts val="0"/>
                        </a:spcAft>
                      </a:pPr>
                      <a:r>
                        <a:rPr lang="en-IN" sz="1100">
                          <a:effectLst/>
                        </a:rPr>
                        <a:t>FR-4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c>
                  <a:txBody>
                    <a:bodyPr/>
                    <a:lstStyle/>
                    <a:p>
                      <a:pPr marL="0" marR="0">
                        <a:lnSpc>
                          <a:spcPct val="115000"/>
                        </a:lnSpc>
                        <a:spcBef>
                          <a:spcPts val="0"/>
                        </a:spcBef>
                        <a:spcAft>
                          <a:spcPts val="0"/>
                        </a:spcAft>
                      </a:pPr>
                      <a:r>
                        <a:rPr lang="en-IN" sz="1100">
                          <a:effectLst/>
                        </a:rPr>
                        <a:t> Loan Account Related Actions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c>
                  <a:txBody>
                    <a:bodyPr/>
                    <a:lstStyle/>
                    <a:p>
                      <a:pPr marL="0" marR="0">
                        <a:lnSpc>
                          <a:spcPct val="115000"/>
                        </a:lnSpc>
                        <a:spcBef>
                          <a:spcPts val="0"/>
                        </a:spcBef>
                        <a:spcAft>
                          <a:spcPts val="0"/>
                        </a:spcAft>
                      </a:pPr>
                      <a:r>
                        <a:rPr lang="en-IN" sz="1100">
                          <a:effectLst/>
                        </a:rPr>
                        <a:t>  Types of Loan </a:t>
                      </a:r>
                    </a:p>
                    <a:p>
                      <a:pPr marL="0" marR="0">
                        <a:lnSpc>
                          <a:spcPct val="115000"/>
                        </a:lnSpc>
                        <a:spcBef>
                          <a:spcPts val="0"/>
                        </a:spcBef>
                        <a:spcAft>
                          <a:spcPts val="0"/>
                        </a:spcAft>
                      </a:pPr>
                      <a:r>
                        <a:rPr lang="en-IN" sz="1100">
                          <a:effectLst/>
                        </a:rPr>
                        <a:t>  How Long for Approval </a:t>
                      </a:r>
                    </a:p>
                    <a:p>
                      <a:pPr marL="0" marR="0">
                        <a:lnSpc>
                          <a:spcPct val="115000"/>
                        </a:lnSpc>
                        <a:spcBef>
                          <a:spcPts val="0"/>
                        </a:spcBef>
                        <a:spcAft>
                          <a:spcPts val="0"/>
                        </a:spcAft>
                      </a:pPr>
                      <a:r>
                        <a:rPr lang="en-IN" sz="1100">
                          <a:effectLst/>
                        </a:rPr>
                        <a:t>  Available Loan Amount </a:t>
                      </a:r>
                    </a:p>
                    <a:p>
                      <a:pPr marL="0" marR="0">
                        <a:lnSpc>
                          <a:spcPct val="115000"/>
                        </a:lnSpc>
                        <a:spcBef>
                          <a:spcPts val="0"/>
                        </a:spcBef>
                        <a:spcAft>
                          <a:spcPts val="0"/>
                        </a:spcAft>
                      </a:pPr>
                      <a:r>
                        <a:rPr lang="en-IN" sz="1100">
                          <a:effectLst/>
                        </a:rPr>
                        <a:t>  Loan Status </a:t>
                      </a:r>
                    </a:p>
                    <a:p>
                      <a:pPr marL="0" marR="0">
                        <a:lnSpc>
                          <a:spcPct val="115000"/>
                        </a:lnSpc>
                        <a:spcBef>
                          <a:spcPts val="0"/>
                        </a:spcBef>
                        <a:spcAft>
                          <a:spcPts val="0"/>
                        </a:spcAft>
                      </a:pPr>
                      <a:r>
                        <a:rPr lang="en-IN" sz="1100">
                          <a:effectLst/>
                        </a:rPr>
                        <a:t>  Joint Loan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r>
              <a:tr h="899160">
                <a:tc>
                  <a:txBody>
                    <a:bodyPr/>
                    <a:lstStyle/>
                    <a:p>
                      <a:pPr marL="0" marR="0">
                        <a:lnSpc>
                          <a:spcPct val="115000"/>
                        </a:lnSpc>
                        <a:spcBef>
                          <a:spcPts val="0"/>
                        </a:spcBef>
                        <a:spcAft>
                          <a:spcPts val="0"/>
                        </a:spcAft>
                      </a:pPr>
                      <a:r>
                        <a:rPr lang="en-IN" sz="1100">
                          <a:effectLst/>
                        </a:rPr>
                        <a:t>  FR-5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c>
                  <a:txBody>
                    <a:bodyPr/>
                    <a:lstStyle/>
                    <a:p>
                      <a:pPr marL="0" marR="0">
                        <a:lnSpc>
                          <a:spcPct val="115000"/>
                        </a:lnSpc>
                        <a:spcBef>
                          <a:spcPts val="0"/>
                        </a:spcBef>
                        <a:spcAft>
                          <a:spcPts val="0"/>
                        </a:spcAft>
                      </a:pPr>
                      <a:r>
                        <a:rPr lang="en-IN" sz="1100">
                          <a:effectLst/>
                        </a:rPr>
                        <a:t>  Net Banking Related Actions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c>
                  <a:txBody>
                    <a:bodyPr/>
                    <a:lstStyle/>
                    <a:p>
                      <a:pPr marL="0" marR="0">
                        <a:lnSpc>
                          <a:spcPct val="115000"/>
                        </a:lnSpc>
                        <a:spcBef>
                          <a:spcPts val="0"/>
                        </a:spcBef>
                        <a:spcAft>
                          <a:spcPts val="0"/>
                        </a:spcAft>
                      </a:pPr>
                      <a:r>
                        <a:rPr lang="en-IN" sz="1100" dirty="0">
                          <a:effectLst/>
                        </a:rPr>
                        <a:t>  Login Steps </a:t>
                      </a:r>
                    </a:p>
                    <a:p>
                      <a:pPr marL="0" marR="0">
                        <a:lnSpc>
                          <a:spcPct val="115000"/>
                        </a:lnSpc>
                        <a:spcBef>
                          <a:spcPts val="0"/>
                        </a:spcBef>
                        <a:spcAft>
                          <a:spcPts val="0"/>
                        </a:spcAft>
                      </a:pPr>
                      <a:r>
                        <a:rPr lang="en-IN" sz="1100" dirty="0">
                          <a:effectLst/>
                        </a:rPr>
                        <a:t>  Change Net Banking Password </a:t>
                      </a:r>
                    </a:p>
                    <a:p>
                      <a:pPr marL="0" marR="0">
                        <a:lnSpc>
                          <a:spcPct val="115000"/>
                        </a:lnSpc>
                        <a:spcBef>
                          <a:spcPts val="0"/>
                        </a:spcBef>
                        <a:spcAft>
                          <a:spcPts val="0"/>
                        </a:spcAft>
                      </a:pPr>
                      <a:r>
                        <a:rPr lang="en-IN" sz="1100" dirty="0">
                          <a:effectLst/>
                        </a:rPr>
                        <a:t>  Daily Limit </a:t>
                      </a:r>
                    </a:p>
                    <a:p>
                      <a:pPr marL="0" marR="0">
                        <a:lnSpc>
                          <a:spcPct val="115000"/>
                        </a:lnSpc>
                        <a:spcBef>
                          <a:spcPts val="0"/>
                        </a:spcBef>
                        <a:spcAft>
                          <a:spcPts val="0"/>
                        </a:spcAft>
                      </a:pPr>
                      <a:r>
                        <a:rPr lang="en-IN" sz="1100" dirty="0">
                          <a:effectLst/>
                        </a:rPr>
                        <a:t>  Types of fund Transfer </a:t>
                      </a:r>
                    </a:p>
                    <a:p>
                      <a:pPr marL="0" marR="0">
                        <a:lnSpc>
                          <a:spcPct val="115000"/>
                        </a:lnSpc>
                        <a:spcBef>
                          <a:spcPts val="0"/>
                        </a:spcBef>
                        <a:spcAft>
                          <a:spcPts val="0"/>
                        </a:spcAft>
                      </a:pPr>
                      <a:r>
                        <a:rPr lang="en-IN" sz="1100" dirty="0">
                          <a:effectLst/>
                        </a:rPr>
                        <a:t>  Add Beneficiary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175" marR="73025" marT="0" marB="0"/>
                </a:tc>
              </a:tr>
            </a:tbl>
          </a:graphicData>
        </a:graphic>
      </p:graphicFrame>
      <p:sp>
        <p:nvSpPr>
          <p:cNvPr id="5" name="Rectangle 1"/>
          <p:cNvSpPr>
            <a:spLocks noChangeArrowheads="1"/>
          </p:cNvSpPr>
          <p:nvPr/>
        </p:nvSpPr>
        <p:spPr bwMode="auto">
          <a:xfrm>
            <a:off x="1204957" y="1065614"/>
            <a:ext cx="7768127" cy="86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306" tIns="0" rIns="-9522" bIns="10950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668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9811250"/>
              </p:ext>
            </p:extLst>
          </p:nvPr>
        </p:nvGraphicFramePr>
        <p:xfrm>
          <a:off x="2473103" y="1164945"/>
          <a:ext cx="5745354" cy="5118989"/>
        </p:xfrm>
        <a:graphic>
          <a:graphicData uri="http://schemas.openxmlformats.org/drawingml/2006/table">
            <a:tbl>
              <a:tblPr firstRow="1" firstCol="1" bandRow="1">
                <a:tableStyleId>{5C22544A-7EE6-4342-B048-85BDC9FD1C3A}</a:tableStyleId>
              </a:tblPr>
              <a:tblGrid>
                <a:gridCol w="571147"/>
                <a:gridCol w="1940790"/>
                <a:gridCol w="3233417"/>
              </a:tblGrid>
              <a:tr h="236566">
                <a:tc>
                  <a:txBody>
                    <a:bodyPr/>
                    <a:lstStyle/>
                    <a:p>
                      <a:pPr marL="67310" marR="0">
                        <a:lnSpc>
                          <a:spcPct val="115000"/>
                        </a:lnSpc>
                        <a:spcBef>
                          <a:spcPts val="0"/>
                        </a:spcBef>
                        <a:spcAft>
                          <a:spcPts val="0"/>
                        </a:spcAft>
                      </a:pPr>
                      <a:r>
                        <a:rPr lang="en-IN" sz="1100">
                          <a:effectLst/>
                        </a:rPr>
                        <a:t>FR No.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100">
                          <a:effectLst/>
                        </a:rPr>
                        <a:t>Non-Functional Requirement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100">
                          <a:effectLst/>
                        </a:rPr>
                        <a:t>Description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r>
              <a:tr h="748140">
                <a:tc>
                  <a:txBody>
                    <a:bodyPr/>
                    <a:lstStyle/>
                    <a:p>
                      <a:pPr marL="67310" marR="0">
                        <a:lnSpc>
                          <a:spcPct val="115000"/>
                        </a:lnSpc>
                        <a:spcBef>
                          <a:spcPts val="0"/>
                        </a:spcBef>
                        <a:spcAft>
                          <a:spcPts val="0"/>
                        </a:spcAft>
                      </a:pPr>
                      <a:r>
                        <a:rPr lang="en-IN" sz="1100">
                          <a:effectLst/>
                        </a:rPr>
                        <a:t>NFR-1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100">
                          <a:effectLst/>
                        </a:rPr>
                        <a:t>Usability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0" marR="45720" algn="just">
                        <a:lnSpc>
                          <a:spcPct val="115000"/>
                        </a:lnSpc>
                        <a:spcBef>
                          <a:spcPts val="0"/>
                        </a:spcBef>
                        <a:spcAft>
                          <a:spcPts val="0"/>
                        </a:spcAft>
                      </a:pPr>
                      <a:r>
                        <a:rPr lang="en-IN" sz="1100">
                          <a:effectLst/>
                        </a:rPr>
                        <a:t>  Chatbots Developed using AI Should be able to answer any general banking queries an Account Creation, Loan, Net Banking, Other Services etc. It’s Effectively in a cost efficient manner.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r>
              <a:tr h="561105">
                <a:tc>
                  <a:txBody>
                    <a:bodyPr/>
                    <a:lstStyle/>
                    <a:p>
                      <a:pPr marL="67310" marR="0">
                        <a:lnSpc>
                          <a:spcPct val="115000"/>
                        </a:lnSpc>
                        <a:spcBef>
                          <a:spcPts val="0"/>
                        </a:spcBef>
                        <a:spcAft>
                          <a:spcPts val="0"/>
                        </a:spcAft>
                      </a:pPr>
                      <a:r>
                        <a:rPr lang="en-IN" sz="1100">
                          <a:effectLst/>
                        </a:rPr>
                        <a:t>NFR-2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100">
                          <a:effectLst/>
                        </a:rPr>
                        <a:t>Security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0" marR="121920" algn="just">
                        <a:lnSpc>
                          <a:spcPct val="115000"/>
                        </a:lnSpc>
                        <a:spcBef>
                          <a:spcPts val="0"/>
                        </a:spcBef>
                        <a:spcAft>
                          <a:spcPts val="0"/>
                        </a:spcAft>
                      </a:pPr>
                      <a:r>
                        <a:rPr lang="en-IN" sz="1100">
                          <a:effectLst/>
                        </a:rPr>
                        <a:t>   The AI Chatbot maintains a confidential Conversation with customers. Chatbot will provided personal and efficient communication between user and bank.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r>
              <a:tr h="561105">
                <a:tc>
                  <a:txBody>
                    <a:bodyPr/>
                    <a:lstStyle/>
                    <a:p>
                      <a:pPr marL="67310" marR="0">
                        <a:lnSpc>
                          <a:spcPct val="115000"/>
                        </a:lnSpc>
                        <a:spcBef>
                          <a:spcPts val="0"/>
                        </a:spcBef>
                        <a:spcAft>
                          <a:spcPts val="0"/>
                        </a:spcAft>
                      </a:pPr>
                      <a:r>
                        <a:rPr lang="en-IN" sz="1100">
                          <a:effectLst/>
                        </a:rPr>
                        <a:t>NFR-3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100">
                          <a:effectLst/>
                        </a:rPr>
                        <a:t>Reliability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0" marR="0">
                        <a:lnSpc>
                          <a:spcPct val="115000"/>
                        </a:lnSpc>
                        <a:spcBef>
                          <a:spcPts val="0"/>
                        </a:spcBef>
                        <a:spcAft>
                          <a:spcPts val="0"/>
                        </a:spcAft>
                      </a:pPr>
                      <a:r>
                        <a:rPr lang="en-IN" sz="1100">
                          <a:effectLst/>
                        </a:rPr>
                        <a:t>   Chatbot are trained very well using AI to provide solution for the popular and frequently asked question, there by providing the best suited services quickly.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r>
              <a:tr h="935175">
                <a:tc>
                  <a:txBody>
                    <a:bodyPr/>
                    <a:lstStyle/>
                    <a:p>
                      <a:pPr marL="67310" marR="0">
                        <a:lnSpc>
                          <a:spcPct val="115000"/>
                        </a:lnSpc>
                        <a:spcBef>
                          <a:spcPts val="0"/>
                        </a:spcBef>
                        <a:spcAft>
                          <a:spcPts val="0"/>
                        </a:spcAft>
                      </a:pPr>
                      <a:r>
                        <a:rPr lang="en-IN" sz="1100">
                          <a:effectLst/>
                        </a:rPr>
                        <a:t>NFR-4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100">
                          <a:effectLst/>
                        </a:rPr>
                        <a:t>Performance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100">
                          <a:effectLst/>
                        </a:rPr>
                        <a:t>  AI Chatbots are great way to overcome the limitation of workload of humans. There can be multiple instances of a single Chatbot inquiring different people at the same time. This ensures faster, easier and more efficient face-time with customers.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r>
              <a:tr h="748140">
                <a:tc>
                  <a:txBody>
                    <a:bodyPr/>
                    <a:lstStyle/>
                    <a:p>
                      <a:pPr marL="67310" marR="0">
                        <a:lnSpc>
                          <a:spcPct val="115000"/>
                        </a:lnSpc>
                        <a:spcBef>
                          <a:spcPts val="0"/>
                        </a:spcBef>
                        <a:spcAft>
                          <a:spcPts val="0"/>
                        </a:spcAft>
                      </a:pPr>
                      <a:r>
                        <a:rPr lang="en-IN" sz="1100">
                          <a:effectLst/>
                        </a:rPr>
                        <a:t>NFR-5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100">
                          <a:effectLst/>
                        </a:rPr>
                        <a:t>Availability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0" marR="0">
                        <a:lnSpc>
                          <a:spcPct val="115000"/>
                        </a:lnSpc>
                        <a:spcBef>
                          <a:spcPts val="0"/>
                        </a:spcBef>
                        <a:spcAft>
                          <a:spcPts val="0"/>
                        </a:spcAft>
                      </a:pPr>
                      <a:r>
                        <a:rPr lang="en-IN" sz="1100">
                          <a:effectLst/>
                        </a:rPr>
                        <a:t>   AI chatbots provide 24/7 services to clear all customer queries and guide them through all the banking processes. It’s Available to any one with access to the internet with basic Hardware.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r>
              <a:tr h="561105">
                <a:tc>
                  <a:txBody>
                    <a:bodyPr/>
                    <a:lstStyle/>
                    <a:p>
                      <a:pPr marL="67310" marR="0">
                        <a:lnSpc>
                          <a:spcPct val="115000"/>
                        </a:lnSpc>
                        <a:spcBef>
                          <a:spcPts val="0"/>
                        </a:spcBef>
                        <a:spcAft>
                          <a:spcPts val="0"/>
                        </a:spcAft>
                      </a:pPr>
                      <a:r>
                        <a:rPr lang="en-IN" sz="1100">
                          <a:effectLst/>
                        </a:rPr>
                        <a:t>NFR-6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100">
                          <a:effectLst/>
                        </a:rPr>
                        <a:t>Scalability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c>
                  <a:txBody>
                    <a:bodyPr/>
                    <a:lstStyle/>
                    <a:p>
                      <a:pPr marL="0" marR="0">
                        <a:lnSpc>
                          <a:spcPct val="115000"/>
                        </a:lnSpc>
                        <a:spcBef>
                          <a:spcPts val="0"/>
                        </a:spcBef>
                        <a:spcAft>
                          <a:spcPts val="0"/>
                        </a:spcAft>
                      </a:pPr>
                      <a:r>
                        <a:rPr lang="en-IN" sz="1100" dirty="0">
                          <a:effectLst/>
                        </a:rPr>
                        <a:t>   AI </a:t>
                      </a:r>
                      <a:r>
                        <a:rPr lang="en-IN" sz="1100" dirty="0" err="1">
                          <a:effectLst/>
                        </a:rPr>
                        <a:t>chatbots</a:t>
                      </a:r>
                      <a:r>
                        <a:rPr lang="en-IN" sz="1100" dirty="0">
                          <a:effectLst/>
                        </a:rPr>
                        <a:t> are helping banking industry to scale their customer service and to improve customer service satisfaction at the same time.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80" marR="35731" marT="0" marB="0"/>
                </a:tc>
              </a:tr>
            </a:tbl>
          </a:graphicData>
        </a:graphic>
      </p:graphicFrame>
      <p:sp>
        <p:nvSpPr>
          <p:cNvPr id="5" name="Rectangle 1"/>
          <p:cNvSpPr>
            <a:spLocks noChangeArrowheads="1"/>
          </p:cNvSpPr>
          <p:nvPr/>
        </p:nvSpPr>
        <p:spPr bwMode="auto">
          <a:xfrm>
            <a:off x="1418602" y="527821"/>
            <a:ext cx="4661773" cy="80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306" tIns="0" rIns="-9522" bIns="10950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72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52" y="721453"/>
            <a:ext cx="9843559" cy="503457"/>
          </a:xfrm>
        </p:spPr>
        <p:txBody>
          <a:bodyPr>
            <a:normAutofit/>
          </a:bodyPr>
          <a:lstStyle/>
          <a:p>
            <a:r>
              <a:rPr lang="en-US" sz="2400" b="1" dirty="0" smtClean="0">
                <a:latin typeface="Times New Roman" panose="02020603050405020304" pitchFamily="18" charset="0"/>
                <a:cs typeface="Times New Roman" panose="02020603050405020304" pitchFamily="18" charset="0"/>
              </a:rPr>
              <a:t>IBM WATSON</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89898" y="1485996"/>
            <a:ext cx="6926553" cy="3908964"/>
          </a:xfrm>
          <a:prstGeom prst="rect">
            <a:avLst/>
          </a:prstGeom>
        </p:spPr>
      </p:pic>
    </p:spTree>
    <p:extLst>
      <p:ext uri="{BB962C8B-B14F-4D97-AF65-F5344CB8AC3E}">
        <p14:creationId xmlns:p14="http://schemas.microsoft.com/office/powerpoint/2010/main" val="13529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8199" y="1026161"/>
            <a:ext cx="7669321" cy="4333258"/>
          </a:xfrm>
          <a:prstGeom prst="rect">
            <a:avLst/>
          </a:prstGeom>
        </p:spPr>
      </p:pic>
    </p:spTree>
    <p:extLst>
      <p:ext uri="{BB962C8B-B14F-4D97-AF65-F5344CB8AC3E}">
        <p14:creationId xmlns:p14="http://schemas.microsoft.com/office/powerpoint/2010/main" val="347319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45033" y="917031"/>
            <a:ext cx="8102168" cy="4564344"/>
          </a:xfrm>
          <a:prstGeom prst="rect">
            <a:avLst/>
          </a:prstGeom>
        </p:spPr>
      </p:pic>
    </p:spTree>
    <p:extLst>
      <p:ext uri="{BB962C8B-B14F-4D97-AF65-F5344CB8AC3E}">
        <p14:creationId xmlns:p14="http://schemas.microsoft.com/office/powerpoint/2010/main" val="172429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1833" y="812382"/>
            <a:ext cx="8316221" cy="4694338"/>
          </a:xfrm>
          <a:prstGeom prst="rect">
            <a:avLst/>
          </a:prstGeom>
        </p:spPr>
      </p:pic>
    </p:spTree>
    <p:extLst>
      <p:ext uri="{BB962C8B-B14F-4D97-AF65-F5344CB8AC3E}">
        <p14:creationId xmlns:p14="http://schemas.microsoft.com/office/powerpoint/2010/main" val="192202124"/>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303</TotalTime>
  <Words>1155</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NALAYATHIRAN PROJECT</vt:lpstr>
      <vt:lpstr>Problem Statement</vt:lpstr>
      <vt:lpstr>PowerPoint Presentation</vt:lpstr>
      <vt:lpstr>REQUIREMENTS SPECIFICATION</vt:lpstr>
      <vt:lpstr>PowerPoint Presentation</vt:lpstr>
      <vt:lpstr>IBM WATSON</vt:lpstr>
      <vt:lpstr>PowerPoint Presentation</vt:lpstr>
      <vt:lpstr>PowerPoint Presentation</vt:lpstr>
      <vt:lpstr>PowerPoint Presentation</vt:lpstr>
      <vt:lpstr>OUR WEBSITE </vt:lpstr>
      <vt:lpstr>BANKING WEBSITE</vt:lpstr>
      <vt:lpstr>PowerPoint Presentation</vt:lpstr>
      <vt:lpstr>PowerPoint Presentation</vt:lpstr>
      <vt:lpstr>ADVANTAGES</vt:lpstr>
      <vt:lpstr>DISADVANTAGES</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NALAYATHIRAN PROJECT</dc:title>
  <dc:creator>Microsoft account</dc:creator>
  <cp:lastModifiedBy>Microsoft account</cp:lastModifiedBy>
  <cp:revision>13</cp:revision>
  <dcterms:created xsi:type="dcterms:W3CDTF">2022-11-18T09:07:45Z</dcterms:created>
  <dcterms:modified xsi:type="dcterms:W3CDTF">2022-11-18T14:11:36Z</dcterms:modified>
</cp:coreProperties>
</file>