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4"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21AE39E-6060-48D7-B3FD-E65CE078D990}" type="datetimeFigureOut">
              <a:rPr lang="en-US" smtClean="0"/>
              <a:t>9/20/2022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2058919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1AE39E-6060-48D7-B3FD-E65CE078D990}"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35925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1AE39E-6060-48D7-B3FD-E65CE078D99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3187362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1AE39E-6060-48D7-B3FD-E65CE078D99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3338436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AE39E-6060-48D7-B3FD-E65CE078D99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3180373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21AE39E-6060-48D7-B3FD-E65CE078D990}"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2611980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21AE39E-6060-48D7-B3FD-E65CE078D990}" type="datetimeFigureOut">
              <a:rPr lang="en-US" smtClean="0"/>
              <a:t>9/20/2022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3063962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21AE39E-6060-48D7-B3FD-E65CE078D99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1177797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21AE39E-6060-48D7-B3FD-E65CE078D99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241568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AE39E-6060-48D7-B3FD-E65CE078D99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5414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AE39E-6060-48D7-B3FD-E65CE078D99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842591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1AE39E-6060-48D7-B3FD-E65CE078D990}"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196161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1AE39E-6060-48D7-B3FD-E65CE078D990}"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36083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1AE39E-6060-48D7-B3FD-E65CE078D990}" type="datetimeFigureOut">
              <a:rPr lang="en-US" smtClean="0"/>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1132867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AE39E-6060-48D7-B3FD-E65CE078D990}" type="datetimeFigureOut">
              <a:rPr lang="en-US" smtClean="0"/>
              <a:t>9/20/2022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113430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1AE39E-6060-48D7-B3FD-E65CE078D990}"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29273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1AE39E-6060-48D7-B3FD-E65CE078D990}"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270853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21AE39E-6060-48D7-B3FD-E65CE078D990}" type="datetimeFigureOut">
              <a:rPr lang="en-US" smtClean="0"/>
              <a:t>9/20/2022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E34099E-0A05-4142-BBC9-8A2FCB2F8AFA}" type="slidenum">
              <a:rPr lang="en-US" smtClean="0"/>
              <a:t>‹#›</a:t>
            </a:fld>
            <a:endParaRPr lang="en-US"/>
          </a:p>
        </p:txBody>
      </p:sp>
    </p:spTree>
    <p:extLst>
      <p:ext uri="{BB962C8B-B14F-4D97-AF65-F5344CB8AC3E}">
        <p14:creationId xmlns:p14="http://schemas.microsoft.com/office/powerpoint/2010/main" val="2868813506"/>
      </p:ext>
    </p:extLst>
  </p:cSld>
  <p:clrMap bg1="lt1" tx1="dk1" bg2="lt2" tx2="dk2" accent1="accent1" accent2="accent2" accent3="accent3" accent4="accent4" accent5="accent5" accent6="accent6" hlink="hlink" folHlink="folHlink"/>
  <p:sldLayoutIdLst>
    <p:sldLayoutId id="2147484085"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 id="2147484096" r:id="rId12"/>
    <p:sldLayoutId id="2147484097" r:id="rId13"/>
    <p:sldLayoutId id="2147484098" r:id="rId14"/>
    <p:sldLayoutId id="2147484099" r:id="rId15"/>
    <p:sldLayoutId id="2147484100" r:id="rId16"/>
    <p:sldLayoutId id="21474841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A4D7D9-1796-4678-9D97-567C299F5458}"/>
              </a:ext>
            </a:extLst>
          </p:cNvPr>
          <p:cNvSpPr>
            <a:spLocks noGrp="1"/>
          </p:cNvSpPr>
          <p:nvPr>
            <p:ph type="title"/>
          </p:nvPr>
        </p:nvSpPr>
        <p:spPr>
          <a:xfrm>
            <a:off x="609599" y="381001"/>
            <a:ext cx="11291455" cy="1911927"/>
          </a:xfrm>
        </p:spPr>
        <p:txBody>
          <a:bodyPr>
            <a:normAutofit/>
          </a:bodyPr>
          <a:lstStyle/>
          <a:p>
            <a:pPr algn="ctr"/>
            <a:r>
              <a:rPr lang="en-US" sz="4000" b="0" i="0" dirty="0">
                <a:solidFill>
                  <a:srgbClr val="FFFFFF"/>
                </a:solidFill>
                <a:effectLst/>
                <a:latin typeface="Open Sans"/>
              </a:rPr>
              <a:t>  </a:t>
            </a:r>
            <a:r>
              <a:rPr lang="en-US" sz="3200" b="1" i="0" dirty="0">
                <a:effectLst/>
                <a:latin typeface="Arial Black" panose="020B0A04020102020204" pitchFamily="34" charset="0"/>
              </a:rPr>
              <a:t>HAZARDOUS AREA MONITORING </a:t>
            </a:r>
            <a:r>
              <a:rPr lang="en-US" sz="3200" b="1" dirty="0">
                <a:latin typeface="Arial Black" panose="020B0A04020102020204" pitchFamily="34" charset="0"/>
              </a:rPr>
              <a:t>FOR </a:t>
            </a:r>
            <a:r>
              <a:rPr lang="en-US" sz="3200" b="1" i="0" dirty="0">
                <a:effectLst/>
                <a:latin typeface="Arial Black" panose="020B0A04020102020204" pitchFamily="34" charset="0"/>
              </a:rPr>
              <a:t>INDUSTRIAL PLANT </a:t>
            </a:r>
            <a:r>
              <a:rPr lang="en-US" sz="3200" b="1" dirty="0">
                <a:latin typeface="Arial Black" panose="020B0A04020102020204" pitchFamily="34" charset="0"/>
              </a:rPr>
              <a:t>POWERED</a:t>
            </a:r>
            <a:r>
              <a:rPr lang="en-US" sz="3200" b="1" i="0" dirty="0">
                <a:effectLst/>
                <a:latin typeface="Arial Black" panose="020B0A04020102020204" pitchFamily="34" charset="0"/>
              </a:rPr>
              <a:t> BY IOT</a:t>
            </a:r>
            <a:br>
              <a:rPr lang="en-US" sz="2800" b="1" i="0" dirty="0">
                <a:solidFill>
                  <a:srgbClr val="FFFFFF"/>
                </a:solidFill>
                <a:effectLst/>
                <a:latin typeface="Arial Black" panose="020B0A04020102020204" pitchFamily="34" charset="0"/>
              </a:rPr>
            </a:br>
            <a:endParaRPr lang="en-US" b="1" dirty="0">
              <a:latin typeface="Arial Black" panose="020B0A04020102020204" pitchFamily="34" charset="0"/>
            </a:endParaRPr>
          </a:p>
        </p:txBody>
      </p:sp>
      <p:sp>
        <p:nvSpPr>
          <p:cNvPr id="5" name="Content Placeholder 4">
            <a:extLst>
              <a:ext uri="{FF2B5EF4-FFF2-40B4-BE49-F238E27FC236}">
                <a16:creationId xmlns:a16="http://schemas.microsoft.com/office/drawing/2014/main" id="{7909121D-5A94-4452-B211-611C01174A94}"/>
              </a:ext>
            </a:extLst>
          </p:cNvPr>
          <p:cNvSpPr>
            <a:spLocks noGrp="1"/>
          </p:cNvSpPr>
          <p:nvPr>
            <p:ph idx="1"/>
          </p:nvPr>
        </p:nvSpPr>
        <p:spPr>
          <a:xfrm>
            <a:off x="1357744" y="2292928"/>
            <a:ext cx="10072255" cy="5195454"/>
          </a:xfrm>
        </p:spPr>
        <p:txBody>
          <a:bodyPr>
            <a:normAutofit/>
          </a:bodyPr>
          <a:lstStyle/>
          <a:p>
            <a:pPr marL="0" indent="0">
              <a:buNone/>
            </a:pPr>
            <a:r>
              <a:rPr lang="en-US" sz="3500" b="1" dirty="0">
                <a:solidFill>
                  <a:schemeClr val="tx1"/>
                </a:solidFill>
                <a:latin typeface="Algerian" panose="04020705040A02060702" pitchFamily="82" charset="0"/>
                <a:cs typeface="Times New Roman" panose="02020603050405020304" pitchFamily="18" charset="0"/>
              </a:rPr>
              <a:t>ABSTRACT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The main aim of this project is to avoid the accident and death in the gas Leakage explosion in industries. Domestically we use natural gas and it is very useful for burning purposes.  If this gas is leaked in Industry or factories and not sensed in time, it may lead to fatal disaster, and many cause human and material loss. To monitor the condition we can integrate the smart device in the area which are needed to be monitored every device will be acting as a beacon and it is connected to temperature sensors. We can broadcast the temperature data along with the location of that particular area through beacons. The persons who generally monitor these places will be given a wearable device acting as a beacon scanner. Whenever the person enters the desired area then he can view the required parameters and can be alerted, these are sent to the cloud</a:t>
            </a:r>
          </a:p>
        </p:txBody>
      </p:sp>
    </p:spTree>
    <p:extLst>
      <p:ext uri="{BB962C8B-B14F-4D97-AF65-F5344CB8AC3E}">
        <p14:creationId xmlns:p14="http://schemas.microsoft.com/office/powerpoint/2010/main" val="390867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E96F-183B-4613-9612-0FB36C4B489C}"/>
              </a:ext>
            </a:extLst>
          </p:cNvPr>
          <p:cNvSpPr>
            <a:spLocks noGrp="1"/>
          </p:cNvSpPr>
          <p:nvPr>
            <p:ph type="title"/>
          </p:nvPr>
        </p:nvSpPr>
        <p:spPr>
          <a:xfrm>
            <a:off x="1342301" y="858983"/>
            <a:ext cx="8911687" cy="1280890"/>
          </a:xfrm>
        </p:spPr>
        <p:txBody>
          <a:bodyPr/>
          <a:lstStyle/>
          <a:p>
            <a:r>
              <a:rPr lang="en-US" b="1" dirty="0">
                <a:latin typeface="Algerian" panose="04020705040A02060702" pitchFamily="82"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07E0263-53A4-4BA5-985E-51D3288A75AC}"/>
              </a:ext>
            </a:extLst>
          </p:cNvPr>
          <p:cNvSpPr>
            <a:spLocks noGrp="1"/>
          </p:cNvSpPr>
          <p:nvPr>
            <p:ph idx="1"/>
          </p:nvPr>
        </p:nvSpPr>
        <p:spPr>
          <a:xfrm>
            <a:off x="1211478" y="2336314"/>
            <a:ext cx="9769043" cy="5040720"/>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The Internet of things represents a general concept for the ability of network devices to sense and collect data from the world around us, and then share that data across the internet where it can be processed and utilized for various practical purposes in different aspects of life. In this project, we create an IoT-based hazards monitoring system specifically suited to the requirements of mining, refining, and manufacturing industries. The system actively records, processes and analyzes the temperature of the surroundings, which is a prime safety parameter in areas where molten metal is processed, manufacturing is done or welds are made. if a parameter is violated, the system sends an immediate notification to a set of a preset list of users on their smartphone and continues logging and monitoring data for further analysis to suggest improvements in the safety regulation of the industry</a:t>
            </a:r>
          </a:p>
        </p:txBody>
      </p:sp>
    </p:spTree>
    <p:extLst>
      <p:ext uri="{BB962C8B-B14F-4D97-AF65-F5344CB8AC3E}">
        <p14:creationId xmlns:p14="http://schemas.microsoft.com/office/powerpoint/2010/main" val="344966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5778-02DF-4826-9874-04225E931C75}"/>
              </a:ext>
            </a:extLst>
          </p:cNvPr>
          <p:cNvSpPr>
            <a:spLocks noGrp="1"/>
          </p:cNvSpPr>
          <p:nvPr>
            <p:ph type="title"/>
          </p:nvPr>
        </p:nvSpPr>
        <p:spPr>
          <a:xfrm>
            <a:off x="3876602" y="1011383"/>
            <a:ext cx="9578830" cy="1011382"/>
          </a:xfrm>
        </p:spPr>
        <p:txBody>
          <a:bodyPr/>
          <a:lstStyle/>
          <a:p>
            <a:r>
              <a:rPr lang="en-US" b="1" dirty="0">
                <a:latin typeface="Algerian" panose="04020705040A02060702" pitchFamily="82"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C35BEB47-79B8-4D56-87AC-08D9555A9521}"/>
              </a:ext>
            </a:extLst>
          </p:cNvPr>
          <p:cNvGraphicFramePr>
            <a:graphicFrameLocks noGrp="1"/>
          </p:cNvGraphicFramePr>
          <p:nvPr>
            <p:ph idx="1"/>
            <p:extLst>
              <p:ext uri="{D42A27DB-BD31-4B8C-83A1-F6EECF244321}">
                <p14:modId xmlns:p14="http://schemas.microsoft.com/office/powerpoint/2010/main" val="1492025134"/>
              </p:ext>
            </p:extLst>
          </p:nvPr>
        </p:nvGraphicFramePr>
        <p:xfrm>
          <a:off x="699654" y="2299854"/>
          <a:ext cx="11215255" cy="4447308"/>
        </p:xfrm>
        <a:graphic>
          <a:graphicData uri="http://schemas.openxmlformats.org/drawingml/2006/table">
            <a:tbl>
              <a:tblPr firstRow="1" bandRow="1">
                <a:tableStyleId>{5C22544A-7EE6-4342-B048-85BDC9FD1C3A}</a:tableStyleId>
              </a:tblPr>
              <a:tblGrid>
                <a:gridCol w="2340920">
                  <a:extLst>
                    <a:ext uri="{9D8B030D-6E8A-4147-A177-3AD203B41FA5}">
                      <a16:colId xmlns:a16="http://schemas.microsoft.com/office/drawing/2014/main" val="243568005"/>
                    </a:ext>
                  </a:extLst>
                </a:gridCol>
                <a:gridCol w="2450211">
                  <a:extLst>
                    <a:ext uri="{9D8B030D-6E8A-4147-A177-3AD203B41FA5}">
                      <a16:colId xmlns:a16="http://schemas.microsoft.com/office/drawing/2014/main" val="3542196891"/>
                    </a:ext>
                  </a:extLst>
                </a:gridCol>
                <a:gridCol w="4067071">
                  <a:extLst>
                    <a:ext uri="{9D8B030D-6E8A-4147-A177-3AD203B41FA5}">
                      <a16:colId xmlns:a16="http://schemas.microsoft.com/office/drawing/2014/main" val="3461958466"/>
                    </a:ext>
                  </a:extLst>
                </a:gridCol>
                <a:gridCol w="2357053">
                  <a:extLst>
                    <a:ext uri="{9D8B030D-6E8A-4147-A177-3AD203B41FA5}">
                      <a16:colId xmlns:a16="http://schemas.microsoft.com/office/drawing/2014/main" val="3012699003"/>
                    </a:ext>
                  </a:extLst>
                </a:gridCol>
              </a:tblGrid>
              <a:tr h="522653">
                <a:tc>
                  <a:txBody>
                    <a:bodyPr/>
                    <a:lstStyle/>
                    <a:p>
                      <a:pPr algn="ctr"/>
                      <a:r>
                        <a:rPr lang="en-US" dirty="0">
                          <a:latin typeface="Times New Roman" panose="02020603050405020304" pitchFamily="18" charset="0"/>
                          <a:cs typeface="Times New Roman" panose="02020603050405020304" pitchFamily="18" charset="0"/>
                        </a:rPr>
                        <a:t>TITLE</a:t>
                      </a:r>
                    </a:p>
                  </a:txBody>
                  <a:tcPr/>
                </a:tc>
                <a:tc>
                  <a:txBody>
                    <a:bodyPr/>
                    <a:lstStyle/>
                    <a:p>
                      <a:pPr algn="ctr"/>
                      <a:r>
                        <a:rPr lang="en-US" dirty="0">
                          <a:latin typeface="Times New Roman" panose="02020603050405020304" pitchFamily="18" charset="0"/>
                          <a:cs typeface="Times New Roman" panose="02020603050405020304" pitchFamily="18" charset="0"/>
                        </a:rPr>
                        <a:t> AUTHOR</a:t>
                      </a:r>
                    </a:p>
                  </a:txBody>
                  <a:tcPr/>
                </a:tc>
                <a:tc>
                  <a:txBody>
                    <a:bodyPr/>
                    <a:lstStyle/>
                    <a:p>
                      <a:pPr algn="ctr"/>
                      <a:r>
                        <a:rPr lang="en-US" sz="1800" dirty="0">
                          <a:latin typeface="Times New Roman" panose="02020603050405020304" pitchFamily="18" charset="0"/>
                          <a:cs typeface="Times New Roman" panose="02020603050405020304" pitchFamily="18" charset="0"/>
                        </a:rPr>
                        <a:t>MTHODOLOGY</a:t>
                      </a:r>
                    </a:p>
                  </a:txBody>
                  <a:tcPr/>
                </a:tc>
                <a:tc>
                  <a:txBody>
                    <a:bodyPr/>
                    <a:lstStyle/>
                    <a:p>
                      <a:pPr algn="ctr"/>
                      <a:r>
                        <a:rPr lang="en-US" dirty="0">
                          <a:latin typeface="Times New Roman" panose="02020603050405020304" pitchFamily="18" charset="0"/>
                          <a:cs typeface="Times New Roman" panose="02020603050405020304" pitchFamily="18" charset="0"/>
                        </a:rPr>
                        <a:t>EQIUPMENTS c</a:t>
                      </a:r>
                    </a:p>
                  </a:txBody>
                  <a:tcPr/>
                </a:tc>
                <a:extLst>
                  <a:ext uri="{0D108BD9-81ED-4DB2-BD59-A6C34878D82A}">
                    <a16:rowId xmlns:a16="http://schemas.microsoft.com/office/drawing/2014/main" val="2680990624"/>
                  </a:ext>
                </a:extLst>
              </a:tr>
              <a:tr h="1164248">
                <a:tc>
                  <a:txBody>
                    <a:bodyPr/>
                    <a:lstStyle/>
                    <a:p>
                      <a:r>
                        <a:rPr lang="en-US" sz="1500" dirty="0">
                          <a:latin typeface="Times New Roman" panose="02020603050405020304" pitchFamily="18" charset="0"/>
                          <a:cs typeface="Times New Roman" panose="02020603050405020304" pitchFamily="18" charset="0"/>
                        </a:rPr>
                        <a:t>IoT Based industrial Monitoring system</a:t>
                      </a:r>
                    </a:p>
                  </a:txBody>
                  <a:tcPr/>
                </a:tc>
                <a:tc>
                  <a:txBody>
                    <a:bodyPr/>
                    <a:lstStyle/>
                    <a:p>
                      <a:r>
                        <a:rPr lang="en-US" sz="1500" dirty="0">
                          <a:latin typeface="Times New Roman" panose="02020603050405020304" pitchFamily="18" charset="0"/>
                          <a:cs typeface="Times New Roman" panose="02020603050405020304" pitchFamily="18" charset="0"/>
                        </a:rPr>
                        <a:t>Hemlata Yadav, Naomi oyiza, sarfaraz hassan, Dr.sumam lata,K. Jaya chitra</a:t>
                      </a:r>
                    </a:p>
                  </a:txBody>
                  <a:tcPr/>
                </a:tc>
                <a:tc>
                  <a:txBody>
                    <a:bodyPr/>
                    <a:lstStyle/>
                    <a:p>
                      <a:r>
                        <a:rPr lang="en-US" sz="1500" dirty="0">
                          <a:latin typeface="Times New Roman" panose="02020603050405020304" pitchFamily="18" charset="0"/>
                          <a:cs typeface="Times New Roman" panose="02020603050405020304" pitchFamily="18" charset="0"/>
                        </a:rPr>
                        <a:t>This proposal to minimize industrial dangers in high-profile factories, track yield in power plants assure safety in fast-paced industries, and access the nuclear safety levels</a:t>
                      </a:r>
                    </a:p>
                  </a:txBody>
                  <a:tcPr/>
                </a:tc>
                <a:tc>
                  <a:txBody>
                    <a:bodyPr/>
                    <a:lstStyle/>
                    <a:p>
                      <a:r>
                        <a:rPr lang="en-US" sz="1500" dirty="0">
                          <a:latin typeface="Times New Roman" panose="02020603050405020304" pitchFamily="18" charset="0"/>
                          <a:cs typeface="Times New Roman" panose="02020603050405020304" pitchFamily="18" charset="0"/>
                        </a:rPr>
                        <a:t>Arduino mega, WIFI module, Smoke sensor, temperature and humidity sensor</a:t>
                      </a:r>
                    </a:p>
                  </a:txBody>
                  <a:tcPr/>
                </a:tc>
                <a:extLst>
                  <a:ext uri="{0D108BD9-81ED-4DB2-BD59-A6C34878D82A}">
                    <a16:rowId xmlns:a16="http://schemas.microsoft.com/office/drawing/2014/main" val="2778150937"/>
                  </a:ext>
                </a:extLst>
              </a:tr>
              <a:tr h="1318544">
                <a:tc>
                  <a:txBody>
                    <a:bodyPr/>
                    <a:lstStyle/>
                    <a:p>
                      <a:r>
                        <a:rPr lang="en-US" sz="1500" dirty="0">
                          <a:latin typeface="Times New Roman" panose="02020603050405020304" pitchFamily="18" charset="0"/>
                          <a:cs typeface="Times New Roman" panose="02020603050405020304" pitchFamily="18" charset="0"/>
                        </a:rPr>
                        <a:t>Microcontroller Based Low Cost Gas Leakage Detector with SMS Alert </a:t>
                      </a:r>
                    </a:p>
                  </a:txBody>
                  <a:tcPr/>
                </a:tc>
                <a:tc>
                  <a:txBody>
                    <a:bodyPr/>
                    <a:lstStyle/>
                    <a:p>
                      <a:r>
                        <a:rPr lang="en-US" sz="1500" dirty="0">
                          <a:latin typeface="Times New Roman" panose="02020603050405020304" pitchFamily="18" charset="0"/>
                          <a:cs typeface="Times New Roman" panose="02020603050405020304" pitchFamily="18" charset="0"/>
                        </a:rPr>
                        <a:t>Mr. Arijit Banik, Mr. Bodhayan Aich, Mr. Suman Ghosh</a:t>
                      </a:r>
                    </a:p>
                  </a:txBody>
                  <a:tcPr/>
                </a:tc>
                <a:tc>
                  <a:txBody>
                    <a:bodyPr/>
                    <a:lstStyle/>
                    <a:p>
                      <a:r>
                        <a:rPr lang="en-US" sz="1500" dirty="0">
                          <a:latin typeface="Times New Roman" panose="02020603050405020304" pitchFamily="18" charset="0"/>
                          <a:cs typeface="Times New Roman" panose="02020603050405020304" pitchFamily="18" charset="0"/>
                        </a:rPr>
                        <a:t>This proposal to Set up an SMS based Alert Mechanism and send 3 SMS (3 alert messages) to 2 specified mobile numbers (input inside the Arduino Program). </a:t>
                      </a:r>
                    </a:p>
                  </a:txBody>
                  <a:tcPr/>
                </a:tc>
                <a:tc>
                  <a:txBody>
                    <a:bodyPr/>
                    <a:lstStyle/>
                    <a:p>
                      <a:r>
                        <a:rPr lang="en-US" sz="1500" dirty="0">
                          <a:latin typeface="Times New Roman" panose="02020603050405020304" pitchFamily="18" charset="0"/>
                          <a:cs typeface="Times New Roman" panose="02020603050405020304" pitchFamily="18" charset="0"/>
                        </a:rPr>
                        <a:t>Microcontroller, temperature sensor and gas sensor</a:t>
                      </a:r>
                    </a:p>
                  </a:txBody>
                  <a:tcPr/>
                </a:tc>
                <a:extLst>
                  <a:ext uri="{0D108BD9-81ED-4DB2-BD59-A6C34878D82A}">
                    <a16:rowId xmlns:a16="http://schemas.microsoft.com/office/drawing/2014/main" val="2004173935"/>
                  </a:ext>
                </a:extLst>
              </a:tr>
              <a:tr h="1441863">
                <a:tc>
                  <a:txBody>
                    <a:bodyPr/>
                    <a:lstStyle/>
                    <a:p>
                      <a:r>
                        <a:rPr lang="en-US" sz="1500" dirty="0">
                          <a:latin typeface="Times New Roman" panose="02020603050405020304" pitchFamily="18" charset="0"/>
                          <a:cs typeface="Times New Roman" panose="02020603050405020304" pitchFamily="18" charset="0"/>
                        </a:rPr>
                        <a:t>Gas leakage source Localization and Boundary Estimation using Mobile Wireless Sensor Network</a:t>
                      </a:r>
                    </a:p>
                  </a:txBody>
                  <a:tcPr/>
                </a:tc>
                <a:tc>
                  <a:txBody>
                    <a:bodyPr/>
                    <a:lstStyle/>
                    <a:p>
                      <a:r>
                        <a:rPr lang="en-US" sz="1500" dirty="0">
                          <a:latin typeface="Times New Roman" panose="02020603050405020304" pitchFamily="18" charset="0"/>
                          <a:cs typeface="Times New Roman" panose="02020603050405020304" pitchFamily="18" charset="0"/>
                        </a:rPr>
                        <a:t>Subhash Kumar,Sameer choukey</a:t>
                      </a:r>
                    </a:p>
                  </a:txBody>
                  <a:tcPr/>
                </a:tc>
                <a:tc>
                  <a:txBody>
                    <a:bodyPr/>
                    <a:lstStyle/>
                    <a:p>
                      <a:r>
                        <a:rPr lang="en-US" sz="1500" dirty="0">
                          <a:latin typeface="Times New Roman" panose="02020603050405020304" pitchFamily="18" charset="0"/>
                          <a:cs typeface="Times New Roman" panose="02020603050405020304" pitchFamily="18" charset="0"/>
                        </a:rPr>
                        <a:t>This proposal to avert its consequences and allow the mine management to take preventive measures at the earliest, the localization and boundary detection of gas leakage source.</a:t>
                      </a:r>
                    </a:p>
                  </a:txBody>
                  <a:tcPr/>
                </a:tc>
                <a:tc>
                  <a:txBody>
                    <a:bodyPr/>
                    <a:lstStyle/>
                    <a:p>
                      <a:r>
                        <a:rPr lang="en-US" sz="1500" dirty="0">
                          <a:latin typeface="Times New Roman" panose="02020603050405020304" pitchFamily="18" charset="0"/>
                          <a:cs typeface="Times New Roman" panose="02020603050405020304" pitchFamily="18" charset="0"/>
                        </a:rPr>
                        <a:t>Bluetooth beckons. Gas sensor</a:t>
                      </a:r>
                    </a:p>
                  </a:txBody>
                  <a:tcPr/>
                </a:tc>
                <a:extLst>
                  <a:ext uri="{0D108BD9-81ED-4DB2-BD59-A6C34878D82A}">
                    <a16:rowId xmlns:a16="http://schemas.microsoft.com/office/drawing/2014/main" val="657936563"/>
                  </a:ext>
                </a:extLst>
              </a:tr>
            </a:tbl>
          </a:graphicData>
        </a:graphic>
      </p:graphicFrame>
    </p:spTree>
    <p:extLst>
      <p:ext uri="{BB962C8B-B14F-4D97-AF65-F5344CB8AC3E}">
        <p14:creationId xmlns:p14="http://schemas.microsoft.com/office/powerpoint/2010/main" val="1638231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6E28-E395-4F05-AF03-8B4195416764}"/>
              </a:ext>
            </a:extLst>
          </p:cNvPr>
          <p:cNvSpPr>
            <a:spLocks noGrp="1"/>
          </p:cNvSpPr>
          <p:nvPr>
            <p:ph type="title"/>
          </p:nvPr>
        </p:nvSpPr>
        <p:spPr/>
        <p:txBody>
          <a:bodyPr/>
          <a:lstStyle/>
          <a:p>
            <a:endParaRPr lang="en-US" dirty="0"/>
          </a:p>
        </p:txBody>
      </p:sp>
      <p:graphicFrame>
        <p:nvGraphicFramePr>
          <p:cNvPr id="26" name="Table 26">
            <a:extLst>
              <a:ext uri="{FF2B5EF4-FFF2-40B4-BE49-F238E27FC236}">
                <a16:creationId xmlns:a16="http://schemas.microsoft.com/office/drawing/2014/main" id="{79CD2586-9BAA-4966-A756-A72B6FFECB5A}"/>
              </a:ext>
            </a:extLst>
          </p:cNvPr>
          <p:cNvGraphicFramePr>
            <a:graphicFrameLocks noGrp="1"/>
          </p:cNvGraphicFramePr>
          <p:nvPr>
            <p:ph idx="1"/>
            <p:extLst>
              <p:ext uri="{D42A27DB-BD31-4B8C-83A1-F6EECF244321}">
                <p14:modId xmlns:p14="http://schemas.microsoft.com/office/powerpoint/2010/main" val="1917023074"/>
              </p:ext>
            </p:extLst>
          </p:nvPr>
        </p:nvGraphicFramePr>
        <p:xfrm>
          <a:off x="457200" y="454635"/>
          <a:ext cx="11248832" cy="5253438"/>
        </p:xfrm>
        <a:graphic>
          <a:graphicData uri="http://schemas.openxmlformats.org/drawingml/2006/table">
            <a:tbl>
              <a:tblPr firstRow="1" bandRow="1">
                <a:tableStyleId>{5C22544A-7EE6-4342-B048-85BDC9FD1C3A}</a:tableStyleId>
              </a:tblPr>
              <a:tblGrid>
                <a:gridCol w="2812208">
                  <a:extLst>
                    <a:ext uri="{9D8B030D-6E8A-4147-A177-3AD203B41FA5}">
                      <a16:colId xmlns:a16="http://schemas.microsoft.com/office/drawing/2014/main" val="2660028026"/>
                    </a:ext>
                  </a:extLst>
                </a:gridCol>
                <a:gridCol w="2812208">
                  <a:extLst>
                    <a:ext uri="{9D8B030D-6E8A-4147-A177-3AD203B41FA5}">
                      <a16:colId xmlns:a16="http://schemas.microsoft.com/office/drawing/2014/main" val="1491589947"/>
                    </a:ext>
                  </a:extLst>
                </a:gridCol>
                <a:gridCol w="2812208">
                  <a:extLst>
                    <a:ext uri="{9D8B030D-6E8A-4147-A177-3AD203B41FA5}">
                      <a16:colId xmlns:a16="http://schemas.microsoft.com/office/drawing/2014/main" val="2903982215"/>
                    </a:ext>
                  </a:extLst>
                </a:gridCol>
                <a:gridCol w="2812208">
                  <a:extLst>
                    <a:ext uri="{9D8B030D-6E8A-4147-A177-3AD203B41FA5}">
                      <a16:colId xmlns:a16="http://schemas.microsoft.com/office/drawing/2014/main" val="4231318736"/>
                    </a:ext>
                  </a:extLst>
                </a:gridCol>
              </a:tblGrid>
              <a:tr h="3381715">
                <a:tc>
                  <a:txBody>
                    <a:bodyPr/>
                    <a:lstStyle/>
                    <a:p>
                      <a:r>
                        <a:rPr lang="en-US" sz="1500" dirty="0">
                          <a:latin typeface="Times New Roman" panose="02020603050405020304" pitchFamily="18" charset="0"/>
                          <a:cs typeface="Times New Roman" panose="02020603050405020304" pitchFamily="18" charset="0"/>
                        </a:rPr>
                        <a:t>Wireless gas sensor network for detection and Monitoring of harmful gases in  utility areas and industries </a:t>
                      </a: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Dr.p.c.jain ,Rajesh Kushwaha</a:t>
                      </a:r>
                    </a:p>
                  </a:txBody>
                  <a:tcPr/>
                </a:tc>
                <a:tc>
                  <a:txBody>
                    <a:bodyPr/>
                    <a:lstStyle/>
                    <a:p>
                      <a:r>
                        <a:rPr lang="en-US" sz="1500" dirty="0">
                          <a:latin typeface="Times New Roman" panose="02020603050405020304" pitchFamily="18" charset="0"/>
                          <a:cs typeface="Times New Roman" panose="02020603050405020304" pitchFamily="18" charset="0"/>
                        </a:rPr>
                        <a:t>This proposal to control manufacturing processes, or outdoor Monitoring the environment due to WSN’s simplicity, wireless connectivity, and low power consumption.The WGSN detects not only the presence of gas but the amount of leakages in the air, and accordingly raises an appropriate audio-visual alarm</a:t>
                      </a:r>
                    </a:p>
                  </a:txBody>
                  <a:tcPr/>
                </a:tc>
                <a:tc>
                  <a:txBody>
                    <a:bodyPr/>
                    <a:lstStyle/>
                    <a:p>
                      <a:r>
                        <a:rPr lang="en-US" sz="1500" dirty="0">
                          <a:latin typeface="Times New Roman" panose="02020603050405020304" pitchFamily="18" charset="0"/>
                          <a:cs typeface="Times New Roman" panose="02020603050405020304" pitchFamily="18" charset="0"/>
                        </a:rPr>
                        <a:t>Zigbee, wireless sensor network</a:t>
                      </a:r>
                    </a:p>
                  </a:txBody>
                  <a:tcPr/>
                </a:tc>
                <a:extLst>
                  <a:ext uri="{0D108BD9-81ED-4DB2-BD59-A6C34878D82A}">
                    <a16:rowId xmlns:a16="http://schemas.microsoft.com/office/drawing/2014/main" val="542689458"/>
                  </a:ext>
                </a:extLst>
              </a:tr>
              <a:tr h="1871723">
                <a:tc>
                  <a:txBody>
                    <a:bodyPr/>
                    <a:lstStyle/>
                    <a:p>
                      <a:r>
                        <a:rPr lang="en-US" sz="1500" dirty="0">
                          <a:latin typeface="Times New Roman" panose="02020603050405020304" pitchFamily="18" charset="0"/>
                          <a:cs typeface="Times New Roman" panose="02020603050405020304" pitchFamily="18" charset="0"/>
                        </a:rPr>
                        <a:t>FPGA-GSM based Gas Leakage Detection System</a:t>
                      </a:r>
                    </a:p>
                  </a:txBody>
                  <a:tcPr/>
                </a:tc>
                <a:tc>
                  <a:txBody>
                    <a:bodyPr/>
                    <a:lstStyle/>
                    <a:p>
                      <a:r>
                        <a:rPr lang="en-US" sz="1500" dirty="0">
                          <a:latin typeface="Times New Roman" panose="02020603050405020304" pitchFamily="18" charset="0"/>
                          <a:cs typeface="Times New Roman" panose="02020603050405020304" pitchFamily="18" charset="0"/>
                        </a:rPr>
                        <a:t>Arpitha .T, Divya Kiran, V. S.N. Sitaram Gupta, and Punithavathi Duraiswamy</a:t>
                      </a:r>
                    </a:p>
                  </a:txBody>
                  <a:tcPr/>
                </a:tc>
                <a:tc>
                  <a:txBody>
                    <a:bodyPr/>
                    <a:lstStyle/>
                    <a:p>
                      <a:r>
                        <a:rPr lang="en-US" sz="1500" dirty="0">
                          <a:latin typeface="Times New Roman" panose="02020603050405020304" pitchFamily="18" charset="0"/>
                          <a:cs typeface="Times New Roman" panose="02020603050405020304" pitchFamily="18" charset="0"/>
                        </a:rPr>
                        <a:t>This proposal based on FPGA –GSM  gas leakage detector with a warning call initiating feature to the first response team is presented. The FPGA detects the leakage and initiates a warning call through a GSM module</a:t>
                      </a:r>
                    </a:p>
                  </a:txBody>
                  <a:tcPr/>
                </a:tc>
                <a:tc>
                  <a:txBody>
                    <a:bodyPr/>
                    <a:lstStyle/>
                    <a:p>
                      <a:r>
                        <a:rPr lang="en-US" sz="1500" dirty="0">
                          <a:latin typeface="Times New Roman" panose="02020603050405020304" pitchFamily="18" charset="0"/>
                          <a:cs typeface="Times New Roman" panose="02020603050405020304" pitchFamily="18" charset="0"/>
                        </a:rPr>
                        <a:t>FPGA and a GSM module, , MQ-6 sensor, (UART)</a:t>
                      </a:r>
                    </a:p>
                  </a:txBody>
                  <a:tcPr/>
                </a:tc>
                <a:extLst>
                  <a:ext uri="{0D108BD9-81ED-4DB2-BD59-A6C34878D82A}">
                    <a16:rowId xmlns:a16="http://schemas.microsoft.com/office/drawing/2014/main" val="2820694467"/>
                  </a:ext>
                </a:extLst>
              </a:tr>
            </a:tbl>
          </a:graphicData>
        </a:graphic>
      </p:graphicFrame>
      <p:sp>
        <p:nvSpPr>
          <p:cNvPr id="23" name="TextBox 22">
            <a:extLst>
              <a:ext uri="{FF2B5EF4-FFF2-40B4-BE49-F238E27FC236}">
                <a16:creationId xmlns:a16="http://schemas.microsoft.com/office/drawing/2014/main" id="{A092B6D9-6B7F-4E46-9EBA-AA5A08D04C05}"/>
              </a:ext>
            </a:extLst>
          </p:cNvPr>
          <p:cNvSpPr txBox="1"/>
          <p:nvPr/>
        </p:nvSpPr>
        <p:spPr>
          <a:xfrm flipH="1">
            <a:off x="8966014" y="2043142"/>
            <a:ext cx="45719" cy="2585323"/>
          </a:xfrm>
          <a:prstGeom prst="rect">
            <a:avLst/>
          </a:prstGeom>
          <a:noFill/>
        </p:spPr>
        <p:txBody>
          <a:bodyPr wrap="square">
            <a:spAutoFit/>
          </a:bodyPr>
          <a:lstStyle/>
          <a:p>
            <a:r>
              <a:rPr lang="en-US" dirty="0"/>
              <a:t>  </a:t>
            </a:r>
            <a:br>
              <a:rPr lang="en-US" dirty="0"/>
            </a:br>
            <a:r>
              <a:rPr lang="en-US" dirty="0"/>
              <a:t> </a:t>
            </a:r>
            <a:br>
              <a:rPr lang="en-US" dirty="0"/>
            </a:br>
            <a:r>
              <a:rPr lang="en-US" dirty="0"/>
              <a:t> </a:t>
            </a:r>
            <a:br>
              <a:rPr lang="en-US" dirty="0"/>
            </a:br>
            <a:br>
              <a:rPr lang="en-US" dirty="0"/>
            </a:br>
            <a:br>
              <a:rPr lang="en-US" dirty="0"/>
            </a:br>
            <a:r>
              <a:rPr lang="en-US" dirty="0"/>
              <a:t> </a:t>
            </a:r>
            <a:br>
              <a:rPr lang="en-US" dirty="0"/>
            </a:br>
            <a:r>
              <a:rPr lang="en-US" dirty="0"/>
              <a:t>   </a:t>
            </a:r>
            <a:br>
              <a:rPr lang="en-US" dirty="0"/>
            </a:br>
            <a:br>
              <a:rPr lang="en-US" dirty="0"/>
            </a:br>
            <a:endParaRPr lang="en-US" dirty="0"/>
          </a:p>
        </p:txBody>
      </p:sp>
    </p:spTree>
    <p:extLst>
      <p:ext uri="{BB962C8B-B14F-4D97-AF65-F5344CB8AC3E}">
        <p14:creationId xmlns:p14="http://schemas.microsoft.com/office/powerpoint/2010/main" val="2431692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1">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F9C5E0"/>
      </a:accent5>
      <a:accent6>
        <a:srgbClr val="F48CC2"/>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615</TotalTime>
  <Words>682</Words>
  <Application>Microsoft Office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Algerian</vt:lpstr>
      <vt:lpstr>Arial</vt:lpstr>
      <vt:lpstr>Arial Black</vt:lpstr>
      <vt:lpstr>Century Gothic</vt:lpstr>
      <vt:lpstr>Open Sans</vt:lpstr>
      <vt:lpstr>Times New Roman</vt:lpstr>
      <vt:lpstr>Wingdings 3</vt:lpstr>
      <vt:lpstr>Ion Boardroom</vt:lpstr>
      <vt:lpstr>  HAZARDOUS AREA MONITORING FOR INDUSTRIAL PLANT POWERED BY IOT </vt:lpstr>
      <vt:lpstr>INTRODUCTION</vt:lpstr>
      <vt:lpstr>LITERATURE SURVEY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HAZARDOUS AREA MONITORING FOR INDUSTRIAL PLANT POWERED BY IOT </dc:title>
  <dc:creator>Merlin</dc:creator>
  <cp:lastModifiedBy>Merlin</cp:lastModifiedBy>
  <cp:revision>9</cp:revision>
  <dcterms:created xsi:type="dcterms:W3CDTF">2022-09-18T14:45:18Z</dcterms:created>
  <dcterms:modified xsi:type="dcterms:W3CDTF">2022-09-20T17:51:22Z</dcterms:modified>
</cp:coreProperties>
</file>