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9" r:id="rId4"/>
    <p:sldId id="264"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7A4BCD-254C-4232-9B04-41BD183C12A3}" type="datetimeFigureOut">
              <a:rPr lang="en-IN" smtClean="0"/>
              <a:t>10-10-2022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606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A4BCD-254C-4232-9B04-41BD183C12A3}"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423348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7A4BCD-254C-4232-9B04-41BD183C12A3}"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1083742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7A4BCD-254C-4232-9B04-41BD183C12A3}"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3975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A4BCD-254C-4232-9B04-41BD183C12A3}"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331153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7A4BCD-254C-4232-9B04-41BD183C12A3}" type="datetimeFigureOut">
              <a:rPr lang="en-IN" smtClean="0"/>
              <a:t>10-10-2022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712747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7A4BCD-254C-4232-9B04-41BD183C12A3}" type="datetimeFigureOut">
              <a:rPr lang="en-IN" smtClean="0"/>
              <a:t>10-10-2022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3686361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7A4BCD-254C-4232-9B04-41BD183C12A3}"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4280191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7A4BCD-254C-4232-9B04-41BD183C12A3}"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88557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A4BCD-254C-4232-9B04-41BD183C12A3}"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252958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A4BCD-254C-4232-9B04-41BD183C12A3}"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186125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7A4BCD-254C-4232-9B04-41BD183C12A3}"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212784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7A4BCD-254C-4232-9B04-41BD183C12A3}" type="datetimeFigureOut">
              <a:rPr lang="en-IN" smtClean="0"/>
              <a:t>10-10-2022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148488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7A4BCD-254C-4232-9B04-41BD183C12A3}" type="datetimeFigureOut">
              <a:rPr lang="en-IN" smtClean="0"/>
              <a:t>10-10-2022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206044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A4BCD-254C-4232-9B04-41BD183C12A3}" type="datetimeFigureOut">
              <a:rPr lang="en-IN" smtClean="0"/>
              <a:t>10-10-2022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27702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A4BCD-254C-4232-9B04-41BD183C12A3}"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314093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A4BCD-254C-4232-9B04-41BD183C12A3}"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984D4B-B014-4C5B-9C86-EAFAD38A0DBD}" type="slidenum">
              <a:rPr lang="en-IN" smtClean="0"/>
              <a:t>‹#›</a:t>
            </a:fld>
            <a:endParaRPr lang="en-IN"/>
          </a:p>
        </p:txBody>
      </p:sp>
    </p:spTree>
    <p:extLst>
      <p:ext uri="{BB962C8B-B14F-4D97-AF65-F5344CB8AC3E}">
        <p14:creationId xmlns:p14="http://schemas.microsoft.com/office/powerpoint/2010/main" val="335022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7A4BCD-254C-4232-9B04-41BD183C12A3}" type="datetimeFigureOut">
              <a:rPr lang="en-IN" smtClean="0"/>
              <a:t>10-10-2022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984D4B-B014-4C5B-9C86-EAFAD38A0DBD}" type="slidenum">
              <a:rPr lang="en-IN" smtClean="0"/>
              <a:t>‹#›</a:t>
            </a:fld>
            <a:endParaRPr lang="en-IN"/>
          </a:p>
        </p:txBody>
      </p:sp>
    </p:spTree>
    <p:extLst>
      <p:ext uri="{BB962C8B-B14F-4D97-AF65-F5344CB8AC3E}">
        <p14:creationId xmlns:p14="http://schemas.microsoft.com/office/powerpoint/2010/main" val="3924018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6A3F-0380-5DF8-7E01-B7AF85ECD298}"/>
              </a:ext>
            </a:extLst>
          </p:cNvPr>
          <p:cNvSpPr>
            <a:spLocks noGrp="1"/>
          </p:cNvSpPr>
          <p:nvPr>
            <p:ph type="ctrTitle"/>
          </p:nvPr>
        </p:nvSpPr>
        <p:spPr>
          <a:xfrm>
            <a:off x="1154955" y="1219201"/>
            <a:ext cx="8825658" cy="2651464"/>
          </a:xfrm>
        </p:spPr>
        <p:txBody>
          <a:bodyPr/>
          <a:lstStyle/>
          <a:p>
            <a:r>
              <a:rPr lang="en-US" sz="4400" b="1" i="0" dirty="0">
                <a:effectLst/>
                <a:latin typeface="Calibri" panose="020F0502020204030204" pitchFamily="34" charset="0"/>
                <a:cs typeface="Calibri" panose="020F0502020204030204" pitchFamily="34" charset="0"/>
              </a:rPr>
              <a:t>EFFICIENT WATER QUALITY ANALYSIS &amp; PREDICTION USING MACHINE LEARNING</a:t>
            </a:r>
            <a:endParaRPr lang="en-IN" sz="4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68FE54E-3F88-F986-C5EC-DF87968B6353}"/>
              </a:ext>
            </a:extLst>
          </p:cNvPr>
          <p:cNvSpPr>
            <a:spLocks noGrp="1"/>
          </p:cNvSpPr>
          <p:nvPr>
            <p:ph type="subTitle" idx="1"/>
          </p:nvPr>
        </p:nvSpPr>
        <p:spPr>
          <a:xfrm>
            <a:off x="1154955" y="4234649"/>
            <a:ext cx="8825658" cy="1908699"/>
          </a:xfrm>
        </p:spPr>
        <p:txBody>
          <a:bodyPr>
            <a:normAutofit fontScale="70000" lnSpcReduction="20000"/>
          </a:bodyPr>
          <a:lstStyle/>
          <a:p>
            <a:r>
              <a:rPr lang="en-US" sz="2900" b="1" u="sng" dirty="0">
                <a:solidFill>
                  <a:schemeClr val="bg1"/>
                </a:solidFill>
                <a:latin typeface="Calibri" panose="020F0502020204030204" pitchFamily="34" charset="0"/>
                <a:cs typeface="Calibri" panose="020F0502020204030204" pitchFamily="34" charset="0"/>
              </a:rPr>
              <a:t>TEAM MEMBERS </a:t>
            </a:r>
          </a:p>
          <a:p>
            <a:r>
              <a:rPr lang="en-US" sz="2900" b="1" dirty="0">
                <a:solidFill>
                  <a:schemeClr val="bg1"/>
                </a:solidFill>
                <a:latin typeface="Calibri" panose="020F0502020204030204" pitchFamily="34" charset="0"/>
                <a:cs typeface="Calibri" panose="020F0502020204030204" pitchFamily="34" charset="0"/>
              </a:rPr>
              <a:t>KRISHNAPRIYA D       -2019115048</a:t>
            </a:r>
          </a:p>
          <a:p>
            <a:r>
              <a:rPr lang="en-US" sz="2900" b="1" dirty="0">
                <a:solidFill>
                  <a:schemeClr val="bg1"/>
                </a:solidFill>
                <a:latin typeface="Calibri" panose="020F0502020204030204" pitchFamily="34" charset="0"/>
                <a:cs typeface="Calibri" panose="020F0502020204030204" pitchFamily="34" charset="0"/>
              </a:rPr>
              <a:t>LOGADHARSHINI M  -2019115052</a:t>
            </a:r>
          </a:p>
          <a:p>
            <a:r>
              <a:rPr lang="en-IN" sz="2900" b="1" dirty="0">
                <a:solidFill>
                  <a:schemeClr val="bg1"/>
                </a:solidFill>
                <a:latin typeface="Calibri" panose="020F0502020204030204" pitchFamily="34" charset="0"/>
                <a:cs typeface="Calibri" panose="020F0502020204030204" pitchFamily="34" charset="0"/>
              </a:rPr>
              <a:t>PRATHYUSHA B          -2019115069</a:t>
            </a:r>
          </a:p>
          <a:p>
            <a:r>
              <a:rPr lang="en-US" sz="2900" b="1" dirty="0">
                <a:solidFill>
                  <a:schemeClr val="bg1"/>
                </a:solidFill>
                <a:latin typeface="Calibri" panose="020F0502020204030204" pitchFamily="34" charset="0"/>
                <a:cs typeface="Calibri" panose="020F0502020204030204" pitchFamily="34" charset="0"/>
              </a:rPr>
              <a:t>THIVAGARAN M         -2019115114</a:t>
            </a:r>
          </a:p>
          <a:p>
            <a:endParaRPr lang="en-IN" dirty="0"/>
          </a:p>
        </p:txBody>
      </p:sp>
    </p:spTree>
    <p:extLst>
      <p:ext uri="{BB962C8B-B14F-4D97-AF65-F5344CB8AC3E}">
        <p14:creationId xmlns:p14="http://schemas.microsoft.com/office/powerpoint/2010/main" val="234565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66C6-0DE6-913B-B253-586572C8A3CA}"/>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698FE876-A612-87B3-D206-DC6D0EFBFC8E}"/>
              </a:ext>
            </a:extLst>
          </p:cNvPr>
          <p:cNvGraphicFramePr>
            <a:graphicFrameLocks noGrp="1"/>
          </p:cNvGraphicFramePr>
          <p:nvPr>
            <p:ph idx="1"/>
            <p:extLst>
              <p:ext uri="{D42A27DB-BD31-4B8C-83A1-F6EECF244321}">
                <p14:modId xmlns:p14="http://schemas.microsoft.com/office/powerpoint/2010/main" val="2515563053"/>
              </p:ext>
            </p:extLst>
          </p:nvPr>
        </p:nvGraphicFramePr>
        <p:xfrm>
          <a:off x="680622" y="2354637"/>
          <a:ext cx="11203618" cy="4233043"/>
        </p:xfrm>
        <a:graphic>
          <a:graphicData uri="http://schemas.openxmlformats.org/drawingml/2006/table">
            <a:tbl>
              <a:tblPr firstRow="1" bandRow="1">
                <a:tableStyleId>{5C22544A-7EE6-4342-B048-85BDC9FD1C3A}</a:tableStyleId>
              </a:tblPr>
              <a:tblGrid>
                <a:gridCol w="2800904">
                  <a:extLst>
                    <a:ext uri="{9D8B030D-6E8A-4147-A177-3AD203B41FA5}">
                      <a16:colId xmlns:a16="http://schemas.microsoft.com/office/drawing/2014/main" val="3200351544"/>
                    </a:ext>
                  </a:extLst>
                </a:gridCol>
                <a:gridCol w="2800904">
                  <a:extLst>
                    <a:ext uri="{9D8B030D-6E8A-4147-A177-3AD203B41FA5}">
                      <a16:colId xmlns:a16="http://schemas.microsoft.com/office/drawing/2014/main" val="1692306135"/>
                    </a:ext>
                  </a:extLst>
                </a:gridCol>
                <a:gridCol w="2819705">
                  <a:extLst>
                    <a:ext uri="{9D8B030D-6E8A-4147-A177-3AD203B41FA5}">
                      <a16:colId xmlns:a16="http://schemas.microsoft.com/office/drawing/2014/main" val="3846236417"/>
                    </a:ext>
                  </a:extLst>
                </a:gridCol>
                <a:gridCol w="2782105">
                  <a:extLst>
                    <a:ext uri="{9D8B030D-6E8A-4147-A177-3AD203B41FA5}">
                      <a16:colId xmlns:a16="http://schemas.microsoft.com/office/drawing/2014/main" val="3320797827"/>
                    </a:ext>
                  </a:extLst>
                </a:gridCol>
              </a:tblGrid>
              <a:tr h="0">
                <a:tc>
                  <a:txBody>
                    <a:bodyPr/>
                    <a:lstStyle/>
                    <a:p>
                      <a:r>
                        <a:rPr lang="en-US" dirty="0"/>
                        <a:t>           NAME </a:t>
                      </a:r>
                      <a:endParaRPr lang="en-IN" dirty="0"/>
                    </a:p>
                  </a:txBody>
                  <a:tcPr/>
                </a:tc>
                <a:tc>
                  <a:txBody>
                    <a:bodyPr/>
                    <a:lstStyle/>
                    <a:p>
                      <a:r>
                        <a:rPr lang="en-US" sz="1400" dirty="0"/>
                        <a:t>       AUTHOR </a:t>
                      </a:r>
                      <a:endParaRPr lang="en-IN" sz="1400" dirty="0"/>
                    </a:p>
                  </a:txBody>
                  <a:tcPr/>
                </a:tc>
                <a:tc>
                  <a:txBody>
                    <a:bodyPr/>
                    <a:lstStyle/>
                    <a:p>
                      <a:r>
                        <a:rPr lang="en-US" sz="1400" dirty="0">
                          <a:latin typeface="+mn-lt"/>
                        </a:rPr>
                        <a:t>       CONTENT</a:t>
                      </a:r>
                      <a:endParaRPr lang="en-IN" sz="1400" dirty="0">
                        <a:latin typeface="+mn-lt"/>
                      </a:endParaRPr>
                    </a:p>
                  </a:txBody>
                  <a:tcPr/>
                </a:tc>
                <a:tc>
                  <a:txBody>
                    <a:bodyPr/>
                    <a:lstStyle/>
                    <a:p>
                      <a:r>
                        <a:rPr lang="en-US" dirty="0"/>
                        <a:t>ACCESS</a:t>
                      </a:r>
                      <a:endParaRPr lang="en-IN" dirty="0"/>
                    </a:p>
                  </a:txBody>
                  <a:tcPr/>
                </a:tc>
                <a:extLst>
                  <a:ext uri="{0D108BD9-81ED-4DB2-BD59-A6C34878D82A}">
                    <a16:rowId xmlns:a16="http://schemas.microsoft.com/office/drawing/2014/main" val="3291134701"/>
                  </a:ext>
                </a:extLst>
              </a:tr>
              <a:tr h="2650938">
                <a:tc>
                  <a:txBody>
                    <a:bodyPr/>
                    <a:lstStyle/>
                    <a:p>
                      <a:r>
                        <a:rPr lang="en-US" sz="1200" dirty="0"/>
                        <a:t>Predicting and Analyzing Water Quality using Machine Learning: A Comprehensive Model</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err="1"/>
                        <a:t>Yafra</a:t>
                      </a:r>
                      <a:r>
                        <a:rPr lang="en-IN" sz="1200" dirty="0"/>
                        <a:t> Khan Faculty of Computer Science and Information Technology </a:t>
                      </a:r>
                      <a:r>
                        <a:rPr lang="en-IN" sz="1200" dirty="0" err="1"/>
                        <a:t>Universiti</a:t>
                      </a:r>
                      <a:r>
                        <a:rPr lang="en-IN" sz="1200" dirty="0"/>
                        <a:t> Malaysia Sarawak Kota </a:t>
                      </a:r>
                      <a:r>
                        <a:rPr lang="en-IN" sz="1200" dirty="0" err="1"/>
                        <a:t>Samarahan</a:t>
                      </a:r>
                      <a:r>
                        <a:rPr lang="en-IN" sz="1200" dirty="0"/>
                        <a:t>.</a:t>
                      </a:r>
                    </a:p>
                  </a:txBody>
                  <a:tcPr/>
                </a:tc>
                <a:tc>
                  <a:txBody>
                    <a:bodyPr/>
                    <a:lstStyle/>
                    <a:p>
                      <a:r>
                        <a:rPr lang="en-US" sz="1200" b="0" dirty="0">
                          <a:latin typeface="+mn-lt"/>
                          <a:cs typeface="Times New Roman" panose="02020603050405020304" pitchFamily="18" charset="0"/>
                        </a:rPr>
                        <a:t>For the purpose of evaluating the performance of model, the performance evaluation measures used are Mean-Squared Error (MSE), Root Mean-Squared Error (RMSE) and Regression Analysis. Previous works about Water Quality prediction have also been analyzed and future improvements have been proposed in this paper. </a:t>
                      </a:r>
                      <a:endParaRPr lang="en-IN" sz="1200" b="0" dirty="0">
                        <a:latin typeface="+mn-lt"/>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t>IEEE access</a:t>
                      </a:r>
                    </a:p>
                    <a:p>
                      <a:endParaRPr lang="en-IN" sz="1200" dirty="0"/>
                    </a:p>
                  </a:txBody>
                  <a:tcPr/>
                </a:tc>
                <a:extLst>
                  <a:ext uri="{0D108BD9-81ED-4DB2-BD59-A6C34878D82A}">
                    <a16:rowId xmlns:a16="http://schemas.microsoft.com/office/drawing/2014/main" val="922162074"/>
                  </a:ext>
                </a:extLst>
              </a:tr>
              <a:tr h="121634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Predicting Water Quality Parameters Using Machine Learning </a:t>
                      </a:r>
                      <a:endParaRPr lang="en-IN" sz="1200" dirty="0"/>
                    </a:p>
                    <a:p>
                      <a:endParaRPr lang="en-IN" sz="1200" dirty="0"/>
                    </a:p>
                  </a:txBody>
                  <a:tcPr/>
                </a:tc>
                <a:tc>
                  <a:txBody>
                    <a:bodyPr/>
                    <a:lstStyle/>
                    <a:p>
                      <a:r>
                        <a:rPr lang="en-US" sz="1200" dirty="0"/>
                        <a:t>Nikhil M Ragi Electronics and Communication Engineering R V College of Engineering Bangalore, India </a:t>
                      </a:r>
                      <a:endParaRPr lang="en-IN" sz="1200" dirty="0"/>
                    </a:p>
                  </a:txBody>
                  <a:tcPr/>
                </a:tc>
                <a:tc>
                  <a:txBody>
                    <a:bodyPr/>
                    <a:lstStyle/>
                    <a:p>
                      <a:r>
                        <a:rPr lang="en-US" sz="1200" dirty="0"/>
                        <a:t>This paper gives brief methodology to predict unknown parameters such as Alkalinity, Chloride, Sulphate values using known parameters such as pH, Electrical Conductivity ,TDS </a:t>
                      </a:r>
                      <a:r>
                        <a:rPr lang="en-US" sz="1200" dirty="0" err="1"/>
                        <a:t>etc</a:t>
                      </a:r>
                      <a:endParaRPr lang="en-IN"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dirty="0"/>
                        <a:t>IEEE access</a:t>
                      </a:r>
                    </a:p>
                    <a:p>
                      <a:endParaRPr lang="en-IN" sz="1200" dirty="0"/>
                    </a:p>
                  </a:txBody>
                  <a:tcPr/>
                </a:tc>
                <a:extLst>
                  <a:ext uri="{0D108BD9-81ED-4DB2-BD59-A6C34878D82A}">
                    <a16:rowId xmlns:a16="http://schemas.microsoft.com/office/drawing/2014/main" val="3791531760"/>
                  </a:ext>
                </a:extLst>
              </a:tr>
            </a:tbl>
          </a:graphicData>
        </a:graphic>
      </p:graphicFrame>
    </p:spTree>
    <p:extLst>
      <p:ext uri="{BB962C8B-B14F-4D97-AF65-F5344CB8AC3E}">
        <p14:creationId xmlns:p14="http://schemas.microsoft.com/office/powerpoint/2010/main" val="342316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9E79-21E5-07D0-B9FF-6E665B3F6153}"/>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F36E68D6-DFE4-7647-1371-D8847E3B7E91}"/>
              </a:ext>
            </a:extLst>
          </p:cNvPr>
          <p:cNvGraphicFramePr>
            <a:graphicFrameLocks noGrp="1"/>
          </p:cNvGraphicFramePr>
          <p:nvPr>
            <p:ph idx="1"/>
            <p:extLst>
              <p:ext uri="{D42A27DB-BD31-4B8C-83A1-F6EECF244321}">
                <p14:modId xmlns:p14="http://schemas.microsoft.com/office/powerpoint/2010/main" val="4148770858"/>
              </p:ext>
            </p:extLst>
          </p:nvPr>
        </p:nvGraphicFramePr>
        <p:xfrm>
          <a:off x="514904" y="2263806"/>
          <a:ext cx="11327908" cy="4463513"/>
        </p:xfrm>
        <a:graphic>
          <a:graphicData uri="http://schemas.openxmlformats.org/drawingml/2006/table">
            <a:tbl>
              <a:tblPr firstRow="1" bandRow="1">
                <a:tableStyleId>{5C22544A-7EE6-4342-B048-85BDC9FD1C3A}</a:tableStyleId>
              </a:tblPr>
              <a:tblGrid>
                <a:gridCol w="2831977">
                  <a:extLst>
                    <a:ext uri="{9D8B030D-6E8A-4147-A177-3AD203B41FA5}">
                      <a16:colId xmlns:a16="http://schemas.microsoft.com/office/drawing/2014/main" val="1325817203"/>
                    </a:ext>
                  </a:extLst>
                </a:gridCol>
                <a:gridCol w="2831977">
                  <a:extLst>
                    <a:ext uri="{9D8B030D-6E8A-4147-A177-3AD203B41FA5}">
                      <a16:colId xmlns:a16="http://schemas.microsoft.com/office/drawing/2014/main" val="3331913513"/>
                    </a:ext>
                  </a:extLst>
                </a:gridCol>
                <a:gridCol w="2831977">
                  <a:extLst>
                    <a:ext uri="{9D8B030D-6E8A-4147-A177-3AD203B41FA5}">
                      <a16:colId xmlns:a16="http://schemas.microsoft.com/office/drawing/2014/main" val="2999981292"/>
                    </a:ext>
                  </a:extLst>
                </a:gridCol>
                <a:gridCol w="2831977">
                  <a:extLst>
                    <a:ext uri="{9D8B030D-6E8A-4147-A177-3AD203B41FA5}">
                      <a16:colId xmlns:a16="http://schemas.microsoft.com/office/drawing/2014/main" val="4094896559"/>
                    </a:ext>
                  </a:extLst>
                </a:gridCol>
              </a:tblGrid>
              <a:tr h="700978">
                <a:tc>
                  <a:txBody>
                    <a:bodyPr/>
                    <a:lstStyle/>
                    <a:p>
                      <a:r>
                        <a:rPr lang="en-US" dirty="0"/>
                        <a:t>    NAME </a:t>
                      </a:r>
                      <a:endParaRPr lang="en-IN" dirty="0"/>
                    </a:p>
                  </a:txBody>
                  <a:tcPr/>
                </a:tc>
                <a:tc>
                  <a:txBody>
                    <a:bodyPr/>
                    <a:lstStyle/>
                    <a:p>
                      <a:r>
                        <a:rPr lang="en-US" dirty="0"/>
                        <a:t>  AUTHOR</a:t>
                      </a:r>
                      <a:endParaRPr lang="en-IN" dirty="0"/>
                    </a:p>
                  </a:txBody>
                  <a:tcPr/>
                </a:tc>
                <a:tc>
                  <a:txBody>
                    <a:bodyPr/>
                    <a:lstStyle/>
                    <a:p>
                      <a:r>
                        <a:rPr lang="en-US" dirty="0"/>
                        <a:t> CONTENT</a:t>
                      </a:r>
                      <a:endParaRPr lang="en-IN" dirty="0"/>
                    </a:p>
                  </a:txBody>
                  <a:tcPr/>
                </a:tc>
                <a:tc>
                  <a:txBody>
                    <a:bodyPr/>
                    <a:lstStyle/>
                    <a:p>
                      <a:r>
                        <a:rPr lang="en-US" dirty="0"/>
                        <a:t> ACCESS</a:t>
                      </a:r>
                      <a:endParaRPr lang="en-IN" dirty="0"/>
                    </a:p>
                  </a:txBody>
                  <a:tcPr/>
                </a:tc>
                <a:extLst>
                  <a:ext uri="{0D108BD9-81ED-4DB2-BD59-A6C34878D82A}">
                    <a16:rowId xmlns:a16="http://schemas.microsoft.com/office/drawing/2014/main" val="3285112653"/>
                  </a:ext>
                </a:extLst>
              </a:tr>
              <a:tr h="18422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Data Analysis, Quality Indexing and Prediction of Water Quality for the Management of Rawal Watershed in Pakistan </a:t>
                      </a:r>
                      <a:endParaRPr lang="en-IN" sz="1200" dirty="0"/>
                    </a:p>
                    <a:p>
                      <a:endParaRPr lang="en-IN" sz="1200" dirty="0"/>
                    </a:p>
                  </a:txBody>
                  <a:tcPr/>
                </a:tc>
                <a:tc>
                  <a:txBody>
                    <a:bodyPr/>
                    <a:lstStyle/>
                    <a:p>
                      <a:r>
                        <a:rPr lang="en-US" sz="1200" dirty="0"/>
                        <a:t>Maqbool Ali, Ali Mustafa Qamar Department of Computing School of Electrical Engineering and Computer Science (SEECS) National University of Sciences and Technology (NUST) Islamabad, Pakistan</a:t>
                      </a:r>
                      <a:endParaRPr lang="en-IN" sz="1200" dirty="0"/>
                    </a:p>
                  </a:txBody>
                  <a:tcPr/>
                </a:tc>
                <a:tc>
                  <a:txBody>
                    <a:bodyPr/>
                    <a:lstStyle/>
                    <a:p>
                      <a:r>
                        <a:rPr lang="en-US" sz="1200" dirty="0"/>
                        <a:t>To find the quality index of water, Average Linkage (Within Groups) method of Hierarchical Clustering using Euclidean distance is an accurate unsupervised learning technique. Similarly, for classifications, Multi-Layer Perceptron (MLP) has been found to be more accurate supervised learning technique</a:t>
                      </a:r>
                      <a:endParaRPr lang="en-IN" sz="1200" dirty="0"/>
                    </a:p>
                  </a:txBody>
                  <a:tcPr/>
                </a:tc>
                <a:tc>
                  <a:txBody>
                    <a:bodyPr/>
                    <a:lstStyle/>
                    <a:p>
                      <a:r>
                        <a:rPr lang="en-US" sz="1200" dirty="0"/>
                        <a:t>IEEE access</a:t>
                      </a:r>
                      <a:endParaRPr lang="en-IN" sz="1200" dirty="0"/>
                    </a:p>
                  </a:txBody>
                  <a:tcPr/>
                </a:tc>
                <a:extLst>
                  <a:ext uri="{0D108BD9-81ED-4DB2-BD59-A6C34878D82A}">
                    <a16:rowId xmlns:a16="http://schemas.microsoft.com/office/drawing/2014/main" val="1877555095"/>
                  </a:ext>
                </a:extLst>
              </a:tr>
              <a:tr h="18422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Predictive Models for River Water Quality using Machine Learning and Big Data Techniques - A Survey </a:t>
                      </a:r>
                      <a:endParaRPr lang="en-IN" sz="1200" dirty="0"/>
                    </a:p>
                  </a:txBody>
                  <a:tcPr/>
                </a:tc>
                <a:tc>
                  <a:txBody>
                    <a:bodyPr/>
                    <a:lstStyle/>
                    <a:p>
                      <a:r>
                        <a:rPr lang="en-IN" sz="1200" dirty="0"/>
                        <a:t> Vijaya M S , Associate Professor, Department of Computer Science, PSGR </a:t>
                      </a:r>
                      <a:r>
                        <a:rPr lang="en-IN" sz="1200" dirty="0" err="1"/>
                        <a:t>Krishnammal</a:t>
                      </a:r>
                      <a:r>
                        <a:rPr lang="en-IN" sz="1200" dirty="0"/>
                        <a:t> College for Women, </a:t>
                      </a:r>
                      <a:r>
                        <a:rPr lang="en-IN" sz="1200" dirty="0" err="1"/>
                        <a:t>Peelamedu</a:t>
                      </a:r>
                      <a:r>
                        <a:rPr lang="en-IN" sz="1200" dirty="0"/>
                        <a:t> Coimbatore,  India </a:t>
                      </a:r>
                    </a:p>
                  </a:txBody>
                  <a:tcPr/>
                </a:tc>
                <a:tc>
                  <a:txBody>
                    <a:bodyPr/>
                    <a:lstStyle/>
                    <a:p>
                      <a:r>
                        <a:rPr lang="en-US" sz="1200" dirty="0"/>
                        <a:t> This paper analyses various prediction models developed using machine learning and big data techniques and their experimental results of water prediction and evaluation. Various challenges and issues are reviewed and possible solutions to some research issues are proposed.</a:t>
                      </a:r>
                      <a:endParaRPr lang="en-IN" sz="1200" dirty="0"/>
                    </a:p>
                  </a:txBody>
                  <a:tcPr/>
                </a:tc>
                <a:tc>
                  <a:txBody>
                    <a:bodyPr/>
                    <a:lstStyle/>
                    <a:p>
                      <a:r>
                        <a:rPr lang="en-US" sz="1200" dirty="0"/>
                        <a:t>IEEE access</a:t>
                      </a:r>
                      <a:endParaRPr lang="en-IN" sz="1200" dirty="0"/>
                    </a:p>
                  </a:txBody>
                  <a:tcPr/>
                </a:tc>
                <a:extLst>
                  <a:ext uri="{0D108BD9-81ED-4DB2-BD59-A6C34878D82A}">
                    <a16:rowId xmlns:a16="http://schemas.microsoft.com/office/drawing/2014/main" val="3723142761"/>
                  </a:ext>
                </a:extLst>
              </a:tr>
            </a:tbl>
          </a:graphicData>
        </a:graphic>
      </p:graphicFrame>
    </p:spTree>
    <p:extLst>
      <p:ext uri="{BB962C8B-B14F-4D97-AF65-F5344CB8AC3E}">
        <p14:creationId xmlns:p14="http://schemas.microsoft.com/office/powerpoint/2010/main" val="3691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C6BB-A450-0C7F-EEBC-DE2E73B5AC5E}"/>
              </a:ext>
            </a:extLst>
          </p:cNvPr>
          <p:cNvSpPr>
            <a:spLocks noGrp="1"/>
          </p:cNvSpPr>
          <p:nvPr>
            <p:ph type="title"/>
          </p:nvPr>
        </p:nvSpPr>
        <p:spPr/>
        <p:txBody>
          <a:bodyPr/>
          <a:lstStyle/>
          <a:p>
            <a:r>
              <a:rPr lang="en-US" dirty="0"/>
              <a:t>LITERATURE SURVEY</a:t>
            </a:r>
            <a:endParaRPr lang="en-IN" dirty="0"/>
          </a:p>
        </p:txBody>
      </p:sp>
      <p:pic>
        <p:nvPicPr>
          <p:cNvPr id="4" name="Content Placeholder 4">
            <a:extLst>
              <a:ext uri="{FF2B5EF4-FFF2-40B4-BE49-F238E27FC236}">
                <a16:creationId xmlns:a16="http://schemas.microsoft.com/office/drawing/2014/main" id="{605A5A0F-CA93-C19C-3E86-48EF63626083}"/>
              </a:ext>
            </a:extLst>
          </p:cNvPr>
          <p:cNvPicPr>
            <a:picLocks noGrp="1" noChangeAspect="1"/>
          </p:cNvPicPr>
          <p:nvPr>
            <p:ph idx="1"/>
          </p:nvPr>
        </p:nvPicPr>
        <p:blipFill>
          <a:blip r:embed="rId2"/>
          <a:stretch>
            <a:fillRect/>
          </a:stretch>
        </p:blipFill>
        <p:spPr>
          <a:xfrm>
            <a:off x="1155700" y="3060056"/>
            <a:ext cx="8824913" cy="2503188"/>
          </a:xfrm>
        </p:spPr>
      </p:pic>
    </p:spTree>
    <p:extLst>
      <p:ext uri="{BB962C8B-B14F-4D97-AF65-F5344CB8AC3E}">
        <p14:creationId xmlns:p14="http://schemas.microsoft.com/office/powerpoint/2010/main" val="136540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TotalTime>
  <Words>362</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Ion Boardroom</vt:lpstr>
      <vt:lpstr>EFFICIENT WATER QUALITY ANALYSIS &amp; PREDICTION USING MACHINE LEARNING</vt:lpstr>
      <vt:lpstr>LITERATURE SURVEY</vt:lpstr>
      <vt:lpstr>LITERATURE SURVEY</vt:lpstr>
      <vt:lpstr>LITERATURE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Water Quality Analysis &amp; Prediction Using Machine Learning</dc:title>
  <dc:creator>Krishnapriya D</dc:creator>
  <cp:lastModifiedBy>Krishnapriya D</cp:lastModifiedBy>
  <cp:revision>2</cp:revision>
  <dcterms:created xsi:type="dcterms:W3CDTF">2022-09-19T08:58:01Z</dcterms:created>
  <dcterms:modified xsi:type="dcterms:W3CDTF">2022-10-10T10:49:38Z</dcterms:modified>
</cp:coreProperties>
</file>