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8" r:id="rId4"/>
    <p:sldId id="259" r:id="rId5"/>
    <p:sldId id="260" r:id="rId6"/>
    <p:sldId id="261" r:id="rId7"/>
    <p:sldId id="266" r:id="rId8"/>
    <p:sldId id="267" r:id="rId9"/>
    <p:sldId id="262" r:id="rId10"/>
    <p:sldId id="263" r:id="rId11"/>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0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637535" y="0"/>
            <a:ext cx="1070622" cy="785837"/>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3322320" y="4501895"/>
            <a:ext cx="1045463" cy="643126"/>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5074158" y="658177"/>
            <a:ext cx="1185798" cy="1230502"/>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7592568" y="4072127"/>
            <a:ext cx="1094231" cy="86868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8287511" y="2097023"/>
            <a:ext cx="856487" cy="600456"/>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5394959" y="4547615"/>
            <a:ext cx="694943" cy="597406"/>
          </a:xfrm>
          <a:prstGeom prst="rect">
            <a:avLst/>
          </a:prstGeom>
          <a:blipFill>
            <a:blip r:embed="rId8" cstate="print"/>
            <a:stretch>
              <a:fillRect/>
            </a:stretch>
          </a:blipFill>
        </p:spPr>
        <p:txBody>
          <a:bodyPr wrap="square" lIns="0" tIns="0" rIns="0" bIns="0" rtlCol="0"/>
          <a:lstStyle/>
          <a:p>
            <a:endParaRPr/>
          </a:p>
        </p:txBody>
      </p:sp>
      <p:sp>
        <p:nvSpPr>
          <p:cNvPr id="23" name="bg object 23"/>
          <p:cNvSpPr/>
          <p:nvPr/>
        </p:nvSpPr>
        <p:spPr>
          <a:xfrm>
            <a:off x="1389888" y="4581142"/>
            <a:ext cx="643127" cy="515112"/>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0" y="1094231"/>
            <a:ext cx="716279" cy="591312"/>
          </a:xfrm>
          <a:prstGeom prst="rect">
            <a:avLst/>
          </a:prstGeom>
          <a:blipFill>
            <a:blip r:embed="rId10" cstate="print"/>
            <a:stretch>
              <a:fillRect/>
            </a:stretch>
          </a:blipFill>
        </p:spPr>
        <p:txBody>
          <a:bodyPr wrap="square" lIns="0" tIns="0" rIns="0" bIns="0" rtlCol="0"/>
          <a:lstStyle/>
          <a:p>
            <a:endParaRPr/>
          </a:p>
        </p:txBody>
      </p:sp>
      <p:sp>
        <p:nvSpPr>
          <p:cNvPr id="25" name="bg object 25"/>
          <p:cNvSpPr/>
          <p:nvPr/>
        </p:nvSpPr>
        <p:spPr>
          <a:xfrm>
            <a:off x="5952744" y="947927"/>
            <a:ext cx="2194559" cy="3246120"/>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27684" y="1295222"/>
            <a:ext cx="7888630" cy="190309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0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41706" y="4560658"/>
            <a:ext cx="986942" cy="584364"/>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242519" y="262978"/>
            <a:ext cx="1280769" cy="1299121"/>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7882128" y="4453127"/>
            <a:ext cx="1045464" cy="691895"/>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129016" y="249935"/>
            <a:ext cx="798576" cy="569976"/>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8427719" y="950975"/>
            <a:ext cx="466344" cy="362712"/>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3800855" y="4751832"/>
            <a:ext cx="356615" cy="240792"/>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500" b="0" i="0">
                <a:solidFill>
                  <a:srgbClr val="FFFF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FFFF00"/>
                </a:solidFill>
                <a:latin typeface="Verdana"/>
                <a:cs typeface="Verdana"/>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0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778495" y="152399"/>
            <a:ext cx="1075944" cy="89611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64007" y="719327"/>
            <a:ext cx="694944" cy="752856"/>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214359" y="4477511"/>
            <a:ext cx="640079" cy="515112"/>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7552" y="1319783"/>
            <a:ext cx="536448" cy="923544"/>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2981705" y="4170641"/>
            <a:ext cx="1219072" cy="974381"/>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0" y="3875123"/>
            <a:ext cx="1189418" cy="1269900"/>
          </a:xfrm>
          <a:prstGeom prst="rect">
            <a:avLst/>
          </a:prstGeom>
          <a:blipFill>
            <a:blip r:embed="rId8" cstate="print"/>
            <a:stretch>
              <a:fillRect/>
            </a:stretch>
          </a:blipFill>
        </p:spPr>
        <p:txBody>
          <a:bodyPr wrap="square" lIns="0" tIns="0" rIns="0" bIns="0" rtlCol="0"/>
          <a:lstStyle/>
          <a:p>
            <a:endParaRPr/>
          </a:p>
        </p:txBody>
      </p:sp>
      <p:sp>
        <p:nvSpPr>
          <p:cNvPr id="23" name="bg object 23"/>
          <p:cNvSpPr/>
          <p:nvPr/>
        </p:nvSpPr>
        <p:spPr>
          <a:xfrm>
            <a:off x="1642872" y="39623"/>
            <a:ext cx="801624" cy="771144"/>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500" b="0" i="0">
                <a:solidFill>
                  <a:srgbClr val="FFFF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77870" y="2042871"/>
            <a:ext cx="3588258" cy="713739"/>
          </a:xfrm>
          <a:prstGeom prst="rect">
            <a:avLst/>
          </a:prstGeom>
        </p:spPr>
        <p:txBody>
          <a:bodyPr wrap="square" lIns="0" tIns="0" rIns="0" bIns="0">
            <a:spAutoFit/>
          </a:bodyPr>
          <a:lstStyle>
            <a:lvl1pPr>
              <a:defRPr sz="4500" b="0" i="0">
                <a:solidFill>
                  <a:srgbClr val="FFFF00"/>
                </a:solidFill>
                <a:latin typeface="Verdana"/>
                <a:cs typeface="Verdana"/>
              </a:defRPr>
            </a:lvl1pPr>
          </a:lstStyle>
          <a:p>
            <a:endParaRPr/>
          </a:p>
        </p:txBody>
      </p:sp>
      <p:sp>
        <p:nvSpPr>
          <p:cNvPr id="3" name="Holder 3"/>
          <p:cNvSpPr>
            <a:spLocks noGrp="1"/>
          </p:cNvSpPr>
          <p:nvPr>
            <p:ph type="body" idx="1"/>
          </p:nvPr>
        </p:nvSpPr>
        <p:spPr>
          <a:xfrm>
            <a:off x="843483" y="1813295"/>
            <a:ext cx="7315200" cy="1331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image" Target="../media/image18.jp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5" Type="http://schemas.openxmlformats.org/officeDocument/2006/relationships/image" Target="../media/image36.png"/><Relationship Id="rId10"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ho.int/bloodsafety/publications/who_bct_02_03/en/index.html" TargetMode="External"/><Relationship Id="rId2" Type="http://schemas.openxmlformats.org/officeDocument/2006/relationships/hyperlink" Target="http://www.who.int/bloodsafety/transfusion_services/bts_learningmaterials/en/index.html" TargetMode="External"/><Relationship Id="rId1" Type="http://schemas.openxmlformats.org/officeDocument/2006/relationships/slideLayout" Target="../slideLayouts/slideLayout2.xml"/><Relationship Id="rId5" Type="http://schemas.openxmlformats.org/officeDocument/2006/relationships/hyperlink" Target="http://www/" TargetMode="External"/><Relationship Id="rId4" Type="http://schemas.openxmlformats.org/officeDocument/2006/relationships/hyperlink" Target="http://www.who.int/bloodsafety/pub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05" y="4024985"/>
            <a:ext cx="2533650" cy="271145"/>
          </a:xfrm>
          <a:prstGeom prst="rect">
            <a:avLst/>
          </a:prstGeom>
        </p:spPr>
        <p:txBody>
          <a:bodyPr vert="horz" wrap="square" lIns="0" tIns="13970" rIns="0" bIns="0" rtlCol="0">
            <a:spAutoFit/>
          </a:bodyPr>
          <a:lstStyle/>
          <a:p>
            <a:pPr marL="12700">
              <a:lnSpc>
                <a:spcPct val="100000"/>
              </a:lnSpc>
              <a:spcBef>
                <a:spcPts val="110"/>
              </a:spcBef>
            </a:pPr>
            <a:r>
              <a:rPr sz="1600" b="1" spc="-185" dirty="0">
                <a:solidFill>
                  <a:srgbClr val="FFFF00"/>
                </a:solidFill>
                <a:latin typeface="Arial"/>
                <a:cs typeface="Arial"/>
              </a:rPr>
              <a:t>ABSTRACT </a:t>
            </a:r>
            <a:r>
              <a:rPr sz="1600" b="1" spc="5" dirty="0">
                <a:solidFill>
                  <a:srgbClr val="FFFF00"/>
                </a:solidFill>
                <a:latin typeface="Arial"/>
                <a:cs typeface="Arial"/>
              </a:rPr>
              <a:t>&amp;</a:t>
            </a:r>
            <a:r>
              <a:rPr sz="1600" b="1" spc="-105" dirty="0">
                <a:solidFill>
                  <a:srgbClr val="FFFF00"/>
                </a:solidFill>
                <a:latin typeface="Arial"/>
                <a:cs typeface="Arial"/>
              </a:rPr>
              <a:t> </a:t>
            </a:r>
            <a:r>
              <a:rPr sz="1600" b="1" spc="-145" dirty="0">
                <a:solidFill>
                  <a:srgbClr val="FFFF00"/>
                </a:solidFill>
                <a:latin typeface="Arial"/>
                <a:cs typeface="Arial"/>
              </a:rPr>
              <a:t>INTRODUCTION</a:t>
            </a:r>
            <a:endParaRPr sz="1600">
              <a:latin typeface="Arial"/>
              <a:cs typeface="Arial"/>
            </a:endParaRPr>
          </a:p>
        </p:txBody>
      </p:sp>
      <p:sp>
        <p:nvSpPr>
          <p:cNvPr id="3" name="object 3"/>
          <p:cNvSpPr txBox="1"/>
          <p:nvPr/>
        </p:nvSpPr>
        <p:spPr>
          <a:xfrm>
            <a:off x="627684" y="1295222"/>
            <a:ext cx="4960620" cy="1935786"/>
          </a:xfrm>
          <a:prstGeom prst="rect">
            <a:avLst/>
          </a:prstGeom>
        </p:spPr>
        <p:txBody>
          <a:bodyPr vert="horz" wrap="square" lIns="0" tIns="88265" rIns="0" bIns="0" rtlCol="0">
            <a:spAutoFit/>
          </a:bodyPr>
          <a:lstStyle/>
          <a:p>
            <a:pPr marL="12700" marR="5080">
              <a:lnSpc>
                <a:spcPts val="4750"/>
              </a:lnSpc>
              <a:spcBef>
                <a:spcPts val="695"/>
              </a:spcBef>
            </a:pPr>
            <a:r>
              <a:rPr sz="4400" b="1" dirty="0">
                <a:solidFill>
                  <a:srgbClr val="FFFFFF"/>
                </a:solidFill>
                <a:latin typeface="Verdana"/>
                <a:cs typeface="Verdana"/>
              </a:rPr>
              <a:t>PLASMA</a:t>
            </a:r>
            <a:r>
              <a:rPr sz="4400" b="1" spc="730" dirty="0">
                <a:solidFill>
                  <a:srgbClr val="FFFFFF"/>
                </a:solidFill>
                <a:latin typeface="Verdana"/>
                <a:cs typeface="Verdana"/>
              </a:rPr>
              <a:t>  </a:t>
            </a:r>
            <a:r>
              <a:rPr sz="4400" b="1" dirty="0">
                <a:solidFill>
                  <a:srgbClr val="FFFFFF"/>
                </a:solidFill>
                <a:latin typeface="Verdana"/>
                <a:cs typeface="Verdana"/>
              </a:rPr>
              <a:t>DONOR</a:t>
            </a:r>
            <a:r>
              <a:rPr sz="4400" b="1" spc="590" dirty="0">
                <a:solidFill>
                  <a:srgbClr val="FFFFFF"/>
                </a:solidFill>
                <a:latin typeface="Verdana"/>
                <a:cs typeface="Verdana"/>
              </a:rPr>
              <a:t>  </a:t>
            </a:r>
            <a:r>
              <a:rPr sz="4400" b="1" dirty="0">
                <a:solidFill>
                  <a:srgbClr val="FFFFFF"/>
                </a:solidFill>
                <a:latin typeface="Verdana"/>
                <a:cs typeface="Verdana"/>
              </a:rPr>
              <a:t>APPLICATION</a:t>
            </a:r>
            <a:endParaRPr sz="4400" dirty="0">
              <a:latin typeface="Verdana"/>
              <a:cs typeface="Verdana"/>
            </a:endParaRPr>
          </a:p>
        </p:txBody>
      </p:sp>
      <p:grpSp>
        <p:nvGrpSpPr>
          <p:cNvPr id="4" name="object 4"/>
          <p:cNvGrpSpPr/>
          <p:nvPr/>
        </p:nvGrpSpPr>
        <p:grpSpPr>
          <a:xfrm>
            <a:off x="658368" y="3858767"/>
            <a:ext cx="111125" cy="644525"/>
            <a:chOff x="658368" y="3858767"/>
            <a:chExt cx="111125" cy="644525"/>
          </a:xfrm>
        </p:grpSpPr>
        <p:sp>
          <p:nvSpPr>
            <p:cNvPr id="5" name="object 5"/>
            <p:cNvSpPr/>
            <p:nvPr/>
          </p:nvSpPr>
          <p:spPr>
            <a:xfrm>
              <a:off x="658368" y="3858767"/>
              <a:ext cx="110998" cy="6444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16280" y="3883151"/>
              <a:ext cx="0" cy="548640"/>
            </a:xfrm>
            <a:custGeom>
              <a:avLst/>
              <a:gdLst/>
              <a:ahLst/>
              <a:cxnLst/>
              <a:rect l="l" t="t" r="r" b="b"/>
              <a:pathLst>
                <a:path h="548639">
                  <a:moveTo>
                    <a:pt x="0" y="0"/>
                  </a:moveTo>
                  <a:lnTo>
                    <a:pt x="0" y="548360"/>
                  </a:lnTo>
                </a:path>
              </a:pathLst>
            </a:custGeom>
            <a:ln w="24384">
              <a:solidFill>
                <a:srgbClr val="D03931"/>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042871"/>
            <a:ext cx="5715000" cy="568745"/>
          </a:xfrm>
          <a:prstGeom prst="rect">
            <a:avLst/>
          </a:prstGeom>
        </p:spPr>
        <p:txBody>
          <a:bodyPr vert="horz" wrap="square" lIns="0" tIns="14605" rIns="0" bIns="0" rtlCol="0">
            <a:spAutoFit/>
          </a:bodyPr>
          <a:lstStyle/>
          <a:p>
            <a:pPr marL="142875">
              <a:lnSpc>
                <a:spcPct val="100000"/>
              </a:lnSpc>
              <a:spcBef>
                <a:spcPts val="115"/>
              </a:spcBef>
            </a:pPr>
            <a:r>
              <a:rPr lang="en-US" sz="3600" spc="950" dirty="0"/>
              <a:t>     </a:t>
            </a:r>
            <a:r>
              <a:rPr sz="3600" b="1" dirty="0"/>
              <a:t>THAN</a:t>
            </a:r>
            <a:r>
              <a:rPr lang="en-US" sz="3600" b="1" spc="1040" dirty="0"/>
              <a:t>K </a:t>
            </a:r>
            <a:r>
              <a:rPr lang="en-US" sz="3600" b="1" dirty="0"/>
              <a:t>YOU!</a:t>
            </a:r>
            <a:endParaRPr sz="3600" b="1" spc="1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A4A-2D25-7ABA-8115-5F44086D1332}"/>
              </a:ext>
            </a:extLst>
          </p:cNvPr>
          <p:cNvSpPr>
            <a:spLocks noGrp="1"/>
          </p:cNvSpPr>
          <p:nvPr>
            <p:ph type="title"/>
          </p:nvPr>
        </p:nvSpPr>
        <p:spPr>
          <a:xfrm>
            <a:off x="1676400" y="288926"/>
            <a:ext cx="5562600" cy="692497"/>
          </a:xfrm>
        </p:spPr>
        <p:txBody>
          <a:bodyPr/>
          <a:lstStyle/>
          <a:p>
            <a:r>
              <a:rPr lang="en-US" dirty="0"/>
              <a:t>     </a:t>
            </a:r>
            <a:r>
              <a:rPr lang="en-US" sz="3600" b="1" dirty="0"/>
              <a:t>TEAM DETAILS</a:t>
            </a:r>
            <a:endParaRPr lang="en-IN" sz="3600" b="1" dirty="0"/>
          </a:p>
        </p:txBody>
      </p:sp>
      <p:sp>
        <p:nvSpPr>
          <p:cNvPr id="3" name="Text Placeholder 2">
            <a:extLst>
              <a:ext uri="{FF2B5EF4-FFF2-40B4-BE49-F238E27FC236}">
                <a16:creationId xmlns:a16="http://schemas.microsoft.com/office/drawing/2014/main" id="{A5741A25-DC0B-36F4-E8B0-61624E23D154}"/>
              </a:ext>
            </a:extLst>
          </p:cNvPr>
          <p:cNvSpPr>
            <a:spLocks noGrp="1"/>
          </p:cNvSpPr>
          <p:nvPr>
            <p:ph type="body" idx="1"/>
          </p:nvPr>
        </p:nvSpPr>
        <p:spPr>
          <a:xfrm>
            <a:off x="800100" y="1431925"/>
            <a:ext cx="7315200" cy="2769989"/>
          </a:xfrm>
        </p:spPr>
        <p:txBody>
          <a:bodyPr/>
          <a:lstStyle/>
          <a:p>
            <a:r>
              <a:rPr lang="en-US" dirty="0">
                <a:solidFill>
                  <a:schemeClr val="bg1"/>
                </a:solidFill>
              </a:rPr>
              <a:t>TEAM ID            :  PNT2022TMID05166</a:t>
            </a:r>
          </a:p>
          <a:p>
            <a:endParaRPr lang="en-US" dirty="0">
              <a:solidFill>
                <a:schemeClr val="bg1"/>
              </a:solidFill>
            </a:endParaRPr>
          </a:p>
          <a:p>
            <a:r>
              <a:rPr lang="en-US" dirty="0">
                <a:solidFill>
                  <a:schemeClr val="bg1"/>
                </a:solidFill>
              </a:rPr>
              <a:t>COLLEGE           :  PSNA COLLEGE OF ENGINEERING AND TECHNOLOGY</a:t>
            </a:r>
          </a:p>
          <a:p>
            <a:endParaRPr lang="en-US" dirty="0">
              <a:solidFill>
                <a:schemeClr val="bg1"/>
              </a:solidFill>
            </a:endParaRPr>
          </a:p>
          <a:p>
            <a:r>
              <a:rPr lang="en-US" dirty="0">
                <a:solidFill>
                  <a:schemeClr val="bg1"/>
                </a:solidFill>
              </a:rPr>
              <a:t>DEPARTMENT  :  ELECTRONICS &amp; COMMUNICATION ENGINEERING</a:t>
            </a:r>
          </a:p>
          <a:p>
            <a:endParaRPr lang="en-US" dirty="0">
              <a:solidFill>
                <a:schemeClr val="bg1"/>
              </a:solidFill>
            </a:endParaRPr>
          </a:p>
          <a:p>
            <a:r>
              <a:rPr lang="en-US" dirty="0">
                <a:solidFill>
                  <a:schemeClr val="bg1"/>
                </a:solidFill>
              </a:rPr>
              <a:t>                                                           TEAM LEADER    : CINTHAMANI KN</a:t>
            </a:r>
          </a:p>
          <a:p>
            <a:r>
              <a:rPr lang="en-US" dirty="0">
                <a:solidFill>
                  <a:schemeClr val="bg1"/>
                </a:solidFill>
              </a:rPr>
              <a:t>        </a:t>
            </a:r>
            <a:r>
              <a:rPr lang="en-IN" dirty="0">
                <a:solidFill>
                  <a:schemeClr val="bg1"/>
                </a:solidFill>
              </a:rPr>
              <a:t>                                                   TEAM MEMBER : BRINDHA V</a:t>
            </a:r>
          </a:p>
          <a:p>
            <a:r>
              <a:rPr lang="en-IN" dirty="0">
                <a:solidFill>
                  <a:schemeClr val="bg1"/>
                </a:solidFill>
              </a:rPr>
              <a:t>                                                           TEAM MEMBER : BRUNISHA P</a:t>
            </a:r>
          </a:p>
          <a:p>
            <a:r>
              <a:rPr lang="en-IN" dirty="0">
                <a:solidFill>
                  <a:schemeClr val="bg1"/>
                </a:solidFill>
              </a:rPr>
              <a:t>                                                           TEAM MEMBER </a:t>
            </a:r>
            <a:r>
              <a:rPr lang="en-IN">
                <a:solidFill>
                  <a:schemeClr val="bg1"/>
                </a:solidFill>
              </a:rPr>
              <a:t>: DIVYADHARSHINI </a:t>
            </a:r>
            <a:r>
              <a:rPr lang="en-IN" dirty="0">
                <a:solidFill>
                  <a:schemeClr val="bg1"/>
                </a:solidFill>
              </a:rPr>
              <a:t>R</a:t>
            </a:r>
            <a:endParaRPr lang="en-US" dirty="0">
              <a:solidFill>
                <a:schemeClr val="bg1"/>
              </a:solidFill>
            </a:endParaRPr>
          </a:p>
        </p:txBody>
      </p:sp>
    </p:spTree>
    <p:extLst>
      <p:ext uri="{BB962C8B-B14F-4D97-AF65-F5344CB8AC3E}">
        <p14:creationId xmlns:p14="http://schemas.microsoft.com/office/powerpoint/2010/main" val="344090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1491" y="96088"/>
            <a:ext cx="4075429" cy="695325"/>
          </a:xfrm>
          <a:prstGeom prst="rect">
            <a:avLst/>
          </a:prstGeom>
        </p:spPr>
        <p:txBody>
          <a:bodyPr vert="horz" wrap="square" lIns="0" tIns="12065" rIns="0" bIns="0" rtlCol="0">
            <a:spAutoFit/>
          </a:bodyPr>
          <a:lstStyle/>
          <a:p>
            <a:pPr marL="12700">
              <a:lnSpc>
                <a:spcPct val="100000"/>
              </a:lnSpc>
              <a:spcBef>
                <a:spcPts val="95"/>
              </a:spcBef>
            </a:pPr>
            <a:r>
              <a:rPr lang="en-IN" sz="4400" b="1" dirty="0">
                <a:latin typeface="Verdana"/>
                <a:cs typeface="Verdana"/>
              </a:rPr>
              <a:t> </a:t>
            </a:r>
            <a:r>
              <a:rPr sz="4400" b="1" dirty="0">
                <a:latin typeface="Verdana"/>
                <a:cs typeface="Verdana"/>
              </a:rPr>
              <a:t>ABSTRACT</a:t>
            </a:r>
            <a:endParaRPr sz="4400" dirty="0">
              <a:latin typeface="Verdana"/>
              <a:cs typeface="Verdana"/>
            </a:endParaRPr>
          </a:p>
        </p:txBody>
      </p:sp>
      <p:sp>
        <p:nvSpPr>
          <p:cNvPr id="3" name="object 3"/>
          <p:cNvSpPr txBox="1"/>
          <p:nvPr/>
        </p:nvSpPr>
        <p:spPr>
          <a:xfrm>
            <a:off x="938580" y="957198"/>
            <a:ext cx="7553325" cy="3930650"/>
          </a:xfrm>
          <a:prstGeom prst="rect">
            <a:avLst/>
          </a:prstGeom>
        </p:spPr>
        <p:txBody>
          <a:bodyPr vert="horz" wrap="square" lIns="0" tIns="13335" rIns="0" bIns="0" rtlCol="0">
            <a:spAutoFit/>
          </a:bodyPr>
          <a:lstStyle/>
          <a:p>
            <a:pPr marL="12700" marR="5080" algn="just">
              <a:lnSpc>
                <a:spcPct val="100000"/>
              </a:lnSpc>
              <a:spcBef>
                <a:spcPts val="105"/>
              </a:spcBef>
            </a:pPr>
            <a:r>
              <a:rPr sz="1600" spc="-55" dirty="0">
                <a:solidFill>
                  <a:srgbClr val="FFFFFF"/>
                </a:solidFill>
                <a:latin typeface="Verdana"/>
                <a:cs typeface="Verdana"/>
              </a:rPr>
              <a:t>A </a:t>
            </a:r>
            <a:r>
              <a:rPr sz="1600" spc="-90" dirty="0">
                <a:solidFill>
                  <a:srgbClr val="FFFFFF"/>
                </a:solidFill>
                <a:latin typeface="Verdana"/>
                <a:cs typeface="Verdana"/>
              </a:rPr>
              <a:t>plasma </a:t>
            </a:r>
            <a:r>
              <a:rPr sz="1600" spc="-30" dirty="0">
                <a:solidFill>
                  <a:srgbClr val="FFFFFF"/>
                </a:solidFill>
                <a:latin typeface="Verdana"/>
                <a:cs typeface="Verdana"/>
              </a:rPr>
              <a:t>is </a:t>
            </a:r>
            <a:r>
              <a:rPr sz="1600" spc="-110" dirty="0">
                <a:solidFill>
                  <a:srgbClr val="FFFFFF"/>
                </a:solidFill>
                <a:latin typeface="Verdana"/>
                <a:cs typeface="Verdana"/>
              </a:rPr>
              <a:t>a </a:t>
            </a:r>
            <a:r>
              <a:rPr sz="1600" spc="-80" dirty="0">
                <a:solidFill>
                  <a:srgbClr val="FFFFFF"/>
                </a:solidFill>
                <a:latin typeface="Verdana"/>
                <a:cs typeface="Verdana"/>
              </a:rPr>
              <a:t>liquid </a:t>
            </a:r>
            <a:r>
              <a:rPr sz="1600" spc="-85" dirty="0">
                <a:solidFill>
                  <a:srgbClr val="FFFFFF"/>
                </a:solidFill>
                <a:latin typeface="Verdana"/>
                <a:cs typeface="Verdana"/>
              </a:rPr>
              <a:t>portion </a:t>
            </a:r>
            <a:r>
              <a:rPr sz="1600" spc="-70" dirty="0">
                <a:solidFill>
                  <a:srgbClr val="FFFFFF"/>
                </a:solidFill>
                <a:latin typeface="Verdana"/>
                <a:cs typeface="Verdana"/>
              </a:rPr>
              <a:t>of </a:t>
            </a:r>
            <a:r>
              <a:rPr sz="1600" spc="-120" dirty="0">
                <a:solidFill>
                  <a:srgbClr val="FFFFFF"/>
                </a:solidFill>
                <a:latin typeface="Verdana"/>
                <a:cs typeface="Verdana"/>
              </a:rPr>
              <a:t>the </a:t>
            </a:r>
            <a:r>
              <a:rPr sz="1600" spc="-110" dirty="0">
                <a:solidFill>
                  <a:srgbClr val="FFFFFF"/>
                </a:solidFill>
                <a:latin typeface="Verdana"/>
                <a:cs typeface="Verdana"/>
              </a:rPr>
              <a:t>blood, </a:t>
            </a:r>
            <a:r>
              <a:rPr sz="1600" spc="-90" dirty="0">
                <a:solidFill>
                  <a:srgbClr val="FFFFFF"/>
                </a:solidFill>
                <a:latin typeface="Verdana"/>
                <a:cs typeface="Verdana"/>
              </a:rPr>
              <a:t>over </a:t>
            </a:r>
            <a:r>
              <a:rPr sz="1600" spc="-315" dirty="0">
                <a:solidFill>
                  <a:srgbClr val="FFFFFF"/>
                </a:solidFill>
                <a:latin typeface="Verdana"/>
                <a:cs typeface="Verdana"/>
              </a:rPr>
              <a:t>55% </a:t>
            </a:r>
            <a:r>
              <a:rPr sz="1600" spc="-70" dirty="0">
                <a:solidFill>
                  <a:srgbClr val="FFFFFF"/>
                </a:solidFill>
                <a:latin typeface="Verdana"/>
                <a:cs typeface="Verdana"/>
              </a:rPr>
              <a:t>of </a:t>
            </a:r>
            <a:r>
              <a:rPr sz="1600" spc="-135" dirty="0">
                <a:solidFill>
                  <a:srgbClr val="FFFFFF"/>
                </a:solidFill>
                <a:latin typeface="Verdana"/>
                <a:cs typeface="Verdana"/>
              </a:rPr>
              <a:t>human </a:t>
            </a:r>
            <a:r>
              <a:rPr sz="1600" spc="-90" dirty="0">
                <a:solidFill>
                  <a:srgbClr val="FFFFFF"/>
                </a:solidFill>
                <a:latin typeface="Verdana"/>
                <a:cs typeface="Verdana"/>
              </a:rPr>
              <a:t>blood </a:t>
            </a:r>
            <a:r>
              <a:rPr sz="1600" spc="-20" dirty="0">
                <a:solidFill>
                  <a:srgbClr val="FFFFFF"/>
                </a:solidFill>
                <a:latin typeface="Verdana"/>
                <a:cs typeface="Verdana"/>
              </a:rPr>
              <a:t>is </a:t>
            </a:r>
            <a:r>
              <a:rPr sz="1600" spc="-105" dirty="0">
                <a:solidFill>
                  <a:srgbClr val="FFFFFF"/>
                </a:solidFill>
                <a:latin typeface="Verdana"/>
                <a:cs typeface="Verdana"/>
              </a:rPr>
              <a:t>plasma.  </a:t>
            </a:r>
            <a:r>
              <a:rPr sz="1600" spc="-60" dirty="0">
                <a:solidFill>
                  <a:srgbClr val="FFFFFF"/>
                </a:solidFill>
                <a:latin typeface="Verdana"/>
                <a:cs typeface="Verdana"/>
              </a:rPr>
              <a:t>Plasma </a:t>
            </a:r>
            <a:r>
              <a:rPr sz="1600" spc="-30" dirty="0">
                <a:solidFill>
                  <a:srgbClr val="FFFFFF"/>
                </a:solidFill>
                <a:latin typeface="Verdana"/>
                <a:cs typeface="Verdana"/>
              </a:rPr>
              <a:t>is </a:t>
            </a:r>
            <a:r>
              <a:rPr sz="1600" spc="-90" dirty="0">
                <a:solidFill>
                  <a:srgbClr val="FFFFFF"/>
                </a:solidFill>
                <a:latin typeface="Verdana"/>
                <a:cs typeface="Verdana"/>
              </a:rPr>
              <a:t>used </a:t>
            </a:r>
            <a:r>
              <a:rPr sz="1600" spc="-114" dirty="0">
                <a:solidFill>
                  <a:srgbClr val="FFFFFF"/>
                </a:solidFill>
                <a:latin typeface="Verdana"/>
                <a:cs typeface="Verdana"/>
              </a:rPr>
              <a:t>to </a:t>
            </a:r>
            <a:r>
              <a:rPr sz="1600" spc="-90" dirty="0">
                <a:solidFill>
                  <a:srgbClr val="FFFFFF"/>
                </a:solidFill>
                <a:latin typeface="Verdana"/>
                <a:cs typeface="Verdana"/>
              </a:rPr>
              <a:t>treat </a:t>
            </a:r>
            <a:r>
              <a:rPr sz="1600" spc="-75" dirty="0">
                <a:solidFill>
                  <a:srgbClr val="FFFFFF"/>
                </a:solidFill>
                <a:latin typeface="Verdana"/>
                <a:cs typeface="Verdana"/>
              </a:rPr>
              <a:t>various infectious </a:t>
            </a:r>
            <a:r>
              <a:rPr sz="1600" spc="-65" dirty="0">
                <a:solidFill>
                  <a:srgbClr val="FFFFFF"/>
                </a:solidFill>
                <a:latin typeface="Verdana"/>
                <a:cs typeface="Verdana"/>
              </a:rPr>
              <a:t>diseases </a:t>
            </a:r>
            <a:r>
              <a:rPr sz="1600" spc="-120" dirty="0">
                <a:solidFill>
                  <a:srgbClr val="FFFFFF"/>
                </a:solidFill>
                <a:latin typeface="Verdana"/>
                <a:cs typeface="Verdana"/>
              </a:rPr>
              <a:t>and </a:t>
            </a:r>
            <a:r>
              <a:rPr sz="1600" spc="-70" dirty="0">
                <a:solidFill>
                  <a:srgbClr val="FFFFFF"/>
                </a:solidFill>
                <a:latin typeface="Verdana"/>
                <a:cs typeface="Verdana"/>
              </a:rPr>
              <a:t>it </a:t>
            </a:r>
            <a:r>
              <a:rPr sz="1600" spc="-15" dirty="0">
                <a:solidFill>
                  <a:srgbClr val="FFFFFF"/>
                </a:solidFill>
                <a:latin typeface="Verdana"/>
                <a:cs typeface="Verdana"/>
              </a:rPr>
              <a:t>is </a:t>
            </a:r>
            <a:r>
              <a:rPr sz="1600" spc="-110" dirty="0">
                <a:solidFill>
                  <a:srgbClr val="FFFFFF"/>
                </a:solidFill>
                <a:latin typeface="Verdana"/>
                <a:cs typeface="Verdana"/>
              </a:rPr>
              <a:t>one </a:t>
            </a:r>
            <a:r>
              <a:rPr sz="1600" spc="-70" dirty="0">
                <a:solidFill>
                  <a:srgbClr val="FFFFFF"/>
                </a:solidFill>
                <a:latin typeface="Verdana"/>
                <a:cs typeface="Verdana"/>
              </a:rPr>
              <a:t>of </a:t>
            </a:r>
            <a:r>
              <a:rPr sz="1600" spc="-110" dirty="0">
                <a:solidFill>
                  <a:srgbClr val="FFFFFF"/>
                </a:solidFill>
                <a:latin typeface="Verdana"/>
                <a:cs typeface="Verdana"/>
              </a:rPr>
              <a:t>the </a:t>
            </a:r>
            <a:r>
              <a:rPr sz="1600" spc="-75" dirty="0">
                <a:solidFill>
                  <a:srgbClr val="FFFFFF"/>
                </a:solidFill>
                <a:latin typeface="Verdana"/>
                <a:cs typeface="Verdana"/>
              </a:rPr>
              <a:t>oldest  </a:t>
            </a:r>
            <a:r>
              <a:rPr sz="1600" spc="-110" dirty="0">
                <a:solidFill>
                  <a:srgbClr val="FFFFFF"/>
                </a:solidFill>
                <a:latin typeface="Verdana"/>
                <a:cs typeface="Verdana"/>
              </a:rPr>
              <a:t>methods </a:t>
            </a:r>
            <a:r>
              <a:rPr sz="1600" spc="-105" dirty="0">
                <a:solidFill>
                  <a:srgbClr val="FFFFFF"/>
                </a:solidFill>
                <a:latin typeface="Verdana"/>
                <a:cs typeface="Verdana"/>
              </a:rPr>
              <a:t>known </a:t>
            </a:r>
            <a:r>
              <a:rPr sz="1600" spc="-50" dirty="0">
                <a:solidFill>
                  <a:srgbClr val="FFFFFF"/>
                </a:solidFill>
                <a:latin typeface="Verdana"/>
                <a:cs typeface="Verdana"/>
              </a:rPr>
              <a:t>as </a:t>
            </a:r>
            <a:r>
              <a:rPr sz="1600" spc="-90" dirty="0">
                <a:solidFill>
                  <a:srgbClr val="FFFFFF"/>
                </a:solidFill>
                <a:latin typeface="Verdana"/>
                <a:cs typeface="Verdana"/>
              </a:rPr>
              <a:t>plasma </a:t>
            </a:r>
            <a:r>
              <a:rPr sz="1600" spc="-125" dirty="0">
                <a:solidFill>
                  <a:srgbClr val="FFFFFF"/>
                </a:solidFill>
                <a:latin typeface="Verdana"/>
                <a:cs typeface="Verdana"/>
              </a:rPr>
              <a:t>therapy. </a:t>
            </a:r>
            <a:r>
              <a:rPr sz="1600" spc="-60" dirty="0">
                <a:solidFill>
                  <a:srgbClr val="FFFFFF"/>
                </a:solidFill>
                <a:latin typeface="Verdana"/>
                <a:cs typeface="Verdana"/>
              </a:rPr>
              <a:t>Plasma </a:t>
            </a:r>
            <a:r>
              <a:rPr sz="1600" spc="-105" dirty="0">
                <a:solidFill>
                  <a:srgbClr val="FFFFFF"/>
                </a:solidFill>
                <a:latin typeface="Verdana"/>
                <a:cs typeface="Verdana"/>
              </a:rPr>
              <a:t>therapy </a:t>
            </a:r>
            <a:r>
              <a:rPr sz="1600" spc="-30" dirty="0">
                <a:solidFill>
                  <a:srgbClr val="FFFFFF"/>
                </a:solidFill>
                <a:latin typeface="Verdana"/>
                <a:cs typeface="Verdana"/>
              </a:rPr>
              <a:t>is </a:t>
            </a:r>
            <a:r>
              <a:rPr sz="1600" spc="-110" dirty="0">
                <a:solidFill>
                  <a:srgbClr val="FFFFFF"/>
                </a:solidFill>
                <a:latin typeface="Verdana"/>
                <a:cs typeface="Verdana"/>
              </a:rPr>
              <a:t>a </a:t>
            </a:r>
            <a:r>
              <a:rPr sz="1600" spc="-60" dirty="0">
                <a:solidFill>
                  <a:srgbClr val="FFFFFF"/>
                </a:solidFill>
                <a:latin typeface="Verdana"/>
                <a:cs typeface="Verdana"/>
              </a:rPr>
              <a:t>process </a:t>
            </a:r>
            <a:r>
              <a:rPr sz="1600" spc="-75" dirty="0">
                <a:solidFill>
                  <a:srgbClr val="FFFFFF"/>
                </a:solidFill>
                <a:latin typeface="Verdana"/>
                <a:cs typeface="Verdana"/>
              </a:rPr>
              <a:t>where </a:t>
            </a:r>
            <a:r>
              <a:rPr sz="1600" spc="-90" dirty="0">
                <a:solidFill>
                  <a:srgbClr val="FFFFFF"/>
                </a:solidFill>
                <a:latin typeface="Verdana"/>
                <a:cs typeface="Verdana"/>
              </a:rPr>
              <a:t>blood </a:t>
            </a:r>
            <a:r>
              <a:rPr sz="1600" spc="-40" dirty="0">
                <a:solidFill>
                  <a:srgbClr val="FFFFFF"/>
                </a:solidFill>
                <a:latin typeface="Verdana"/>
                <a:cs typeface="Verdana"/>
              </a:rPr>
              <a:t>is  </a:t>
            </a:r>
            <a:r>
              <a:rPr sz="1600" spc="-114" dirty="0">
                <a:solidFill>
                  <a:srgbClr val="FFFFFF"/>
                </a:solidFill>
                <a:latin typeface="Verdana"/>
                <a:cs typeface="Verdana"/>
              </a:rPr>
              <a:t>donated </a:t>
            </a:r>
            <a:r>
              <a:rPr sz="1600" spc="-155" dirty="0">
                <a:solidFill>
                  <a:srgbClr val="FFFFFF"/>
                </a:solidFill>
                <a:latin typeface="Verdana"/>
                <a:cs typeface="Verdana"/>
              </a:rPr>
              <a:t>by </a:t>
            </a:r>
            <a:r>
              <a:rPr sz="1600" spc="-75" dirty="0">
                <a:solidFill>
                  <a:srgbClr val="FFFFFF"/>
                </a:solidFill>
                <a:latin typeface="Verdana"/>
                <a:cs typeface="Verdana"/>
              </a:rPr>
              <a:t>recovered </a:t>
            </a:r>
            <a:r>
              <a:rPr sz="1600" spc="-95" dirty="0">
                <a:solidFill>
                  <a:srgbClr val="FFFFFF"/>
                </a:solidFill>
                <a:latin typeface="Verdana"/>
                <a:cs typeface="Verdana"/>
              </a:rPr>
              <a:t>patients </a:t>
            </a:r>
            <a:r>
              <a:rPr sz="1600" spc="-90" dirty="0">
                <a:solidFill>
                  <a:srgbClr val="FFFFFF"/>
                </a:solidFill>
                <a:latin typeface="Verdana"/>
                <a:cs typeface="Verdana"/>
              </a:rPr>
              <a:t>in </a:t>
            </a:r>
            <a:r>
              <a:rPr sz="1600" spc="-65" dirty="0">
                <a:solidFill>
                  <a:srgbClr val="FFFFFF"/>
                </a:solidFill>
                <a:latin typeface="Verdana"/>
                <a:cs typeface="Verdana"/>
              </a:rPr>
              <a:t>order </a:t>
            </a:r>
            <a:r>
              <a:rPr sz="1600" spc="-114" dirty="0">
                <a:solidFill>
                  <a:srgbClr val="FFFFFF"/>
                </a:solidFill>
                <a:latin typeface="Verdana"/>
                <a:cs typeface="Verdana"/>
              </a:rPr>
              <a:t>to </a:t>
            </a:r>
            <a:r>
              <a:rPr sz="1600" spc="-70" dirty="0">
                <a:solidFill>
                  <a:srgbClr val="FFFFFF"/>
                </a:solidFill>
                <a:latin typeface="Verdana"/>
                <a:cs typeface="Verdana"/>
              </a:rPr>
              <a:t>establish </a:t>
            </a:r>
            <a:r>
              <a:rPr sz="1600" spc="-90" dirty="0">
                <a:solidFill>
                  <a:srgbClr val="FFFFFF"/>
                </a:solidFill>
                <a:latin typeface="Verdana"/>
                <a:cs typeface="Verdana"/>
              </a:rPr>
              <a:t>antibodies </a:t>
            </a:r>
            <a:r>
              <a:rPr sz="1600" spc="-110" dirty="0">
                <a:solidFill>
                  <a:srgbClr val="FFFFFF"/>
                </a:solidFill>
                <a:latin typeface="Verdana"/>
                <a:cs typeface="Verdana"/>
              </a:rPr>
              <a:t>that </a:t>
            </a:r>
            <a:r>
              <a:rPr sz="1600" spc="-80" dirty="0">
                <a:solidFill>
                  <a:srgbClr val="FFFFFF"/>
                </a:solidFill>
                <a:latin typeface="Verdana"/>
                <a:cs typeface="Verdana"/>
              </a:rPr>
              <a:t>fights </a:t>
            </a:r>
            <a:r>
              <a:rPr sz="1600" spc="-110" dirty="0">
                <a:solidFill>
                  <a:srgbClr val="FFFFFF"/>
                </a:solidFill>
                <a:latin typeface="Verdana"/>
                <a:cs typeface="Verdana"/>
              </a:rPr>
              <a:t>the  </a:t>
            </a:r>
            <a:r>
              <a:rPr sz="1600" spc="-95" dirty="0">
                <a:solidFill>
                  <a:srgbClr val="FFFFFF"/>
                </a:solidFill>
                <a:latin typeface="Verdana"/>
                <a:cs typeface="Verdana"/>
              </a:rPr>
              <a:t>infection. </a:t>
            </a:r>
            <a:r>
              <a:rPr sz="1600" spc="-180" dirty="0">
                <a:solidFill>
                  <a:srgbClr val="FFFFFF"/>
                </a:solidFill>
                <a:latin typeface="Verdana"/>
                <a:cs typeface="Verdana"/>
              </a:rPr>
              <a:t>In </a:t>
            </a:r>
            <a:r>
              <a:rPr sz="1600" spc="-70" dirty="0">
                <a:solidFill>
                  <a:srgbClr val="FFFFFF"/>
                </a:solidFill>
                <a:latin typeface="Verdana"/>
                <a:cs typeface="Verdana"/>
              </a:rPr>
              <a:t>this </a:t>
            </a:r>
            <a:r>
              <a:rPr sz="1600" spc="-85" dirty="0">
                <a:solidFill>
                  <a:srgbClr val="FFFFFF"/>
                </a:solidFill>
                <a:latin typeface="Verdana"/>
                <a:cs typeface="Verdana"/>
              </a:rPr>
              <a:t>project </a:t>
            </a:r>
            <a:r>
              <a:rPr sz="1600" spc="-90" dirty="0">
                <a:solidFill>
                  <a:srgbClr val="FFFFFF"/>
                </a:solidFill>
                <a:latin typeface="Verdana"/>
                <a:cs typeface="Verdana"/>
              </a:rPr>
              <a:t>plasma donor </a:t>
            </a:r>
            <a:r>
              <a:rPr sz="1600" spc="-80" dirty="0">
                <a:solidFill>
                  <a:srgbClr val="FFFFFF"/>
                </a:solidFill>
                <a:latin typeface="Verdana"/>
                <a:cs typeface="Verdana"/>
              </a:rPr>
              <a:t>application </a:t>
            </a:r>
            <a:r>
              <a:rPr sz="1600" spc="-30" dirty="0">
                <a:solidFill>
                  <a:srgbClr val="FFFFFF"/>
                </a:solidFill>
                <a:latin typeface="Verdana"/>
                <a:cs typeface="Verdana"/>
              </a:rPr>
              <a:t>is </a:t>
            </a:r>
            <a:r>
              <a:rPr sz="1600" spc="-110" dirty="0">
                <a:solidFill>
                  <a:srgbClr val="FFFFFF"/>
                </a:solidFill>
                <a:latin typeface="Verdana"/>
                <a:cs typeface="Verdana"/>
              </a:rPr>
              <a:t>being </a:t>
            </a:r>
            <a:r>
              <a:rPr sz="1600" spc="-105" dirty="0">
                <a:solidFill>
                  <a:srgbClr val="FFFFFF"/>
                </a:solidFill>
                <a:latin typeface="Verdana"/>
                <a:cs typeface="Verdana"/>
              </a:rPr>
              <a:t>developed </a:t>
            </a:r>
            <a:r>
              <a:rPr sz="1600" spc="-155" dirty="0">
                <a:solidFill>
                  <a:srgbClr val="FFFFFF"/>
                </a:solidFill>
                <a:latin typeface="Verdana"/>
                <a:cs typeface="Verdana"/>
              </a:rPr>
              <a:t>by </a:t>
            </a:r>
            <a:r>
              <a:rPr sz="1600" spc="-85" dirty="0">
                <a:solidFill>
                  <a:srgbClr val="FFFFFF"/>
                </a:solidFill>
                <a:latin typeface="Verdana"/>
                <a:cs typeface="Verdana"/>
              </a:rPr>
              <a:t>using  </a:t>
            </a:r>
            <a:r>
              <a:rPr sz="1600" spc="-130" dirty="0">
                <a:solidFill>
                  <a:srgbClr val="FFFFFF"/>
                </a:solidFill>
                <a:latin typeface="Verdana"/>
                <a:cs typeface="Verdana"/>
              </a:rPr>
              <a:t>AWS </a:t>
            </a:r>
            <a:r>
              <a:rPr sz="1600" spc="-75" dirty="0">
                <a:solidFill>
                  <a:srgbClr val="FFFFFF"/>
                </a:solidFill>
                <a:latin typeface="Verdana"/>
                <a:cs typeface="Verdana"/>
              </a:rPr>
              <a:t>services. </a:t>
            </a:r>
            <a:r>
              <a:rPr sz="1600" spc="-150" dirty="0">
                <a:solidFill>
                  <a:srgbClr val="FFFFFF"/>
                </a:solidFill>
                <a:latin typeface="Verdana"/>
                <a:cs typeface="Verdana"/>
              </a:rPr>
              <a:t>The </a:t>
            </a:r>
            <a:r>
              <a:rPr sz="1600" spc="-55" dirty="0">
                <a:solidFill>
                  <a:srgbClr val="FFFFFF"/>
                </a:solidFill>
                <a:latin typeface="Verdana"/>
                <a:cs typeface="Verdana"/>
              </a:rPr>
              <a:t>services </a:t>
            </a:r>
            <a:r>
              <a:rPr sz="1600" spc="-90" dirty="0">
                <a:solidFill>
                  <a:srgbClr val="FFFFFF"/>
                </a:solidFill>
                <a:latin typeface="Verdana"/>
                <a:cs typeface="Verdana"/>
              </a:rPr>
              <a:t>used </a:t>
            </a:r>
            <a:r>
              <a:rPr sz="1600" spc="-65" dirty="0">
                <a:solidFill>
                  <a:srgbClr val="FFFFFF"/>
                </a:solidFill>
                <a:latin typeface="Verdana"/>
                <a:cs typeface="Verdana"/>
              </a:rPr>
              <a:t>are </a:t>
            </a:r>
            <a:r>
              <a:rPr sz="1600" spc="-130" dirty="0">
                <a:solidFill>
                  <a:srgbClr val="FFFFFF"/>
                </a:solidFill>
                <a:latin typeface="Verdana"/>
                <a:cs typeface="Verdana"/>
              </a:rPr>
              <a:t>AWS Lambda, </a:t>
            </a:r>
            <a:r>
              <a:rPr sz="1600" spc="-85" dirty="0">
                <a:solidFill>
                  <a:srgbClr val="FFFFFF"/>
                </a:solidFill>
                <a:latin typeface="Verdana"/>
                <a:cs typeface="Verdana"/>
              </a:rPr>
              <a:t>API </a:t>
            </a:r>
            <a:r>
              <a:rPr sz="1600" spc="-130" dirty="0">
                <a:solidFill>
                  <a:srgbClr val="FFFFFF"/>
                </a:solidFill>
                <a:latin typeface="Verdana"/>
                <a:cs typeface="Verdana"/>
              </a:rPr>
              <a:t>gateway, </a:t>
            </a:r>
            <a:r>
              <a:rPr sz="1600" spc="-150" dirty="0">
                <a:solidFill>
                  <a:srgbClr val="FFFFFF"/>
                </a:solidFill>
                <a:latin typeface="Verdana"/>
                <a:cs typeface="Verdana"/>
              </a:rPr>
              <a:t>DynamoDB, </a:t>
            </a:r>
            <a:r>
              <a:rPr sz="1600" spc="-130" dirty="0">
                <a:solidFill>
                  <a:srgbClr val="FFFFFF"/>
                </a:solidFill>
                <a:latin typeface="Verdana"/>
                <a:cs typeface="Verdana"/>
              </a:rPr>
              <a:t>AWS  </a:t>
            </a:r>
            <a:r>
              <a:rPr sz="1600" spc="-45" dirty="0">
                <a:solidFill>
                  <a:srgbClr val="FFFFFF"/>
                </a:solidFill>
                <a:latin typeface="Verdana"/>
                <a:cs typeface="Verdana"/>
              </a:rPr>
              <a:t>Elastic </a:t>
            </a:r>
            <a:r>
              <a:rPr sz="1600" spc="-130" dirty="0">
                <a:solidFill>
                  <a:srgbClr val="FFFFFF"/>
                </a:solidFill>
                <a:latin typeface="Verdana"/>
                <a:cs typeface="Verdana"/>
              </a:rPr>
              <a:t>Compute </a:t>
            </a:r>
            <a:r>
              <a:rPr sz="1600" spc="-95" dirty="0">
                <a:solidFill>
                  <a:srgbClr val="FFFFFF"/>
                </a:solidFill>
                <a:latin typeface="Verdana"/>
                <a:cs typeface="Verdana"/>
              </a:rPr>
              <a:t>Cloud </a:t>
            </a:r>
            <a:r>
              <a:rPr sz="1600" spc="-85" dirty="0">
                <a:solidFill>
                  <a:srgbClr val="FFFFFF"/>
                </a:solidFill>
                <a:latin typeface="Verdana"/>
                <a:cs typeface="Verdana"/>
              </a:rPr>
              <a:t>with </a:t>
            </a:r>
            <a:r>
              <a:rPr sz="1600" spc="-110" dirty="0">
                <a:solidFill>
                  <a:srgbClr val="FFFFFF"/>
                </a:solidFill>
                <a:latin typeface="Verdana"/>
                <a:cs typeface="Verdana"/>
              </a:rPr>
              <a:t>the </a:t>
            </a:r>
            <a:r>
              <a:rPr sz="1600" spc="-85" dirty="0">
                <a:solidFill>
                  <a:srgbClr val="FFFFFF"/>
                </a:solidFill>
                <a:latin typeface="Verdana"/>
                <a:cs typeface="Verdana"/>
              </a:rPr>
              <a:t>help </a:t>
            </a:r>
            <a:r>
              <a:rPr sz="1600" spc="-70" dirty="0">
                <a:solidFill>
                  <a:srgbClr val="FFFFFF"/>
                </a:solidFill>
                <a:latin typeface="Verdana"/>
                <a:cs typeface="Verdana"/>
              </a:rPr>
              <a:t>of </a:t>
            </a:r>
            <a:r>
              <a:rPr sz="1600" spc="-85" dirty="0">
                <a:solidFill>
                  <a:srgbClr val="FFFFFF"/>
                </a:solidFill>
                <a:latin typeface="Verdana"/>
                <a:cs typeface="Verdana"/>
              </a:rPr>
              <a:t>these </a:t>
            </a:r>
            <a:r>
              <a:rPr sz="1600" spc="-130" dirty="0">
                <a:solidFill>
                  <a:srgbClr val="FFFFFF"/>
                </a:solidFill>
                <a:latin typeface="Verdana"/>
                <a:cs typeface="Verdana"/>
              </a:rPr>
              <a:t>AWS </a:t>
            </a:r>
            <a:r>
              <a:rPr sz="1600" spc="-70" dirty="0">
                <a:solidFill>
                  <a:srgbClr val="FFFFFF"/>
                </a:solidFill>
                <a:latin typeface="Verdana"/>
                <a:cs typeface="Verdana"/>
              </a:rPr>
              <a:t>services, </a:t>
            </a:r>
            <a:r>
              <a:rPr sz="1600" spc="-75" dirty="0">
                <a:solidFill>
                  <a:srgbClr val="FFFFFF"/>
                </a:solidFill>
                <a:latin typeface="Verdana"/>
                <a:cs typeface="Verdana"/>
              </a:rPr>
              <a:t>it </a:t>
            </a:r>
            <a:r>
              <a:rPr sz="1600" spc="-80" dirty="0">
                <a:solidFill>
                  <a:srgbClr val="FFFFFF"/>
                </a:solidFill>
                <a:latin typeface="Verdana"/>
                <a:cs typeface="Verdana"/>
              </a:rPr>
              <a:t>eliminates </a:t>
            </a:r>
            <a:r>
              <a:rPr sz="1600" spc="-110" dirty="0">
                <a:solidFill>
                  <a:srgbClr val="FFFFFF"/>
                </a:solidFill>
                <a:latin typeface="Verdana"/>
                <a:cs typeface="Verdana"/>
              </a:rPr>
              <a:t>the </a:t>
            </a:r>
            <a:r>
              <a:rPr sz="1600" spc="-114" dirty="0">
                <a:solidFill>
                  <a:srgbClr val="FFFFFF"/>
                </a:solidFill>
                <a:latin typeface="Verdana"/>
                <a:cs typeface="Verdana"/>
              </a:rPr>
              <a:t>need  </a:t>
            </a:r>
            <a:r>
              <a:rPr sz="1600" spc="-70" dirty="0">
                <a:solidFill>
                  <a:srgbClr val="FFFFFF"/>
                </a:solidFill>
                <a:latin typeface="Verdana"/>
                <a:cs typeface="Verdana"/>
              </a:rPr>
              <a:t>of </a:t>
            </a:r>
            <a:r>
              <a:rPr sz="1600" spc="-80" dirty="0">
                <a:solidFill>
                  <a:srgbClr val="FFFFFF"/>
                </a:solidFill>
                <a:latin typeface="Verdana"/>
                <a:cs typeface="Verdana"/>
              </a:rPr>
              <a:t>configuring </a:t>
            </a:r>
            <a:r>
              <a:rPr sz="1600" spc="-110" dirty="0">
                <a:solidFill>
                  <a:srgbClr val="FFFFFF"/>
                </a:solidFill>
                <a:latin typeface="Verdana"/>
                <a:cs typeface="Verdana"/>
              </a:rPr>
              <a:t>the </a:t>
            </a:r>
            <a:r>
              <a:rPr sz="1600" spc="-55" dirty="0">
                <a:solidFill>
                  <a:srgbClr val="FFFFFF"/>
                </a:solidFill>
                <a:latin typeface="Verdana"/>
                <a:cs typeface="Verdana"/>
              </a:rPr>
              <a:t>servers </a:t>
            </a:r>
            <a:r>
              <a:rPr sz="1600" spc="-120" dirty="0">
                <a:solidFill>
                  <a:srgbClr val="FFFFFF"/>
                </a:solidFill>
                <a:latin typeface="Verdana"/>
                <a:cs typeface="Verdana"/>
              </a:rPr>
              <a:t>and </a:t>
            </a:r>
            <a:r>
              <a:rPr sz="1600" spc="-80" dirty="0">
                <a:solidFill>
                  <a:srgbClr val="FFFFFF"/>
                </a:solidFill>
                <a:latin typeface="Verdana"/>
                <a:cs typeface="Verdana"/>
              </a:rPr>
              <a:t>reduces </a:t>
            </a:r>
            <a:r>
              <a:rPr sz="1600" spc="-110" dirty="0">
                <a:solidFill>
                  <a:srgbClr val="FFFFFF"/>
                </a:solidFill>
                <a:latin typeface="Verdana"/>
                <a:cs typeface="Verdana"/>
              </a:rPr>
              <a:t>the </a:t>
            </a:r>
            <a:r>
              <a:rPr sz="1600" spc="-65" dirty="0">
                <a:solidFill>
                  <a:srgbClr val="FFFFFF"/>
                </a:solidFill>
                <a:latin typeface="Verdana"/>
                <a:cs typeface="Verdana"/>
              </a:rPr>
              <a:t>infrastructural </a:t>
            </a:r>
            <a:r>
              <a:rPr sz="1600" spc="-55" dirty="0">
                <a:solidFill>
                  <a:srgbClr val="FFFFFF"/>
                </a:solidFill>
                <a:latin typeface="Verdana"/>
                <a:cs typeface="Verdana"/>
              </a:rPr>
              <a:t>costs </a:t>
            </a:r>
            <a:r>
              <a:rPr sz="1600" spc="-80" dirty="0">
                <a:solidFill>
                  <a:srgbClr val="FFFFFF"/>
                </a:solidFill>
                <a:latin typeface="Verdana"/>
                <a:cs typeface="Verdana"/>
              </a:rPr>
              <a:t>associated with </a:t>
            </a:r>
            <a:r>
              <a:rPr sz="1600" spc="-70" dirty="0">
                <a:solidFill>
                  <a:srgbClr val="FFFFFF"/>
                </a:solidFill>
                <a:latin typeface="Verdana"/>
                <a:cs typeface="Verdana"/>
              </a:rPr>
              <a:t>it  </a:t>
            </a:r>
            <a:r>
              <a:rPr sz="1600" spc="-120" dirty="0">
                <a:solidFill>
                  <a:srgbClr val="FFFFFF"/>
                </a:solidFill>
                <a:latin typeface="Verdana"/>
                <a:cs typeface="Verdana"/>
              </a:rPr>
              <a:t>and </a:t>
            </a:r>
            <a:r>
              <a:rPr sz="1600" spc="-70" dirty="0">
                <a:solidFill>
                  <a:srgbClr val="FFFFFF"/>
                </a:solidFill>
                <a:latin typeface="Verdana"/>
                <a:cs typeface="Verdana"/>
              </a:rPr>
              <a:t>helps </a:t>
            </a:r>
            <a:r>
              <a:rPr sz="1600" spc="-100" dirty="0">
                <a:solidFill>
                  <a:srgbClr val="FFFFFF"/>
                </a:solidFill>
                <a:latin typeface="Verdana"/>
                <a:cs typeface="Verdana"/>
              </a:rPr>
              <a:t>to </a:t>
            </a:r>
            <a:r>
              <a:rPr sz="1600" spc="-95" dirty="0">
                <a:solidFill>
                  <a:srgbClr val="FFFFFF"/>
                </a:solidFill>
                <a:latin typeface="Verdana"/>
                <a:cs typeface="Verdana"/>
              </a:rPr>
              <a:t>achieve </a:t>
            </a:r>
            <a:r>
              <a:rPr sz="1600" spc="-40" dirty="0">
                <a:solidFill>
                  <a:srgbClr val="FFFFFF"/>
                </a:solidFill>
                <a:latin typeface="Verdana"/>
                <a:cs typeface="Verdana"/>
              </a:rPr>
              <a:t>serverless </a:t>
            </a:r>
            <a:r>
              <a:rPr sz="1600" spc="-125" dirty="0">
                <a:solidFill>
                  <a:srgbClr val="FFFFFF"/>
                </a:solidFill>
                <a:latin typeface="Verdana"/>
                <a:cs typeface="Verdana"/>
              </a:rPr>
              <a:t>computing. </a:t>
            </a:r>
            <a:r>
              <a:rPr sz="1600" spc="-40" dirty="0">
                <a:solidFill>
                  <a:srgbClr val="FFFFFF"/>
                </a:solidFill>
                <a:latin typeface="Verdana"/>
                <a:cs typeface="Verdana"/>
              </a:rPr>
              <a:t>For </a:t>
            </a:r>
            <a:r>
              <a:rPr sz="1600" spc="-100" dirty="0">
                <a:solidFill>
                  <a:srgbClr val="FFFFFF"/>
                </a:solidFill>
                <a:latin typeface="Verdana"/>
                <a:cs typeface="Verdana"/>
              </a:rPr>
              <a:t>instance, </a:t>
            </a:r>
            <a:r>
              <a:rPr sz="1600" spc="-95" dirty="0">
                <a:solidFill>
                  <a:srgbClr val="FFFFFF"/>
                </a:solidFill>
                <a:latin typeface="Verdana"/>
                <a:cs typeface="Verdana"/>
              </a:rPr>
              <a:t>during </a:t>
            </a:r>
            <a:r>
              <a:rPr sz="1600" spc="-190" dirty="0">
                <a:solidFill>
                  <a:srgbClr val="FFFFFF"/>
                </a:solidFill>
                <a:latin typeface="Verdana"/>
                <a:cs typeface="Verdana"/>
              </a:rPr>
              <a:t>COVID </a:t>
            </a:r>
            <a:r>
              <a:rPr sz="1600" spc="-345" dirty="0">
                <a:solidFill>
                  <a:srgbClr val="FFFFFF"/>
                </a:solidFill>
                <a:latin typeface="Verdana"/>
                <a:cs typeface="Verdana"/>
              </a:rPr>
              <a:t>19 </a:t>
            </a:r>
            <a:r>
              <a:rPr sz="1600" spc="-20" dirty="0">
                <a:solidFill>
                  <a:srgbClr val="FFFFFF"/>
                </a:solidFill>
                <a:latin typeface="Verdana"/>
                <a:cs typeface="Verdana"/>
              </a:rPr>
              <a:t>crisis  </a:t>
            </a:r>
            <a:r>
              <a:rPr sz="1600" spc="-110" dirty="0">
                <a:solidFill>
                  <a:srgbClr val="FFFFFF"/>
                </a:solidFill>
                <a:latin typeface="Verdana"/>
                <a:cs typeface="Verdana"/>
              </a:rPr>
              <a:t>the </a:t>
            </a:r>
            <a:r>
              <a:rPr sz="1600" spc="-90" dirty="0">
                <a:solidFill>
                  <a:srgbClr val="FFFFFF"/>
                </a:solidFill>
                <a:latin typeface="Verdana"/>
                <a:cs typeface="Verdana"/>
              </a:rPr>
              <a:t>requirement </a:t>
            </a:r>
            <a:r>
              <a:rPr sz="1600" spc="-60" dirty="0">
                <a:solidFill>
                  <a:srgbClr val="FFFFFF"/>
                </a:solidFill>
                <a:latin typeface="Verdana"/>
                <a:cs typeface="Verdana"/>
              </a:rPr>
              <a:t>for </a:t>
            </a:r>
            <a:r>
              <a:rPr sz="1600" spc="-90" dirty="0">
                <a:solidFill>
                  <a:srgbClr val="FFFFFF"/>
                </a:solidFill>
                <a:latin typeface="Verdana"/>
                <a:cs typeface="Verdana"/>
              </a:rPr>
              <a:t>plasma </a:t>
            </a:r>
            <a:r>
              <a:rPr sz="1600" spc="-75" dirty="0">
                <a:solidFill>
                  <a:srgbClr val="FFFFFF"/>
                </a:solidFill>
                <a:latin typeface="Verdana"/>
                <a:cs typeface="Verdana"/>
              </a:rPr>
              <a:t>increased </a:t>
            </a:r>
            <a:r>
              <a:rPr sz="1600" spc="-65" dirty="0">
                <a:solidFill>
                  <a:srgbClr val="FFFFFF"/>
                </a:solidFill>
                <a:latin typeface="Verdana"/>
                <a:cs typeface="Verdana"/>
              </a:rPr>
              <a:t>drastically </a:t>
            </a:r>
            <a:r>
              <a:rPr sz="1600" spc="-60" dirty="0">
                <a:solidFill>
                  <a:srgbClr val="FFFFFF"/>
                </a:solidFill>
                <a:latin typeface="Verdana"/>
                <a:cs typeface="Verdana"/>
              </a:rPr>
              <a:t>as </a:t>
            </a:r>
            <a:r>
              <a:rPr sz="1600" spc="-85" dirty="0">
                <a:solidFill>
                  <a:srgbClr val="FFFFFF"/>
                </a:solidFill>
                <a:latin typeface="Verdana"/>
                <a:cs typeface="Verdana"/>
              </a:rPr>
              <a:t>there </a:t>
            </a:r>
            <a:r>
              <a:rPr sz="1600" spc="-65" dirty="0">
                <a:solidFill>
                  <a:srgbClr val="FFFFFF"/>
                </a:solidFill>
                <a:latin typeface="Verdana"/>
                <a:cs typeface="Verdana"/>
              </a:rPr>
              <a:t>were </a:t>
            </a:r>
            <a:r>
              <a:rPr sz="1600" spc="-114" dirty="0">
                <a:solidFill>
                  <a:srgbClr val="FFFFFF"/>
                </a:solidFill>
                <a:latin typeface="Verdana"/>
                <a:cs typeface="Verdana"/>
              </a:rPr>
              <a:t>no </a:t>
            </a:r>
            <a:r>
              <a:rPr sz="1600" spc="-90" dirty="0">
                <a:solidFill>
                  <a:srgbClr val="FFFFFF"/>
                </a:solidFill>
                <a:latin typeface="Verdana"/>
                <a:cs typeface="Verdana"/>
              </a:rPr>
              <a:t>vaccination  </a:t>
            </a:r>
            <a:r>
              <a:rPr sz="1600" spc="-110" dirty="0">
                <a:solidFill>
                  <a:srgbClr val="FFFFFF"/>
                </a:solidFill>
                <a:latin typeface="Verdana"/>
                <a:cs typeface="Verdana"/>
              </a:rPr>
              <a:t>found </a:t>
            </a:r>
            <a:r>
              <a:rPr sz="1600" spc="-75" dirty="0">
                <a:solidFill>
                  <a:srgbClr val="FFFFFF"/>
                </a:solidFill>
                <a:latin typeface="Verdana"/>
                <a:cs typeface="Verdana"/>
              </a:rPr>
              <a:t>in </a:t>
            </a:r>
            <a:r>
              <a:rPr sz="1600" spc="-70" dirty="0">
                <a:solidFill>
                  <a:srgbClr val="FFFFFF"/>
                </a:solidFill>
                <a:latin typeface="Verdana"/>
                <a:cs typeface="Verdana"/>
              </a:rPr>
              <a:t>order </a:t>
            </a:r>
            <a:r>
              <a:rPr sz="1600" spc="-100" dirty="0">
                <a:solidFill>
                  <a:srgbClr val="FFFFFF"/>
                </a:solidFill>
                <a:latin typeface="Verdana"/>
                <a:cs typeface="Verdana"/>
              </a:rPr>
              <a:t>to </a:t>
            </a:r>
            <a:r>
              <a:rPr sz="1600" spc="-85" dirty="0">
                <a:solidFill>
                  <a:srgbClr val="FFFFFF"/>
                </a:solidFill>
                <a:latin typeface="Verdana"/>
                <a:cs typeface="Verdana"/>
              </a:rPr>
              <a:t>treat </a:t>
            </a:r>
            <a:r>
              <a:rPr sz="1600" spc="-110" dirty="0">
                <a:solidFill>
                  <a:srgbClr val="FFFFFF"/>
                </a:solidFill>
                <a:latin typeface="Verdana"/>
                <a:cs typeface="Verdana"/>
              </a:rPr>
              <a:t>the </a:t>
            </a:r>
            <a:r>
              <a:rPr sz="1600" spc="-90" dirty="0">
                <a:solidFill>
                  <a:srgbClr val="FFFFFF"/>
                </a:solidFill>
                <a:latin typeface="Verdana"/>
                <a:cs typeface="Verdana"/>
              </a:rPr>
              <a:t>infected </a:t>
            </a:r>
            <a:r>
              <a:rPr sz="1600" spc="-110" dirty="0">
                <a:solidFill>
                  <a:srgbClr val="FFFFFF"/>
                </a:solidFill>
                <a:latin typeface="Verdana"/>
                <a:cs typeface="Verdana"/>
              </a:rPr>
              <a:t>patients, </a:t>
            </a:r>
            <a:r>
              <a:rPr sz="1600" spc="-90" dirty="0">
                <a:solidFill>
                  <a:srgbClr val="FFFFFF"/>
                </a:solidFill>
                <a:latin typeface="Verdana"/>
                <a:cs typeface="Verdana"/>
              </a:rPr>
              <a:t>with plasma </a:t>
            </a:r>
            <a:r>
              <a:rPr sz="1600" spc="-105" dirty="0">
                <a:solidFill>
                  <a:srgbClr val="FFFFFF"/>
                </a:solidFill>
                <a:latin typeface="Verdana"/>
                <a:cs typeface="Verdana"/>
              </a:rPr>
              <a:t>therapy </a:t>
            </a:r>
            <a:r>
              <a:rPr sz="1600" spc="-110" dirty="0">
                <a:solidFill>
                  <a:srgbClr val="FFFFFF"/>
                </a:solidFill>
                <a:latin typeface="Verdana"/>
                <a:cs typeface="Verdana"/>
              </a:rPr>
              <a:t>the </a:t>
            </a:r>
            <a:r>
              <a:rPr sz="1600" spc="-80" dirty="0">
                <a:solidFill>
                  <a:srgbClr val="FFFFFF"/>
                </a:solidFill>
                <a:latin typeface="Verdana"/>
                <a:cs typeface="Verdana"/>
              </a:rPr>
              <a:t>recovery  </a:t>
            </a:r>
            <a:r>
              <a:rPr sz="1600" spc="-65" dirty="0">
                <a:solidFill>
                  <a:srgbClr val="FFFFFF"/>
                </a:solidFill>
                <a:latin typeface="Verdana"/>
                <a:cs typeface="Verdana"/>
              </a:rPr>
              <a:t>rates </a:t>
            </a:r>
            <a:r>
              <a:rPr sz="1600" spc="-75" dirty="0">
                <a:solidFill>
                  <a:srgbClr val="FFFFFF"/>
                </a:solidFill>
                <a:latin typeface="Verdana"/>
                <a:cs typeface="Verdana"/>
              </a:rPr>
              <a:t>where </a:t>
            </a:r>
            <a:r>
              <a:rPr sz="1600" spc="-105" dirty="0">
                <a:solidFill>
                  <a:srgbClr val="FFFFFF"/>
                </a:solidFill>
                <a:latin typeface="Verdana"/>
                <a:cs typeface="Verdana"/>
              </a:rPr>
              <a:t>high </a:t>
            </a:r>
            <a:r>
              <a:rPr sz="1600" spc="-125" dirty="0">
                <a:solidFill>
                  <a:srgbClr val="FFFFFF"/>
                </a:solidFill>
                <a:latin typeface="Verdana"/>
                <a:cs typeface="Verdana"/>
              </a:rPr>
              <a:t>but </a:t>
            </a:r>
            <a:r>
              <a:rPr sz="1600" spc="-110" dirty="0">
                <a:solidFill>
                  <a:srgbClr val="FFFFFF"/>
                </a:solidFill>
                <a:latin typeface="Verdana"/>
                <a:cs typeface="Verdana"/>
              </a:rPr>
              <a:t>the </a:t>
            </a:r>
            <a:r>
              <a:rPr sz="1600" spc="-90" dirty="0">
                <a:solidFill>
                  <a:srgbClr val="FFFFFF"/>
                </a:solidFill>
                <a:latin typeface="Verdana"/>
                <a:cs typeface="Verdana"/>
              </a:rPr>
              <a:t>donor </a:t>
            </a:r>
            <a:r>
              <a:rPr sz="1600" spc="-100" dirty="0">
                <a:solidFill>
                  <a:srgbClr val="FFFFFF"/>
                </a:solidFill>
                <a:latin typeface="Verdana"/>
                <a:cs typeface="Verdana"/>
              </a:rPr>
              <a:t>count </a:t>
            </a:r>
            <a:r>
              <a:rPr sz="1600" spc="-65" dirty="0">
                <a:solidFill>
                  <a:srgbClr val="FFFFFF"/>
                </a:solidFill>
                <a:latin typeface="Verdana"/>
                <a:cs typeface="Verdana"/>
              </a:rPr>
              <a:t>was </a:t>
            </a:r>
            <a:r>
              <a:rPr sz="1600" spc="-105" dirty="0">
                <a:solidFill>
                  <a:srgbClr val="FFFFFF"/>
                </a:solidFill>
                <a:latin typeface="Verdana"/>
                <a:cs typeface="Verdana"/>
              </a:rPr>
              <a:t>very </a:t>
            </a:r>
            <a:r>
              <a:rPr sz="1600" spc="-50" dirty="0">
                <a:solidFill>
                  <a:srgbClr val="FFFFFF"/>
                </a:solidFill>
                <a:latin typeface="Verdana"/>
                <a:cs typeface="Verdana"/>
              </a:rPr>
              <a:t>low </a:t>
            </a:r>
            <a:r>
              <a:rPr sz="1600" spc="-120" dirty="0">
                <a:solidFill>
                  <a:srgbClr val="FFFFFF"/>
                </a:solidFill>
                <a:latin typeface="Verdana"/>
                <a:cs typeface="Verdana"/>
              </a:rPr>
              <a:t>and </a:t>
            </a:r>
            <a:r>
              <a:rPr sz="1600" spc="-75" dirty="0">
                <a:solidFill>
                  <a:srgbClr val="FFFFFF"/>
                </a:solidFill>
                <a:latin typeface="Verdana"/>
                <a:cs typeface="Verdana"/>
              </a:rPr>
              <a:t>in such </a:t>
            </a:r>
            <a:r>
              <a:rPr sz="1600" spc="-80" dirty="0">
                <a:solidFill>
                  <a:srgbClr val="FFFFFF"/>
                </a:solidFill>
                <a:latin typeface="Verdana"/>
                <a:cs typeface="Verdana"/>
              </a:rPr>
              <a:t>situations </a:t>
            </a:r>
            <a:r>
              <a:rPr sz="1600" spc="-75" dirty="0">
                <a:solidFill>
                  <a:srgbClr val="FFFFFF"/>
                </a:solidFill>
                <a:latin typeface="Verdana"/>
                <a:cs typeface="Verdana"/>
              </a:rPr>
              <a:t>it </a:t>
            </a:r>
            <a:r>
              <a:rPr sz="1600" spc="-65" dirty="0">
                <a:solidFill>
                  <a:srgbClr val="FFFFFF"/>
                </a:solidFill>
                <a:latin typeface="Verdana"/>
                <a:cs typeface="Verdana"/>
              </a:rPr>
              <a:t>was  </a:t>
            </a:r>
            <a:r>
              <a:rPr sz="1600" spc="-100" dirty="0">
                <a:solidFill>
                  <a:srgbClr val="FFFFFF"/>
                </a:solidFill>
                <a:latin typeface="Verdana"/>
                <a:cs typeface="Verdana"/>
              </a:rPr>
              <a:t>very important to </a:t>
            </a:r>
            <a:r>
              <a:rPr sz="1600" spc="-120" dirty="0">
                <a:solidFill>
                  <a:srgbClr val="FFFFFF"/>
                </a:solidFill>
                <a:latin typeface="Verdana"/>
                <a:cs typeface="Verdana"/>
              </a:rPr>
              <a:t>get </a:t>
            </a:r>
            <a:r>
              <a:rPr sz="1600" spc="-110" dirty="0">
                <a:solidFill>
                  <a:srgbClr val="FFFFFF"/>
                </a:solidFill>
                <a:latin typeface="Verdana"/>
                <a:cs typeface="Verdana"/>
              </a:rPr>
              <a:t>the </a:t>
            </a:r>
            <a:r>
              <a:rPr sz="1600" spc="-90" dirty="0">
                <a:solidFill>
                  <a:srgbClr val="FFFFFF"/>
                </a:solidFill>
                <a:latin typeface="Verdana"/>
                <a:cs typeface="Verdana"/>
              </a:rPr>
              <a:t>information </a:t>
            </a:r>
            <a:r>
              <a:rPr sz="1600" spc="-114" dirty="0">
                <a:solidFill>
                  <a:srgbClr val="FFFFFF"/>
                </a:solidFill>
                <a:latin typeface="Verdana"/>
                <a:cs typeface="Verdana"/>
              </a:rPr>
              <a:t>about </a:t>
            </a:r>
            <a:r>
              <a:rPr sz="1600" spc="-110" dirty="0">
                <a:solidFill>
                  <a:srgbClr val="FFFFFF"/>
                </a:solidFill>
                <a:latin typeface="Verdana"/>
                <a:cs typeface="Verdana"/>
              </a:rPr>
              <a:t>the </a:t>
            </a:r>
            <a:r>
              <a:rPr sz="1600" spc="-90" dirty="0">
                <a:solidFill>
                  <a:srgbClr val="FFFFFF"/>
                </a:solidFill>
                <a:latin typeface="Verdana"/>
                <a:cs typeface="Verdana"/>
              </a:rPr>
              <a:t>plasma </a:t>
            </a:r>
            <a:r>
              <a:rPr sz="1600" spc="-95" dirty="0">
                <a:solidFill>
                  <a:srgbClr val="FFFFFF"/>
                </a:solidFill>
                <a:latin typeface="Verdana"/>
                <a:cs typeface="Verdana"/>
              </a:rPr>
              <a:t>donors. </a:t>
            </a:r>
            <a:r>
              <a:rPr sz="1600" spc="-114" dirty="0">
                <a:solidFill>
                  <a:srgbClr val="FFFFFF"/>
                </a:solidFill>
                <a:latin typeface="Verdana"/>
                <a:cs typeface="Verdana"/>
              </a:rPr>
              <a:t>Saving </a:t>
            </a:r>
            <a:r>
              <a:rPr sz="1600" spc="-110" dirty="0">
                <a:solidFill>
                  <a:srgbClr val="FFFFFF"/>
                </a:solidFill>
                <a:latin typeface="Verdana"/>
                <a:cs typeface="Verdana"/>
              </a:rPr>
              <a:t>the </a:t>
            </a:r>
            <a:r>
              <a:rPr sz="1600" spc="-90" dirty="0">
                <a:solidFill>
                  <a:srgbClr val="FFFFFF"/>
                </a:solidFill>
                <a:latin typeface="Verdana"/>
                <a:cs typeface="Verdana"/>
              </a:rPr>
              <a:t>donor  information </a:t>
            </a:r>
            <a:r>
              <a:rPr sz="1600" spc="-120" dirty="0">
                <a:solidFill>
                  <a:srgbClr val="FFFFFF"/>
                </a:solidFill>
                <a:latin typeface="Verdana"/>
                <a:cs typeface="Verdana"/>
              </a:rPr>
              <a:t>and </a:t>
            </a:r>
            <a:r>
              <a:rPr sz="1600" spc="-100" dirty="0">
                <a:solidFill>
                  <a:srgbClr val="FFFFFF"/>
                </a:solidFill>
                <a:latin typeface="Verdana"/>
                <a:cs typeface="Verdana"/>
              </a:rPr>
              <a:t>notifying </a:t>
            </a:r>
            <a:r>
              <a:rPr sz="1600" spc="-114" dirty="0">
                <a:solidFill>
                  <a:srgbClr val="FFFFFF"/>
                </a:solidFill>
                <a:latin typeface="Verdana"/>
                <a:cs typeface="Verdana"/>
              </a:rPr>
              <a:t>about the </a:t>
            </a:r>
            <a:r>
              <a:rPr sz="1600" spc="-70" dirty="0">
                <a:solidFill>
                  <a:srgbClr val="FFFFFF"/>
                </a:solidFill>
                <a:latin typeface="Verdana"/>
                <a:cs typeface="Verdana"/>
              </a:rPr>
              <a:t>current </a:t>
            </a:r>
            <a:r>
              <a:rPr sz="1600" spc="-75" dirty="0">
                <a:solidFill>
                  <a:srgbClr val="FFFFFF"/>
                </a:solidFill>
                <a:latin typeface="Verdana"/>
                <a:cs typeface="Verdana"/>
              </a:rPr>
              <a:t>donors </a:t>
            </a:r>
            <a:r>
              <a:rPr sz="1600" spc="-80" dirty="0">
                <a:solidFill>
                  <a:srgbClr val="FFFFFF"/>
                </a:solidFill>
                <a:latin typeface="Verdana"/>
                <a:cs typeface="Verdana"/>
              </a:rPr>
              <a:t>would </a:t>
            </a:r>
            <a:r>
              <a:rPr sz="1600" spc="-114" dirty="0">
                <a:solidFill>
                  <a:srgbClr val="FFFFFF"/>
                </a:solidFill>
                <a:latin typeface="Verdana"/>
                <a:cs typeface="Verdana"/>
              </a:rPr>
              <a:t>be </a:t>
            </a:r>
            <a:r>
              <a:rPr sz="1600" spc="-110" dirty="0">
                <a:solidFill>
                  <a:srgbClr val="FFFFFF"/>
                </a:solidFill>
                <a:latin typeface="Verdana"/>
                <a:cs typeface="Verdana"/>
              </a:rPr>
              <a:t>a </a:t>
            </a:r>
            <a:r>
              <a:rPr sz="1600" spc="-95" dirty="0">
                <a:solidFill>
                  <a:srgbClr val="FFFFFF"/>
                </a:solidFill>
                <a:latin typeface="Verdana"/>
                <a:cs typeface="Verdana"/>
              </a:rPr>
              <a:t>helping </a:t>
            </a:r>
            <a:r>
              <a:rPr sz="1600" spc="-125" dirty="0">
                <a:solidFill>
                  <a:srgbClr val="FFFFFF"/>
                </a:solidFill>
                <a:latin typeface="Verdana"/>
                <a:cs typeface="Verdana"/>
              </a:rPr>
              <a:t>hand </a:t>
            </a:r>
            <a:r>
              <a:rPr sz="1600" spc="-50" dirty="0">
                <a:solidFill>
                  <a:srgbClr val="FFFFFF"/>
                </a:solidFill>
                <a:latin typeface="Verdana"/>
                <a:cs typeface="Verdana"/>
              </a:rPr>
              <a:t>as </a:t>
            </a:r>
            <a:r>
              <a:rPr sz="1600" spc="-70" dirty="0">
                <a:solidFill>
                  <a:srgbClr val="FFFFFF"/>
                </a:solidFill>
                <a:latin typeface="Verdana"/>
                <a:cs typeface="Verdana"/>
              </a:rPr>
              <a:t>it  </a:t>
            </a:r>
            <a:r>
              <a:rPr sz="1600" spc="-85" dirty="0">
                <a:solidFill>
                  <a:srgbClr val="FFFFFF"/>
                </a:solidFill>
                <a:latin typeface="Verdana"/>
                <a:cs typeface="Verdana"/>
              </a:rPr>
              <a:t>can </a:t>
            </a:r>
            <a:r>
              <a:rPr sz="1600" spc="-90" dirty="0">
                <a:solidFill>
                  <a:srgbClr val="FFFFFF"/>
                </a:solidFill>
                <a:latin typeface="Verdana"/>
                <a:cs typeface="Verdana"/>
              </a:rPr>
              <a:t>save </a:t>
            </a:r>
            <a:r>
              <a:rPr sz="1600" spc="-114" dirty="0">
                <a:solidFill>
                  <a:srgbClr val="FFFFFF"/>
                </a:solidFill>
                <a:latin typeface="Verdana"/>
                <a:cs typeface="Verdana"/>
              </a:rPr>
              <a:t>time </a:t>
            </a:r>
            <a:r>
              <a:rPr sz="1600" spc="-120" dirty="0">
                <a:solidFill>
                  <a:srgbClr val="FFFFFF"/>
                </a:solidFill>
                <a:latin typeface="Verdana"/>
                <a:cs typeface="Verdana"/>
              </a:rPr>
              <a:t>and </a:t>
            </a:r>
            <a:r>
              <a:rPr sz="1600" spc="-85" dirty="0">
                <a:solidFill>
                  <a:srgbClr val="FFFFFF"/>
                </a:solidFill>
                <a:latin typeface="Verdana"/>
                <a:cs typeface="Verdana"/>
              </a:rPr>
              <a:t>help </a:t>
            </a:r>
            <a:r>
              <a:rPr sz="1600" spc="-110" dirty="0">
                <a:solidFill>
                  <a:srgbClr val="FFFFFF"/>
                </a:solidFill>
                <a:latin typeface="Verdana"/>
                <a:cs typeface="Verdana"/>
              </a:rPr>
              <a:t>the </a:t>
            </a:r>
            <a:r>
              <a:rPr sz="1600" spc="-50" dirty="0">
                <a:solidFill>
                  <a:srgbClr val="FFFFFF"/>
                </a:solidFill>
                <a:latin typeface="Verdana"/>
                <a:cs typeface="Verdana"/>
              </a:rPr>
              <a:t>users </a:t>
            </a:r>
            <a:r>
              <a:rPr sz="1600" spc="-100" dirty="0">
                <a:solidFill>
                  <a:srgbClr val="FFFFFF"/>
                </a:solidFill>
                <a:latin typeface="Verdana"/>
                <a:cs typeface="Verdana"/>
              </a:rPr>
              <a:t>to </a:t>
            </a:r>
            <a:r>
              <a:rPr sz="1600" spc="-75" dirty="0">
                <a:solidFill>
                  <a:srgbClr val="FFFFFF"/>
                </a:solidFill>
                <a:latin typeface="Verdana"/>
                <a:cs typeface="Verdana"/>
              </a:rPr>
              <a:t>track </a:t>
            </a:r>
            <a:r>
              <a:rPr sz="1600" spc="-110" dirty="0">
                <a:solidFill>
                  <a:srgbClr val="FFFFFF"/>
                </a:solidFill>
                <a:latin typeface="Verdana"/>
                <a:cs typeface="Verdana"/>
              </a:rPr>
              <a:t>down the </a:t>
            </a:r>
            <a:r>
              <a:rPr sz="1600" spc="-75" dirty="0">
                <a:solidFill>
                  <a:srgbClr val="FFFFFF"/>
                </a:solidFill>
                <a:latin typeface="Verdana"/>
                <a:cs typeface="Verdana"/>
              </a:rPr>
              <a:t>necessary </a:t>
            </a:r>
            <a:r>
              <a:rPr sz="1600" spc="-90" dirty="0">
                <a:solidFill>
                  <a:srgbClr val="FFFFFF"/>
                </a:solidFill>
                <a:latin typeface="Verdana"/>
                <a:cs typeface="Verdana"/>
              </a:rPr>
              <a:t>information </a:t>
            </a:r>
            <a:r>
              <a:rPr sz="1600" spc="-120" dirty="0">
                <a:solidFill>
                  <a:srgbClr val="FFFFFF"/>
                </a:solidFill>
                <a:latin typeface="Verdana"/>
                <a:cs typeface="Verdana"/>
              </a:rPr>
              <a:t>about  </a:t>
            </a:r>
            <a:r>
              <a:rPr sz="1600" spc="-110" dirty="0">
                <a:solidFill>
                  <a:srgbClr val="FFFFFF"/>
                </a:solidFill>
                <a:latin typeface="Verdana"/>
                <a:cs typeface="Verdana"/>
              </a:rPr>
              <a:t>the</a:t>
            </a:r>
            <a:r>
              <a:rPr sz="1600" spc="-135" dirty="0">
                <a:solidFill>
                  <a:srgbClr val="FFFFFF"/>
                </a:solidFill>
                <a:latin typeface="Verdana"/>
                <a:cs typeface="Verdana"/>
              </a:rPr>
              <a:t> </a:t>
            </a:r>
            <a:r>
              <a:rPr sz="1600" spc="-70" dirty="0">
                <a:solidFill>
                  <a:srgbClr val="FFFFFF"/>
                </a:solidFill>
                <a:latin typeface="Verdana"/>
                <a:cs typeface="Verdana"/>
              </a:rPr>
              <a:t>donors</a:t>
            </a:r>
            <a:r>
              <a:rPr lang="en-US" sz="1600" spc="-70" dirty="0">
                <a:solidFill>
                  <a:srgbClr val="FFFFFF"/>
                </a:solidFill>
                <a:latin typeface="Verdana"/>
                <a:cs typeface="Verdana"/>
              </a:rPr>
              <a:t>.</a:t>
            </a:r>
            <a:endParaRPr sz="16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50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1895" y="164591"/>
            <a:ext cx="1066800" cy="88696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11352" y="4242815"/>
            <a:ext cx="798576" cy="77114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29184" y="2795016"/>
            <a:ext cx="1380743" cy="1054608"/>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14359" y="1444751"/>
            <a:ext cx="667511" cy="1048512"/>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610856" y="4111752"/>
            <a:ext cx="826007" cy="5334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7385304" y="103631"/>
            <a:ext cx="1039368" cy="1008888"/>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198120" y="1536191"/>
            <a:ext cx="856488" cy="865631"/>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476743" y="3035807"/>
            <a:ext cx="1094231" cy="868680"/>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4285488" y="152399"/>
            <a:ext cx="1344167" cy="999744"/>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0" y="4076077"/>
            <a:ext cx="825246" cy="1068945"/>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8516111" y="3895344"/>
            <a:ext cx="627886" cy="713232"/>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3630167" y="4154423"/>
            <a:ext cx="356615" cy="237744"/>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4164457" y="4430759"/>
            <a:ext cx="368439" cy="425593"/>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8750807" y="1152143"/>
            <a:ext cx="393192" cy="804671"/>
          </a:xfrm>
          <a:prstGeom prst="rect">
            <a:avLst/>
          </a:prstGeom>
          <a:blipFill>
            <a:blip r:embed="rId16" cstate="print"/>
            <a:stretch>
              <a:fillRect/>
            </a:stretch>
          </a:blipFill>
        </p:spPr>
        <p:txBody>
          <a:bodyPr wrap="square" lIns="0" tIns="0" rIns="0" bIns="0" rtlCol="0"/>
          <a:lstStyle/>
          <a:p>
            <a:endParaRPr/>
          </a:p>
        </p:txBody>
      </p:sp>
      <p:sp>
        <p:nvSpPr>
          <p:cNvPr id="17" name="object 17"/>
          <p:cNvSpPr txBox="1">
            <a:spLocks noGrp="1"/>
          </p:cNvSpPr>
          <p:nvPr>
            <p:ph type="title"/>
          </p:nvPr>
        </p:nvSpPr>
        <p:spPr>
          <a:xfrm>
            <a:off x="1592961" y="143332"/>
            <a:ext cx="5751830" cy="713740"/>
          </a:xfrm>
          <a:prstGeom prst="rect">
            <a:avLst/>
          </a:prstGeom>
        </p:spPr>
        <p:txBody>
          <a:bodyPr vert="horz" wrap="square" lIns="0" tIns="14605" rIns="0" bIns="0" rtlCol="0">
            <a:spAutoFit/>
          </a:bodyPr>
          <a:lstStyle/>
          <a:p>
            <a:pPr marL="12700">
              <a:lnSpc>
                <a:spcPct val="100000"/>
              </a:lnSpc>
              <a:spcBef>
                <a:spcPts val="115"/>
              </a:spcBef>
            </a:pPr>
            <a:r>
              <a:rPr lang="en-IN" b="1" dirty="0">
                <a:latin typeface="Verdana"/>
                <a:cs typeface="Verdana"/>
              </a:rPr>
              <a:t>  </a:t>
            </a:r>
            <a:r>
              <a:rPr b="1" dirty="0">
                <a:latin typeface="Verdana"/>
                <a:cs typeface="Verdana"/>
              </a:rPr>
              <a:t>INTRODUCTION</a:t>
            </a:r>
          </a:p>
        </p:txBody>
      </p:sp>
      <p:sp>
        <p:nvSpPr>
          <p:cNvPr id="18" name="object 18"/>
          <p:cNvSpPr txBox="1"/>
          <p:nvPr/>
        </p:nvSpPr>
        <p:spPr>
          <a:xfrm>
            <a:off x="663346" y="909649"/>
            <a:ext cx="7824470" cy="3686810"/>
          </a:xfrm>
          <a:prstGeom prst="rect">
            <a:avLst/>
          </a:prstGeom>
        </p:spPr>
        <p:txBody>
          <a:bodyPr vert="horz" wrap="square" lIns="0" tIns="13970" rIns="0" bIns="0" rtlCol="0">
            <a:spAutoFit/>
          </a:bodyPr>
          <a:lstStyle/>
          <a:p>
            <a:pPr marL="12700" marR="5080" algn="just">
              <a:lnSpc>
                <a:spcPct val="100000"/>
              </a:lnSpc>
              <a:spcBef>
                <a:spcPts val="110"/>
              </a:spcBef>
            </a:pPr>
            <a:r>
              <a:rPr sz="1600" spc="-105" dirty="0">
                <a:solidFill>
                  <a:srgbClr val="FFFFFF"/>
                </a:solidFill>
                <a:latin typeface="Verdana"/>
                <a:cs typeface="Verdana"/>
              </a:rPr>
              <a:t>Conventionally, when a patient </a:t>
            </a:r>
            <a:r>
              <a:rPr sz="1600" spc="-90" dirty="0">
                <a:solidFill>
                  <a:srgbClr val="FFFFFF"/>
                </a:solidFill>
                <a:latin typeface="Verdana"/>
                <a:cs typeface="Verdana"/>
              </a:rPr>
              <a:t>needs </a:t>
            </a:r>
            <a:r>
              <a:rPr sz="1600" spc="-114" dirty="0">
                <a:solidFill>
                  <a:srgbClr val="FFFFFF"/>
                </a:solidFill>
                <a:latin typeface="Verdana"/>
                <a:cs typeface="Verdana"/>
              </a:rPr>
              <a:t>blood, </a:t>
            </a:r>
            <a:r>
              <a:rPr sz="1600" spc="-95" dirty="0">
                <a:solidFill>
                  <a:srgbClr val="FFFFFF"/>
                </a:solidFill>
                <a:latin typeface="Verdana"/>
                <a:cs typeface="Verdana"/>
              </a:rPr>
              <a:t>he/she </a:t>
            </a:r>
            <a:r>
              <a:rPr sz="1600" spc="-85" dirty="0">
                <a:solidFill>
                  <a:srgbClr val="FFFFFF"/>
                </a:solidFill>
                <a:latin typeface="Verdana"/>
                <a:cs typeface="Verdana"/>
              </a:rPr>
              <a:t>has </a:t>
            </a:r>
            <a:r>
              <a:rPr sz="1600" spc="-100" dirty="0">
                <a:solidFill>
                  <a:srgbClr val="FFFFFF"/>
                </a:solidFill>
                <a:latin typeface="Verdana"/>
                <a:cs typeface="Verdana"/>
              </a:rPr>
              <a:t>to </a:t>
            </a:r>
            <a:r>
              <a:rPr sz="1600" spc="-90" dirty="0">
                <a:solidFill>
                  <a:srgbClr val="FFFFFF"/>
                </a:solidFill>
                <a:latin typeface="Verdana"/>
                <a:cs typeface="Verdana"/>
              </a:rPr>
              <a:t>contact </a:t>
            </a:r>
            <a:r>
              <a:rPr sz="1600" spc="-105" dirty="0">
                <a:solidFill>
                  <a:srgbClr val="FFFFFF"/>
                </a:solidFill>
                <a:latin typeface="Verdana"/>
                <a:cs typeface="Verdana"/>
              </a:rPr>
              <a:t>a </a:t>
            </a:r>
            <a:r>
              <a:rPr sz="1600" spc="-90" dirty="0">
                <a:solidFill>
                  <a:srgbClr val="FFFFFF"/>
                </a:solidFill>
                <a:latin typeface="Verdana"/>
                <a:cs typeface="Verdana"/>
              </a:rPr>
              <a:t>blood </a:t>
            </a:r>
            <a:r>
              <a:rPr sz="1600" spc="-114" dirty="0">
                <a:solidFill>
                  <a:srgbClr val="FFFFFF"/>
                </a:solidFill>
                <a:latin typeface="Verdana"/>
                <a:cs typeface="Verdana"/>
              </a:rPr>
              <a:t>bank </a:t>
            </a:r>
            <a:r>
              <a:rPr sz="1600" spc="-55" dirty="0">
                <a:solidFill>
                  <a:srgbClr val="FFFFFF"/>
                </a:solidFill>
                <a:latin typeface="Verdana"/>
                <a:cs typeface="Verdana"/>
              </a:rPr>
              <a:t>or </a:t>
            </a:r>
            <a:r>
              <a:rPr sz="1600" spc="-105" dirty="0">
                <a:solidFill>
                  <a:srgbClr val="FFFFFF"/>
                </a:solidFill>
                <a:latin typeface="Verdana"/>
                <a:cs typeface="Verdana"/>
              </a:rPr>
              <a:t>a  </a:t>
            </a:r>
            <a:r>
              <a:rPr sz="1600" spc="-95" dirty="0">
                <a:solidFill>
                  <a:srgbClr val="FFFFFF"/>
                </a:solidFill>
                <a:latin typeface="Verdana"/>
                <a:cs typeface="Verdana"/>
              </a:rPr>
              <a:t>compatible </a:t>
            </a:r>
            <a:r>
              <a:rPr sz="1600" spc="-85" dirty="0">
                <a:solidFill>
                  <a:srgbClr val="FFFFFF"/>
                </a:solidFill>
                <a:latin typeface="Verdana"/>
                <a:cs typeface="Verdana"/>
              </a:rPr>
              <a:t>blood </a:t>
            </a:r>
            <a:r>
              <a:rPr sz="1600" spc="-100" dirty="0">
                <a:solidFill>
                  <a:srgbClr val="FFFFFF"/>
                </a:solidFill>
                <a:latin typeface="Verdana"/>
                <a:cs typeface="Verdana"/>
              </a:rPr>
              <a:t>group </a:t>
            </a:r>
            <a:r>
              <a:rPr sz="1600" spc="-70" dirty="0">
                <a:solidFill>
                  <a:srgbClr val="FFFFFF"/>
                </a:solidFill>
                <a:latin typeface="Verdana"/>
                <a:cs typeface="Verdana"/>
              </a:rPr>
              <a:t>of </a:t>
            </a:r>
            <a:r>
              <a:rPr sz="1600" spc="-110" dirty="0">
                <a:solidFill>
                  <a:srgbClr val="FFFFFF"/>
                </a:solidFill>
                <a:latin typeface="Verdana"/>
                <a:cs typeface="Verdana"/>
              </a:rPr>
              <a:t>a </a:t>
            </a:r>
            <a:r>
              <a:rPr sz="1600" spc="-95" dirty="0">
                <a:solidFill>
                  <a:srgbClr val="FFFFFF"/>
                </a:solidFill>
                <a:latin typeface="Verdana"/>
                <a:cs typeface="Verdana"/>
              </a:rPr>
              <a:t>donor </a:t>
            </a:r>
            <a:r>
              <a:rPr sz="1600" spc="-75" dirty="0">
                <a:solidFill>
                  <a:srgbClr val="FFFFFF"/>
                </a:solidFill>
                <a:latin typeface="Verdana"/>
                <a:cs typeface="Verdana"/>
              </a:rPr>
              <a:t>in </a:t>
            </a:r>
            <a:r>
              <a:rPr sz="1600" spc="-80" dirty="0">
                <a:solidFill>
                  <a:srgbClr val="FFFFFF"/>
                </a:solidFill>
                <a:latin typeface="Verdana"/>
                <a:cs typeface="Verdana"/>
              </a:rPr>
              <a:t>their </a:t>
            </a:r>
            <a:r>
              <a:rPr sz="1600" spc="-65" dirty="0">
                <a:solidFill>
                  <a:srgbClr val="FFFFFF"/>
                </a:solidFill>
                <a:latin typeface="Verdana"/>
                <a:cs typeface="Verdana"/>
              </a:rPr>
              <a:t>circle, </a:t>
            </a:r>
            <a:r>
              <a:rPr sz="1600" spc="-110" dirty="0">
                <a:solidFill>
                  <a:srgbClr val="FFFFFF"/>
                </a:solidFill>
                <a:latin typeface="Verdana"/>
                <a:cs typeface="Verdana"/>
              </a:rPr>
              <a:t>family, </a:t>
            </a:r>
            <a:r>
              <a:rPr sz="1600" spc="-120" dirty="0">
                <a:solidFill>
                  <a:srgbClr val="FFFFFF"/>
                </a:solidFill>
                <a:latin typeface="Verdana"/>
                <a:cs typeface="Verdana"/>
              </a:rPr>
              <a:t>and </a:t>
            </a:r>
            <a:r>
              <a:rPr sz="1600" spc="-90" dirty="0">
                <a:solidFill>
                  <a:srgbClr val="FFFFFF"/>
                </a:solidFill>
                <a:latin typeface="Verdana"/>
                <a:cs typeface="Verdana"/>
              </a:rPr>
              <a:t>friends. </a:t>
            </a:r>
            <a:r>
              <a:rPr sz="1600" spc="-110" dirty="0">
                <a:solidFill>
                  <a:srgbClr val="FFFFFF"/>
                </a:solidFill>
                <a:latin typeface="Verdana"/>
                <a:cs typeface="Verdana"/>
              </a:rPr>
              <a:t>However, </a:t>
            </a:r>
            <a:r>
              <a:rPr sz="1600" spc="-75" dirty="0">
                <a:solidFill>
                  <a:srgbClr val="FFFFFF"/>
                </a:solidFill>
                <a:latin typeface="Verdana"/>
                <a:cs typeface="Verdana"/>
              </a:rPr>
              <a:t>it </a:t>
            </a:r>
            <a:r>
              <a:rPr sz="1600" spc="-40" dirty="0">
                <a:solidFill>
                  <a:srgbClr val="FFFFFF"/>
                </a:solidFill>
                <a:latin typeface="Verdana"/>
                <a:cs typeface="Verdana"/>
              </a:rPr>
              <a:t>is  </a:t>
            </a:r>
            <a:r>
              <a:rPr sz="1600" spc="-65" dirty="0">
                <a:solidFill>
                  <a:srgbClr val="FFFFFF"/>
                </a:solidFill>
                <a:latin typeface="Verdana"/>
                <a:cs typeface="Verdana"/>
              </a:rPr>
              <a:t>difficult </a:t>
            </a:r>
            <a:r>
              <a:rPr sz="1600" spc="-105" dirty="0">
                <a:solidFill>
                  <a:srgbClr val="FFFFFF"/>
                </a:solidFill>
                <a:latin typeface="Verdana"/>
                <a:cs typeface="Verdana"/>
              </a:rPr>
              <a:t>to </a:t>
            </a:r>
            <a:r>
              <a:rPr sz="1600" spc="-85" dirty="0">
                <a:solidFill>
                  <a:srgbClr val="FFFFFF"/>
                </a:solidFill>
                <a:latin typeface="Verdana"/>
                <a:cs typeface="Verdana"/>
              </a:rPr>
              <a:t>find </a:t>
            </a:r>
            <a:r>
              <a:rPr sz="1600" spc="-80" dirty="0">
                <a:solidFill>
                  <a:srgbClr val="FFFFFF"/>
                </a:solidFill>
                <a:latin typeface="Verdana"/>
                <a:cs typeface="Verdana"/>
              </a:rPr>
              <a:t>suitable </a:t>
            </a:r>
            <a:r>
              <a:rPr sz="1600" spc="-95" dirty="0">
                <a:solidFill>
                  <a:srgbClr val="FFFFFF"/>
                </a:solidFill>
                <a:latin typeface="Verdana"/>
                <a:cs typeface="Verdana"/>
              </a:rPr>
              <a:t>donor </a:t>
            </a:r>
            <a:r>
              <a:rPr sz="1600" spc="-85" dirty="0">
                <a:solidFill>
                  <a:srgbClr val="FFFFFF"/>
                </a:solidFill>
                <a:latin typeface="Verdana"/>
                <a:cs typeface="Verdana"/>
              </a:rPr>
              <a:t>within </a:t>
            </a:r>
            <a:r>
              <a:rPr sz="1600" spc="-110" dirty="0">
                <a:solidFill>
                  <a:srgbClr val="FFFFFF"/>
                </a:solidFill>
                <a:latin typeface="Verdana"/>
                <a:cs typeface="Verdana"/>
              </a:rPr>
              <a:t>a </a:t>
            </a:r>
            <a:r>
              <a:rPr sz="1600" spc="-85" dirty="0">
                <a:solidFill>
                  <a:srgbClr val="FFFFFF"/>
                </a:solidFill>
                <a:latin typeface="Verdana"/>
                <a:cs typeface="Verdana"/>
              </a:rPr>
              <a:t>limited </a:t>
            </a:r>
            <a:r>
              <a:rPr sz="1600" spc="-100" dirty="0">
                <a:solidFill>
                  <a:srgbClr val="FFFFFF"/>
                </a:solidFill>
                <a:latin typeface="Verdana"/>
                <a:cs typeface="Verdana"/>
              </a:rPr>
              <a:t>group </a:t>
            </a:r>
            <a:r>
              <a:rPr sz="1600" spc="-70" dirty="0">
                <a:solidFill>
                  <a:srgbClr val="FFFFFF"/>
                </a:solidFill>
                <a:latin typeface="Verdana"/>
                <a:cs typeface="Verdana"/>
              </a:rPr>
              <a:t>of </a:t>
            </a:r>
            <a:r>
              <a:rPr sz="1600" spc="-90" dirty="0">
                <a:solidFill>
                  <a:srgbClr val="FFFFFF"/>
                </a:solidFill>
                <a:latin typeface="Verdana"/>
                <a:cs typeface="Verdana"/>
              </a:rPr>
              <a:t>people </a:t>
            </a:r>
            <a:r>
              <a:rPr sz="1600" spc="-75" dirty="0">
                <a:solidFill>
                  <a:srgbClr val="FFFFFF"/>
                </a:solidFill>
                <a:latin typeface="Verdana"/>
                <a:cs typeface="Verdana"/>
              </a:rPr>
              <a:t>in </a:t>
            </a:r>
            <a:r>
              <a:rPr sz="1600" spc="-110" dirty="0">
                <a:solidFill>
                  <a:srgbClr val="FFFFFF"/>
                </a:solidFill>
                <a:latin typeface="Verdana"/>
                <a:cs typeface="Verdana"/>
              </a:rPr>
              <a:t>a given </a:t>
            </a:r>
            <a:r>
              <a:rPr sz="1600" spc="-130" dirty="0">
                <a:solidFill>
                  <a:srgbClr val="FFFFFF"/>
                </a:solidFill>
                <a:latin typeface="Verdana"/>
                <a:cs typeface="Verdana"/>
              </a:rPr>
              <a:t>time. </a:t>
            </a:r>
            <a:r>
              <a:rPr sz="1600" spc="-190" dirty="0">
                <a:solidFill>
                  <a:srgbClr val="FFFFFF"/>
                </a:solidFill>
                <a:latin typeface="Verdana"/>
                <a:cs typeface="Verdana"/>
              </a:rPr>
              <a:t>In  </a:t>
            </a:r>
            <a:r>
              <a:rPr sz="1600" spc="-114" dirty="0">
                <a:solidFill>
                  <a:srgbClr val="FFFFFF"/>
                </a:solidFill>
                <a:latin typeface="Verdana"/>
                <a:cs typeface="Verdana"/>
              </a:rPr>
              <a:t>addition, </a:t>
            </a:r>
            <a:r>
              <a:rPr sz="1600" spc="-85" dirty="0">
                <a:solidFill>
                  <a:srgbClr val="FFFFFF"/>
                </a:solidFill>
                <a:latin typeface="Verdana"/>
                <a:cs typeface="Verdana"/>
              </a:rPr>
              <a:t>there </a:t>
            </a:r>
            <a:r>
              <a:rPr sz="1600" spc="-30" dirty="0">
                <a:solidFill>
                  <a:srgbClr val="FFFFFF"/>
                </a:solidFill>
                <a:latin typeface="Verdana"/>
                <a:cs typeface="Verdana"/>
              </a:rPr>
              <a:t>is </a:t>
            </a:r>
            <a:r>
              <a:rPr sz="1600" spc="-114" dirty="0">
                <a:solidFill>
                  <a:srgbClr val="FFFFFF"/>
                </a:solidFill>
                <a:latin typeface="Verdana"/>
                <a:cs typeface="Verdana"/>
              </a:rPr>
              <a:t>no </a:t>
            </a:r>
            <a:r>
              <a:rPr sz="1600" spc="-105" dirty="0">
                <a:solidFill>
                  <a:srgbClr val="FFFFFF"/>
                </a:solidFill>
                <a:latin typeface="Verdana"/>
                <a:cs typeface="Verdana"/>
              </a:rPr>
              <a:t>guarantee </a:t>
            </a:r>
            <a:r>
              <a:rPr sz="1600" spc="-114" dirty="0">
                <a:solidFill>
                  <a:srgbClr val="FFFFFF"/>
                </a:solidFill>
                <a:latin typeface="Verdana"/>
                <a:cs typeface="Verdana"/>
              </a:rPr>
              <a:t>that </a:t>
            </a:r>
            <a:r>
              <a:rPr sz="1600" spc="-90" dirty="0">
                <a:solidFill>
                  <a:srgbClr val="FFFFFF"/>
                </a:solidFill>
                <a:latin typeface="Verdana"/>
                <a:cs typeface="Verdana"/>
              </a:rPr>
              <a:t>blood </a:t>
            </a:r>
            <a:r>
              <a:rPr sz="1600" spc="-100" dirty="0">
                <a:solidFill>
                  <a:srgbClr val="FFFFFF"/>
                </a:solidFill>
                <a:latin typeface="Verdana"/>
                <a:cs typeface="Verdana"/>
              </a:rPr>
              <a:t>banks </a:t>
            </a:r>
            <a:r>
              <a:rPr sz="1600" spc="-15" dirty="0">
                <a:solidFill>
                  <a:srgbClr val="FFFFFF"/>
                </a:solidFill>
                <a:latin typeface="Verdana"/>
                <a:cs typeface="Verdana"/>
              </a:rPr>
              <a:t>will </a:t>
            </a:r>
            <a:r>
              <a:rPr sz="1600" spc="-114" dirty="0">
                <a:solidFill>
                  <a:srgbClr val="FFFFFF"/>
                </a:solidFill>
                <a:latin typeface="Verdana"/>
                <a:cs typeface="Verdana"/>
              </a:rPr>
              <a:t>have </a:t>
            </a:r>
            <a:r>
              <a:rPr sz="1600" spc="-95" dirty="0">
                <a:solidFill>
                  <a:srgbClr val="FFFFFF"/>
                </a:solidFill>
                <a:latin typeface="Verdana"/>
                <a:cs typeface="Verdana"/>
              </a:rPr>
              <a:t>compatible </a:t>
            </a:r>
            <a:r>
              <a:rPr sz="1600" spc="-90" dirty="0">
                <a:solidFill>
                  <a:srgbClr val="FFFFFF"/>
                </a:solidFill>
                <a:latin typeface="Verdana"/>
                <a:cs typeface="Verdana"/>
              </a:rPr>
              <a:t>blood </a:t>
            </a:r>
            <a:r>
              <a:rPr sz="1600" spc="-95" dirty="0">
                <a:solidFill>
                  <a:srgbClr val="FFFFFF"/>
                </a:solidFill>
                <a:latin typeface="Verdana"/>
                <a:cs typeface="Verdana"/>
              </a:rPr>
              <a:t>group </a:t>
            </a:r>
            <a:r>
              <a:rPr sz="1600" spc="-75" dirty="0">
                <a:solidFill>
                  <a:srgbClr val="FFFFFF"/>
                </a:solidFill>
                <a:latin typeface="Verdana"/>
                <a:cs typeface="Verdana"/>
              </a:rPr>
              <a:t>in  </a:t>
            </a:r>
            <a:r>
              <a:rPr sz="1600" spc="-95" dirty="0">
                <a:solidFill>
                  <a:srgbClr val="FFFFFF"/>
                </a:solidFill>
                <a:latin typeface="Verdana"/>
                <a:cs typeface="Verdana"/>
              </a:rPr>
              <a:t>stock. </a:t>
            </a:r>
            <a:r>
              <a:rPr sz="1600" spc="-110" dirty="0">
                <a:solidFill>
                  <a:srgbClr val="FFFFFF"/>
                </a:solidFill>
                <a:latin typeface="Verdana"/>
                <a:cs typeface="Verdana"/>
              </a:rPr>
              <a:t>There </a:t>
            </a:r>
            <a:r>
              <a:rPr sz="1600" spc="-20" dirty="0">
                <a:solidFill>
                  <a:srgbClr val="FFFFFF"/>
                </a:solidFill>
                <a:latin typeface="Verdana"/>
                <a:cs typeface="Verdana"/>
              </a:rPr>
              <a:t>is </a:t>
            </a:r>
            <a:r>
              <a:rPr sz="1600" spc="-55" dirty="0">
                <a:solidFill>
                  <a:srgbClr val="FFFFFF"/>
                </a:solidFill>
                <a:latin typeface="Verdana"/>
                <a:cs typeface="Verdana"/>
              </a:rPr>
              <a:t>also </a:t>
            </a:r>
            <a:r>
              <a:rPr sz="1600" spc="-110" dirty="0">
                <a:solidFill>
                  <a:srgbClr val="FFFFFF"/>
                </a:solidFill>
                <a:latin typeface="Verdana"/>
                <a:cs typeface="Verdana"/>
              </a:rPr>
              <a:t>steady </a:t>
            </a:r>
            <a:r>
              <a:rPr sz="1600" spc="-60" dirty="0">
                <a:solidFill>
                  <a:srgbClr val="FFFFFF"/>
                </a:solidFill>
                <a:latin typeface="Verdana"/>
                <a:cs typeface="Verdana"/>
              </a:rPr>
              <a:t>increase </a:t>
            </a:r>
            <a:r>
              <a:rPr sz="1600" spc="-75" dirty="0">
                <a:solidFill>
                  <a:srgbClr val="FFFFFF"/>
                </a:solidFill>
                <a:latin typeface="Verdana"/>
                <a:cs typeface="Verdana"/>
              </a:rPr>
              <a:t>in </a:t>
            </a:r>
            <a:r>
              <a:rPr sz="1600" spc="-90" dirty="0">
                <a:solidFill>
                  <a:srgbClr val="FFFFFF"/>
                </a:solidFill>
                <a:latin typeface="Verdana"/>
                <a:cs typeface="Verdana"/>
              </a:rPr>
              <a:t>blood </a:t>
            </a:r>
            <a:r>
              <a:rPr sz="1600" spc="-105" dirty="0">
                <a:solidFill>
                  <a:srgbClr val="FFFFFF"/>
                </a:solidFill>
                <a:latin typeface="Verdana"/>
                <a:cs typeface="Verdana"/>
              </a:rPr>
              <a:t>donation </a:t>
            </a:r>
            <a:r>
              <a:rPr sz="1600" spc="-75" dirty="0">
                <a:solidFill>
                  <a:srgbClr val="FFFFFF"/>
                </a:solidFill>
                <a:latin typeface="Verdana"/>
                <a:cs typeface="Verdana"/>
              </a:rPr>
              <a:t>requests </a:t>
            </a:r>
            <a:r>
              <a:rPr sz="1600" spc="-70" dirty="0">
                <a:solidFill>
                  <a:srgbClr val="FFFFFF"/>
                </a:solidFill>
                <a:latin typeface="Verdana"/>
                <a:cs typeface="Verdana"/>
              </a:rPr>
              <a:t>posts </a:t>
            </a:r>
            <a:r>
              <a:rPr sz="1600" spc="-75" dirty="0">
                <a:solidFill>
                  <a:srgbClr val="FFFFFF"/>
                </a:solidFill>
                <a:latin typeface="Verdana"/>
                <a:cs typeface="Verdana"/>
              </a:rPr>
              <a:t>in </a:t>
            </a:r>
            <a:r>
              <a:rPr sz="1600" spc="-45" dirty="0">
                <a:solidFill>
                  <a:srgbClr val="FFFFFF"/>
                </a:solidFill>
                <a:latin typeface="Verdana"/>
                <a:cs typeface="Verdana"/>
              </a:rPr>
              <a:t>social  </a:t>
            </a:r>
            <a:r>
              <a:rPr sz="1600" spc="-90" dirty="0">
                <a:solidFill>
                  <a:srgbClr val="FFFFFF"/>
                </a:solidFill>
                <a:latin typeface="Verdana"/>
                <a:cs typeface="Verdana"/>
              </a:rPr>
              <a:t>networking </a:t>
            </a:r>
            <a:r>
              <a:rPr sz="1600" spc="-55" dirty="0">
                <a:solidFill>
                  <a:srgbClr val="FFFFFF"/>
                </a:solidFill>
                <a:latin typeface="Verdana"/>
                <a:cs typeface="Verdana"/>
              </a:rPr>
              <a:t>sites </a:t>
            </a:r>
            <a:r>
              <a:rPr sz="1600" spc="-80" dirty="0">
                <a:solidFill>
                  <a:srgbClr val="FFFFFF"/>
                </a:solidFill>
                <a:latin typeface="Verdana"/>
                <a:cs typeface="Verdana"/>
              </a:rPr>
              <a:t>(like </a:t>
            </a:r>
            <a:r>
              <a:rPr sz="1600" spc="-105" dirty="0">
                <a:solidFill>
                  <a:srgbClr val="FFFFFF"/>
                </a:solidFill>
                <a:latin typeface="Verdana"/>
                <a:cs typeface="Verdana"/>
              </a:rPr>
              <a:t>Facebook, </a:t>
            </a:r>
            <a:r>
              <a:rPr sz="1600" spc="-95" dirty="0">
                <a:solidFill>
                  <a:srgbClr val="FFFFFF"/>
                </a:solidFill>
                <a:latin typeface="Verdana"/>
                <a:cs typeface="Verdana"/>
              </a:rPr>
              <a:t>twitter, </a:t>
            </a:r>
            <a:r>
              <a:rPr sz="1600" spc="-130" dirty="0">
                <a:solidFill>
                  <a:srgbClr val="FFFFFF"/>
                </a:solidFill>
                <a:latin typeface="Verdana"/>
                <a:cs typeface="Verdana"/>
              </a:rPr>
              <a:t>Instagram, etc.) </a:t>
            </a:r>
            <a:r>
              <a:rPr sz="1600" spc="-90" dirty="0">
                <a:solidFill>
                  <a:srgbClr val="FFFFFF"/>
                </a:solidFill>
                <a:latin typeface="Verdana"/>
                <a:cs typeface="Verdana"/>
              </a:rPr>
              <a:t>requesting </a:t>
            </a:r>
            <a:r>
              <a:rPr sz="1600" spc="-50" dirty="0">
                <a:solidFill>
                  <a:srgbClr val="FFFFFF"/>
                </a:solidFill>
                <a:latin typeface="Verdana"/>
                <a:cs typeface="Verdana"/>
              </a:rPr>
              <a:t>for </a:t>
            </a:r>
            <a:r>
              <a:rPr sz="1600" spc="-120" dirty="0">
                <a:solidFill>
                  <a:srgbClr val="FFFFFF"/>
                </a:solidFill>
                <a:latin typeface="Verdana"/>
                <a:cs typeface="Verdana"/>
              </a:rPr>
              <a:t>donation.  </a:t>
            </a:r>
            <a:r>
              <a:rPr sz="1600" spc="-65" dirty="0">
                <a:solidFill>
                  <a:srgbClr val="FFFFFF"/>
                </a:solidFill>
                <a:latin typeface="Verdana"/>
                <a:cs typeface="Verdana"/>
              </a:rPr>
              <a:t>Ease </a:t>
            </a:r>
            <a:r>
              <a:rPr sz="1600" spc="-70" dirty="0">
                <a:solidFill>
                  <a:srgbClr val="FFFFFF"/>
                </a:solidFill>
                <a:latin typeface="Verdana"/>
                <a:cs typeface="Verdana"/>
              </a:rPr>
              <a:t>of </a:t>
            </a:r>
            <a:r>
              <a:rPr sz="1600" spc="-75" dirty="0">
                <a:solidFill>
                  <a:srgbClr val="FFFFFF"/>
                </a:solidFill>
                <a:latin typeface="Verdana"/>
                <a:cs typeface="Verdana"/>
              </a:rPr>
              <a:t>access, </a:t>
            </a:r>
            <a:r>
              <a:rPr sz="1600" spc="-85" dirty="0">
                <a:solidFill>
                  <a:srgbClr val="FFFFFF"/>
                </a:solidFill>
                <a:latin typeface="Verdana"/>
                <a:cs typeface="Verdana"/>
              </a:rPr>
              <a:t>requirements </a:t>
            </a:r>
            <a:r>
              <a:rPr sz="1600" spc="-70" dirty="0">
                <a:solidFill>
                  <a:srgbClr val="FFFFFF"/>
                </a:solidFill>
                <a:latin typeface="Verdana"/>
                <a:cs typeface="Verdana"/>
              </a:rPr>
              <a:t>of </a:t>
            </a:r>
            <a:r>
              <a:rPr sz="1600" spc="-110" dirty="0">
                <a:solidFill>
                  <a:srgbClr val="FFFFFF"/>
                </a:solidFill>
                <a:latin typeface="Verdana"/>
                <a:cs typeface="Verdana"/>
              </a:rPr>
              <a:t>blood, </a:t>
            </a:r>
            <a:r>
              <a:rPr sz="1600" spc="-120" dirty="0">
                <a:solidFill>
                  <a:srgbClr val="FFFFFF"/>
                </a:solidFill>
                <a:latin typeface="Verdana"/>
                <a:cs typeface="Verdana"/>
              </a:rPr>
              <a:t>and </a:t>
            </a:r>
            <a:r>
              <a:rPr sz="1600" spc="-110" dirty="0">
                <a:solidFill>
                  <a:srgbClr val="FFFFFF"/>
                </a:solidFill>
                <a:latin typeface="Verdana"/>
                <a:cs typeface="Verdana"/>
              </a:rPr>
              <a:t>the </a:t>
            </a:r>
            <a:r>
              <a:rPr sz="1600" spc="-85" dirty="0">
                <a:solidFill>
                  <a:srgbClr val="FFFFFF"/>
                </a:solidFill>
                <a:latin typeface="Verdana"/>
                <a:cs typeface="Verdana"/>
              </a:rPr>
              <a:t>blood </a:t>
            </a:r>
            <a:r>
              <a:rPr sz="1600" spc="-105" dirty="0">
                <a:solidFill>
                  <a:srgbClr val="FFFFFF"/>
                </a:solidFill>
                <a:latin typeface="Verdana"/>
                <a:cs typeface="Verdana"/>
              </a:rPr>
              <a:t>donation </a:t>
            </a:r>
            <a:r>
              <a:rPr sz="1600" spc="-65" dirty="0">
                <a:solidFill>
                  <a:srgbClr val="FFFFFF"/>
                </a:solidFill>
                <a:latin typeface="Verdana"/>
                <a:cs typeface="Verdana"/>
              </a:rPr>
              <a:t>statistics </a:t>
            </a:r>
            <a:r>
              <a:rPr sz="1600" spc="-70" dirty="0">
                <a:solidFill>
                  <a:srgbClr val="FFFFFF"/>
                </a:solidFill>
                <a:latin typeface="Verdana"/>
                <a:cs typeface="Verdana"/>
              </a:rPr>
              <a:t>are </a:t>
            </a:r>
            <a:r>
              <a:rPr sz="1600" spc="-110" dirty="0">
                <a:solidFill>
                  <a:srgbClr val="FFFFFF"/>
                </a:solidFill>
                <a:latin typeface="Verdana"/>
                <a:cs typeface="Verdana"/>
              </a:rPr>
              <a:t>taken  </a:t>
            </a:r>
            <a:r>
              <a:rPr sz="1600" spc="-95" dirty="0">
                <a:solidFill>
                  <a:srgbClr val="FFFFFF"/>
                </a:solidFill>
                <a:latin typeface="Verdana"/>
                <a:cs typeface="Verdana"/>
              </a:rPr>
              <a:t>into </a:t>
            </a:r>
            <a:r>
              <a:rPr sz="1600" spc="-80" dirty="0">
                <a:solidFill>
                  <a:srgbClr val="FFFFFF"/>
                </a:solidFill>
                <a:latin typeface="Verdana"/>
                <a:cs typeface="Verdana"/>
              </a:rPr>
              <a:t>consideration </a:t>
            </a:r>
            <a:r>
              <a:rPr sz="1600" spc="-65" dirty="0">
                <a:solidFill>
                  <a:srgbClr val="FFFFFF"/>
                </a:solidFill>
                <a:latin typeface="Verdana"/>
                <a:cs typeface="Verdana"/>
              </a:rPr>
              <a:t>while </a:t>
            </a:r>
            <a:r>
              <a:rPr sz="1600" spc="-70" dirty="0">
                <a:solidFill>
                  <a:srgbClr val="FFFFFF"/>
                </a:solidFill>
                <a:latin typeface="Verdana"/>
                <a:cs typeface="Verdana"/>
              </a:rPr>
              <a:t>researching </a:t>
            </a:r>
            <a:r>
              <a:rPr sz="1600" spc="-110" dirty="0">
                <a:solidFill>
                  <a:srgbClr val="FFFFFF"/>
                </a:solidFill>
                <a:latin typeface="Verdana"/>
                <a:cs typeface="Verdana"/>
              </a:rPr>
              <a:t>the topic. </a:t>
            </a:r>
            <a:r>
              <a:rPr sz="1600" spc="-105" dirty="0">
                <a:solidFill>
                  <a:srgbClr val="FFFFFF"/>
                </a:solidFill>
                <a:latin typeface="Verdana"/>
                <a:cs typeface="Verdana"/>
              </a:rPr>
              <a:t>There </a:t>
            </a:r>
            <a:r>
              <a:rPr sz="1600" spc="-30" dirty="0">
                <a:solidFill>
                  <a:srgbClr val="FFFFFF"/>
                </a:solidFill>
                <a:latin typeface="Verdana"/>
                <a:cs typeface="Verdana"/>
              </a:rPr>
              <a:t>is </a:t>
            </a:r>
            <a:r>
              <a:rPr sz="1600" spc="-105" dirty="0">
                <a:solidFill>
                  <a:srgbClr val="FFFFFF"/>
                </a:solidFill>
                <a:latin typeface="Verdana"/>
                <a:cs typeface="Verdana"/>
              </a:rPr>
              <a:t>a </a:t>
            </a:r>
            <a:r>
              <a:rPr sz="1600" spc="-100" dirty="0">
                <a:solidFill>
                  <a:srgbClr val="FFFFFF"/>
                </a:solidFill>
                <a:latin typeface="Verdana"/>
                <a:cs typeface="Verdana"/>
              </a:rPr>
              <a:t>steady </a:t>
            </a:r>
            <a:r>
              <a:rPr sz="1600" spc="-114" dirty="0">
                <a:solidFill>
                  <a:srgbClr val="FFFFFF"/>
                </a:solidFill>
                <a:latin typeface="Verdana"/>
                <a:cs typeface="Verdana"/>
              </a:rPr>
              <a:t>need </a:t>
            </a:r>
            <a:r>
              <a:rPr sz="1600" spc="-50" dirty="0">
                <a:solidFill>
                  <a:srgbClr val="FFFFFF"/>
                </a:solidFill>
                <a:latin typeface="Verdana"/>
                <a:cs typeface="Verdana"/>
              </a:rPr>
              <a:t>for </a:t>
            </a:r>
            <a:r>
              <a:rPr sz="1600" spc="-90" dirty="0">
                <a:solidFill>
                  <a:srgbClr val="FFFFFF"/>
                </a:solidFill>
                <a:latin typeface="Verdana"/>
                <a:cs typeface="Verdana"/>
              </a:rPr>
              <a:t>blood </a:t>
            </a:r>
            <a:r>
              <a:rPr sz="1600" spc="-120" dirty="0">
                <a:solidFill>
                  <a:srgbClr val="FFFFFF"/>
                </a:solidFill>
                <a:latin typeface="Verdana"/>
                <a:cs typeface="Verdana"/>
              </a:rPr>
              <a:t>and  </a:t>
            </a:r>
            <a:r>
              <a:rPr sz="1600" spc="-90" dirty="0">
                <a:solidFill>
                  <a:srgbClr val="FFFFFF"/>
                </a:solidFill>
                <a:latin typeface="Verdana"/>
                <a:cs typeface="Verdana"/>
              </a:rPr>
              <a:t>blood </a:t>
            </a:r>
            <a:r>
              <a:rPr sz="1600" spc="-105" dirty="0">
                <a:solidFill>
                  <a:srgbClr val="FFFFFF"/>
                </a:solidFill>
                <a:latin typeface="Verdana"/>
                <a:cs typeface="Verdana"/>
              </a:rPr>
              <a:t>components (red </a:t>
            </a:r>
            <a:r>
              <a:rPr sz="1600" spc="-90" dirty="0">
                <a:solidFill>
                  <a:srgbClr val="FFFFFF"/>
                </a:solidFill>
                <a:latin typeface="Verdana"/>
                <a:cs typeface="Verdana"/>
              </a:rPr>
              <a:t>blood </a:t>
            </a:r>
            <a:r>
              <a:rPr sz="1600" spc="-55" dirty="0">
                <a:solidFill>
                  <a:srgbClr val="FFFFFF"/>
                </a:solidFill>
                <a:latin typeface="Verdana"/>
                <a:cs typeface="Verdana"/>
              </a:rPr>
              <a:t>cells, </a:t>
            </a:r>
            <a:r>
              <a:rPr sz="1600" spc="-90" dirty="0">
                <a:solidFill>
                  <a:srgbClr val="FFFFFF"/>
                </a:solidFill>
                <a:latin typeface="Verdana"/>
                <a:cs typeface="Verdana"/>
              </a:rPr>
              <a:t>blood </a:t>
            </a:r>
            <a:r>
              <a:rPr sz="1600" spc="-110" dirty="0">
                <a:solidFill>
                  <a:srgbClr val="FFFFFF"/>
                </a:solidFill>
                <a:latin typeface="Verdana"/>
                <a:cs typeface="Verdana"/>
              </a:rPr>
              <a:t>plasma, </a:t>
            </a:r>
            <a:r>
              <a:rPr sz="1600" spc="-95" dirty="0">
                <a:solidFill>
                  <a:srgbClr val="FFFFFF"/>
                </a:solidFill>
                <a:latin typeface="Verdana"/>
                <a:cs typeface="Verdana"/>
              </a:rPr>
              <a:t>platelets). </a:t>
            </a:r>
            <a:r>
              <a:rPr sz="1600" spc="-100" dirty="0">
                <a:solidFill>
                  <a:srgbClr val="FFFFFF"/>
                </a:solidFill>
                <a:latin typeface="Verdana"/>
                <a:cs typeface="Verdana"/>
              </a:rPr>
              <a:t>Every </a:t>
            </a:r>
            <a:r>
              <a:rPr sz="1600" spc="-114" dirty="0">
                <a:solidFill>
                  <a:srgbClr val="FFFFFF"/>
                </a:solidFill>
                <a:latin typeface="Verdana"/>
                <a:cs typeface="Verdana"/>
              </a:rPr>
              <a:t>minute </a:t>
            </a:r>
            <a:r>
              <a:rPr sz="1600" spc="-70" dirty="0">
                <a:solidFill>
                  <a:srgbClr val="FFFFFF"/>
                </a:solidFill>
                <a:latin typeface="Verdana"/>
                <a:cs typeface="Verdana"/>
              </a:rPr>
              <a:t>of </a:t>
            </a:r>
            <a:r>
              <a:rPr sz="1600" spc="-105" dirty="0">
                <a:solidFill>
                  <a:srgbClr val="FFFFFF"/>
                </a:solidFill>
                <a:latin typeface="Verdana"/>
                <a:cs typeface="Verdana"/>
              </a:rPr>
              <a:t>every  </a:t>
            </a:r>
            <a:r>
              <a:rPr sz="1600" spc="-140" dirty="0">
                <a:solidFill>
                  <a:srgbClr val="FFFFFF"/>
                </a:solidFill>
                <a:latin typeface="Verdana"/>
                <a:cs typeface="Verdana"/>
              </a:rPr>
              <a:t>day </a:t>
            </a:r>
            <a:r>
              <a:rPr sz="1600" spc="-100" dirty="0">
                <a:solidFill>
                  <a:srgbClr val="FFFFFF"/>
                </a:solidFill>
                <a:latin typeface="Verdana"/>
                <a:cs typeface="Verdana"/>
              </a:rPr>
              <a:t>someone </a:t>
            </a:r>
            <a:r>
              <a:rPr sz="1600" spc="-20" dirty="0">
                <a:solidFill>
                  <a:srgbClr val="FFFFFF"/>
                </a:solidFill>
                <a:latin typeface="Verdana"/>
                <a:cs typeface="Verdana"/>
              </a:rPr>
              <a:t>is </a:t>
            </a:r>
            <a:r>
              <a:rPr sz="1600" spc="-75" dirty="0">
                <a:solidFill>
                  <a:srgbClr val="FFFFFF"/>
                </a:solidFill>
                <a:latin typeface="Verdana"/>
                <a:cs typeface="Verdana"/>
              </a:rPr>
              <a:t>in </a:t>
            </a:r>
            <a:r>
              <a:rPr sz="1600" spc="-114" dirty="0">
                <a:solidFill>
                  <a:srgbClr val="FFFFFF"/>
                </a:solidFill>
                <a:latin typeface="Verdana"/>
                <a:cs typeface="Verdana"/>
              </a:rPr>
              <a:t>need </a:t>
            </a:r>
            <a:r>
              <a:rPr sz="1600" spc="-50" dirty="0">
                <a:solidFill>
                  <a:srgbClr val="FFFFFF"/>
                </a:solidFill>
                <a:latin typeface="Verdana"/>
                <a:cs typeface="Verdana"/>
              </a:rPr>
              <a:t>for </a:t>
            </a:r>
            <a:r>
              <a:rPr sz="1600" spc="-110" dirty="0">
                <a:solidFill>
                  <a:srgbClr val="FFFFFF"/>
                </a:solidFill>
                <a:latin typeface="Verdana"/>
                <a:cs typeface="Verdana"/>
              </a:rPr>
              <a:t>blood, </a:t>
            </a:r>
            <a:r>
              <a:rPr sz="1600" spc="-90" dirty="0">
                <a:solidFill>
                  <a:srgbClr val="FFFFFF"/>
                </a:solidFill>
                <a:latin typeface="Verdana"/>
                <a:cs typeface="Verdana"/>
              </a:rPr>
              <a:t>however </a:t>
            </a:r>
            <a:r>
              <a:rPr sz="1600" spc="-50" dirty="0">
                <a:solidFill>
                  <a:srgbClr val="FFFFFF"/>
                </a:solidFill>
                <a:latin typeface="Verdana"/>
                <a:cs typeface="Verdana"/>
              </a:rPr>
              <a:t>as </a:t>
            </a:r>
            <a:r>
              <a:rPr sz="1600" spc="-180" dirty="0">
                <a:solidFill>
                  <a:srgbClr val="FFFFFF"/>
                </a:solidFill>
                <a:latin typeface="Verdana"/>
                <a:cs typeface="Verdana"/>
              </a:rPr>
              <a:t>e.g., </a:t>
            </a:r>
            <a:r>
              <a:rPr sz="1600" spc="-75" dirty="0">
                <a:solidFill>
                  <a:srgbClr val="FFFFFF"/>
                </a:solidFill>
                <a:latin typeface="Verdana"/>
                <a:cs typeface="Verdana"/>
              </a:rPr>
              <a:t>in </a:t>
            </a:r>
            <a:r>
              <a:rPr sz="1600" spc="-125" dirty="0">
                <a:solidFill>
                  <a:srgbClr val="FFFFFF"/>
                </a:solidFill>
                <a:latin typeface="Verdana"/>
                <a:cs typeface="Verdana"/>
              </a:rPr>
              <a:t>Canada </a:t>
            </a:r>
            <a:r>
              <a:rPr sz="1600" spc="-220" dirty="0">
                <a:solidFill>
                  <a:srgbClr val="FFFFFF"/>
                </a:solidFill>
                <a:latin typeface="Verdana"/>
                <a:cs typeface="Verdana"/>
              </a:rPr>
              <a:t>, </a:t>
            </a:r>
            <a:r>
              <a:rPr sz="1600" spc="-95" dirty="0">
                <a:solidFill>
                  <a:srgbClr val="FFFFFF"/>
                </a:solidFill>
                <a:latin typeface="Verdana"/>
                <a:cs typeface="Verdana"/>
              </a:rPr>
              <a:t>only </a:t>
            </a:r>
            <a:r>
              <a:rPr sz="1600" spc="-484" dirty="0">
                <a:solidFill>
                  <a:srgbClr val="FFFFFF"/>
                </a:solidFill>
                <a:latin typeface="Verdana"/>
                <a:cs typeface="Verdana"/>
              </a:rPr>
              <a:t>1 </a:t>
            </a:r>
            <a:r>
              <a:rPr sz="1600" spc="-75" dirty="0">
                <a:solidFill>
                  <a:srgbClr val="FFFFFF"/>
                </a:solidFill>
                <a:latin typeface="Verdana"/>
                <a:cs typeface="Verdana"/>
              </a:rPr>
              <a:t>in </a:t>
            </a:r>
            <a:r>
              <a:rPr sz="1600" spc="-170" dirty="0">
                <a:solidFill>
                  <a:srgbClr val="FFFFFF"/>
                </a:solidFill>
                <a:latin typeface="Verdana"/>
                <a:cs typeface="Verdana"/>
              </a:rPr>
              <a:t>60 </a:t>
            </a:r>
            <a:r>
              <a:rPr sz="1600" spc="-100" dirty="0">
                <a:solidFill>
                  <a:srgbClr val="FFFFFF"/>
                </a:solidFill>
                <a:latin typeface="Verdana"/>
                <a:cs typeface="Verdana"/>
              </a:rPr>
              <a:t>Canadians  </a:t>
            </a:r>
            <a:r>
              <a:rPr sz="1600" spc="-120" dirty="0">
                <a:solidFill>
                  <a:srgbClr val="FFFFFF"/>
                </a:solidFill>
                <a:latin typeface="Verdana"/>
                <a:cs typeface="Verdana"/>
              </a:rPr>
              <a:t>gave </a:t>
            </a:r>
            <a:r>
              <a:rPr sz="1600" spc="-90" dirty="0">
                <a:solidFill>
                  <a:srgbClr val="FFFFFF"/>
                </a:solidFill>
                <a:latin typeface="Verdana"/>
                <a:cs typeface="Verdana"/>
              </a:rPr>
              <a:t>blood </a:t>
            </a:r>
            <a:r>
              <a:rPr sz="1600" spc="-55" dirty="0">
                <a:solidFill>
                  <a:srgbClr val="FFFFFF"/>
                </a:solidFill>
                <a:latin typeface="Verdana"/>
                <a:cs typeface="Verdana"/>
              </a:rPr>
              <a:t>last </a:t>
            </a:r>
            <a:r>
              <a:rPr sz="1600" spc="-125" dirty="0">
                <a:solidFill>
                  <a:srgbClr val="FFFFFF"/>
                </a:solidFill>
                <a:latin typeface="Verdana"/>
                <a:cs typeface="Verdana"/>
              </a:rPr>
              <a:t>year, </a:t>
            </a:r>
            <a:r>
              <a:rPr sz="1600" spc="-100" dirty="0">
                <a:solidFill>
                  <a:srgbClr val="FFFFFF"/>
                </a:solidFill>
                <a:latin typeface="Verdana"/>
                <a:cs typeface="Verdana"/>
              </a:rPr>
              <a:t>when </a:t>
            </a:r>
            <a:r>
              <a:rPr sz="1600" spc="-85" dirty="0">
                <a:solidFill>
                  <a:srgbClr val="FFFFFF"/>
                </a:solidFill>
                <a:latin typeface="Verdana"/>
                <a:cs typeface="Verdana"/>
              </a:rPr>
              <a:t>almost </a:t>
            </a:r>
            <a:r>
              <a:rPr sz="1600" spc="-484" dirty="0">
                <a:solidFill>
                  <a:srgbClr val="FFFFFF"/>
                </a:solidFill>
                <a:latin typeface="Verdana"/>
                <a:cs typeface="Verdana"/>
              </a:rPr>
              <a:t>1 </a:t>
            </a:r>
            <a:r>
              <a:rPr sz="1600" spc="-70" dirty="0">
                <a:solidFill>
                  <a:srgbClr val="FFFFFF"/>
                </a:solidFill>
                <a:latin typeface="Verdana"/>
                <a:cs typeface="Verdana"/>
              </a:rPr>
              <a:t>of </a:t>
            </a:r>
            <a:r>
              <a:rPr sz="1600" spc="-105" dirty="0">
                <a:solidFill>
                  <a:srgbClr val="FFFFFF"/>
                </a:solidFill>
                <a:latin typeface="Verdana"/>
                <a:cs typeface="Verdana"/>
              </a:rPr>
              <a:t>every </a:t>
            </a:r>
            <a:r>
              <a:rPr sz="1600" spc="-190" dirty="0">
                <a:solidFill>
                  <a:srgbClr val="FFFFFF"/>
                </a:solidFill>
                <a:latin typeface="Verdana"/>
                <a:cs typeface="Verdana"/>
              </a:rPr>
              <a:t>2 </a:t>
            </a:r>
            <a:r>
              <a:rPr sz="1600" spc="-105" dirty="0">
                <a:solidFill>
                  <a:srgbClr val="FFFFFF"/>
                </a:solidFill>
                <a:latin typeface="Verdana"/>
                <a:cs typeface="Verdana"/>
              </a:rPr>
              <a:t>Canadians </a:t>
            </a:r>
            <a:r>
              <a:rPr sz="1600" spc="-30" dirty="0">
                <a:solidFill>
                  <a:srgbClr val="FFFFFF"/>
                </a:solidFill>
                <a:latin typeface="Verdana"/>
                <a:cs typeface="Verdana"/>
              </a:rPr>
              <a:t>is </a:t>
            </a:r>
            <a:r>
              <a:rPr sz="1600" spc="-65" dirty="0">
                <a:solidFill>
                  <a:srgbClr val="FFFFFF"/>
                </a:solidFill>
                <a:latin typeface="Verdana"/>
                <a:cs typeface="Verdana"/>
              </a:rPr>
              <a:t>eligible </a:t>
            </a:r>
            <a:r>
              <a:rPr sz="1600" spc="-105" dirty="0">
                <a:solidFill>
                  <a:srgbClr val="FFFFFF"/>
                </a:solidFill>
                <a:latin typeface="Verdana"/>
                <a:cs typeface="Verdana"/>
              </a:rPr>
              <a:t>to </a:t>
            </a:r>
            <a:r>
              <a:rPr sz="1600" spc="-130" dirty="0">
                <a:solidFill>
                  <a:srgbClr val="FFFFFF"/>
                </a:solidFill>
                <a:latin typeface="Verdana"/>
                <a:cs typeface="Verdana"/>
              </a:rPr>
              <a:t>donate. </a:t>
            </a:r>
            <a:r>
              <a:rPr sz="1600" spc="-320" dirty="0">
                <a:solidFill>
                  <a:srgbClr val="FFFFFF"/>
                </a:solidFill>
                <a:latin typeface="Verdana"/>
                <a:cs typeface="Verdana"/>
              </a:rPr>
              <a:t>52% </a:t>
            </a:r>
            <a:r>
              <a:rPr sz="1600" spc="-65" dirty="0">
                <a:solidFill>
                  <a:srgbClr val="FFFFFF"/>
                </a:solidFill>
                <a:latin typeface="Verdana"/>
                <a:cs typeface="Verdana"/>
              </a:rPr>
              <a:t>of  </a:t>
            </a:r>
            <a:r>
              <a:rPr sz="1600" spc="-100" dirty="0">
                <a:solidFill>
                  <a:srgbClr val="FFFFFF"/>
                </a:solidFill>
                <a:latin typeface="Verdana"/>
                <a:cs typeface="Verdana"/>
              </a:rPr>
              <a:t>Canadians </a:t>
            </a:r>
            <a:r>
              <a:rPr sz="1600" spc="-90" dirty="0">
                <a:solidFill>
                  <a:srgbClr val="FFFFFF"/>
                </a:solidFill>
                <a:latin typeface="Verdana"/>
                <a:cs typeface="Verdana"/>
              </a:rPr>
              <a:t>say </a:t>
            </a:r>
            <a:r>
              <a:rPr sz="1600" spc="-125" dirty="0">
                <a:solidFill>
                  <a:srgbClr val="FFFFFF"/>
                </a:solidFill>
                <a:latin typeface="Verdana"/>
                <a:cs typeface="Verdana"/>
              </a:rPr>
              <a:t>they </a:t>
            </a:r>
            <a:r>
              <a:rPr sz="1600" spc="-40" dirty="0">
                <a:solidFill>
                  <a:srgbClr val="FFFFFF"/>
                </a:solidFill>
                <a:latin typeface="Verdana"/>
                <a:cs typeface="Verdana"/>
              </a:rPr>
              <a:t>or </a:t>
            </a:r>
            <a:r>
              <a:rPr sz="1600" spc="-105" dirty="0">
                <a:solidFill>
                  <a:srgbClr val="FFFFFF"/>
                </a:solidFill>
                <a:latin typeface="Verdana"/>
                <a:cs typeface="Verdana"/>
              </a:rPr>
              <a:t>a </a:t>
            </a:r>
            <a:r>
              <a:rPr sz="1600" spc="-90" dirty="0">
                <a:solidFill>
                  <a:srgbClr val="FFFFFF"/>
                </a:solidFill>
                <a:latin typeface="Verdana"/>
                <a:cs typeface="Verdana"/>
              </a:rPr>
              <a:t>family </a:t>
            </a:r>
            <a:r>
              <a:rPr sz="1600" spc="-120" dirty="0">
                <a:solidFill>
                  <a:srgbClr val="FFFFFF"/>
                </a:solidFill>
                <a:latin typeface="Verdana"/>
                <a:cs typeface="Verdana"/>
              </a:rPr>
              <a:t>member </a:t>
            </a:r>
            <a:r>
              <a:rPr sz="1600" spc="-114" dirty="0">
                <a:solidFill>
                  <a:srgbClr val="FFFFFF"/>
                </a:solidFill>
                <a:latin typeface="Verdana"/>
                <a:cs typeface="Verdana"/>
              </a:rPr>
              <a:t>have needed </a:t>
            </a:r>
            <a:r>
              <a:rPr sz="1600" spc="-90" dirty="0">
                <a:solidFill>
                  <a:srgbClr val="FFFFFF"/>
                </a:solidFill>
                <a:latin typeface="Verdana"/>
                <a:cs typeface="Verdana"/>
              </a:rPr>
              <a:t>blood </a:t>
            </a:r>
            <a:r>
              <a:rPr sz="1600" spc="-40" dirty="0">
                <a:solidFill>
                  <a:srgbClr val="FFFFFF"/>
                </a:solidFill>
                <a:latin typeface="Verdana"/>
                <a:cs typeface="Verdana"/>
              </a:rPr>
              <a:t>or </a:t>
            </a:r>
            <a:r>
              <a:rPr sz="1600" spc="-95" dirty="0">
                <a:solidFill>
                  <a:srgbClr val="FFFFFF"/>
                </a:solidFill>
                <a:latin typeface="Verdana"/>
                <a:cs typeface="Verdana"/>
              </a:rPr>
              <a:t>blood </a:t>
            </a:r>
            <a:r>
              <a:rPr sz="1600" spc="-100" dirty="0">
                <a:solidFill>
                  <a:srgbClr val="FFFFFF"/>
                </a:solidFill>
                <a:latin typeface="Verdana"/>
                <a:cs typeface="Verdana"/>
              </a:rPr>
              <a:t>products. </a:t>
            </a:r>
            <a:r>
              <a:rPr sz="1600" spc="-150" dirty="0">
                <a:solidFill>
                  <a:srgbClr val="FFFFFF"/>
                </a:solidFill>
                <a:latin typeface="Verdana"/>
                <a:cs typeface="Verdana"/>
              </a:rPr>
              <a:t>The  </a:t>
            </a:r>
            <a:r>
              <a:rPr sz="1600" spc="-90" dirty="0">
                <a:solidFill>
                  <a:srgbClr val="FFFFFF"/>
                </a:solidFill>
                <a:latin typeface="Verdana"/>
                <a:cs typeface="Verdana"/>
              </a:rPr>
              <a:t>blood </a:t>
            </a:r>
            <a:r>
              <a:rPr sz="1600" spc="-105" dirty="0">
                <a:solidFill>
                  <a:srgbClr val="FFFFFF"/>
                </a:solidFill>
                <a:latin typeface="Verdana"/>
                <a:cs typeface="Verdana"/>
              </a:rPr>
              <a:t>donation </a:t>
            </a:r>
            <a:r>
              <a:rPr sz="1600" spc="-75" dirty="0">
                <a:solidFill>
                  <a:srgbClr val="FFFFFF"/>
                </a:solidFill>
                <a:latin typeface="Verdana"/>
                <a:cs typeface="Verdana"/>
              </a:rPr>
              <a:t>rate in </a:t>
            </a:r>
            <a:r>
              <a:rPr sz="1600" spc="-90" dirty="0">
                <a:solidFill>
                  <a:srgbClr val="FFFFFF"/>
                </a:solidFill>
                <a:latin typeface="Verdana"/>
                <a:cs typeface="Verdana"/>
              </a:rPr>
              <a:t>high-income </a:t>
            </a:r>
            <a:r>
              <a:rPr sz="1600" spc="-70" dirty="0">
                <a:solidFill>
                  <a:srgbClr val="FFFFFF"/>
                </a:solidFill>
                <a:latin typeface="Verdana"/>
                <a:cs typeface="Verdana"/>
              </a:rPr>
              <a:t>countries </a:t>
            </a:r>
            <a:r>
              <a:rPr sz="1600" spc="-30" dirty="0">
                <a:solidFill>
                  <a:srgbClr val="FFFFFF"/>
                </a:solidFill>
                <a:latin typeface="Verdana"/>
                <a:cs typeface="Verdana"/>
              </a:rPr>
              <a:t>is </a:t>
            </a:r>
            <a:r>
              <a:rPr sz="1600" spc="-270" dirty="0">
                <a:solidFill>
                  <a:srgbClr val="FFFFFF"/>
                </a:solidFill>
                <a:latin typeface="Verdana"/>
                <a:cs typeface="Verdana"/>
              </a:rPr>
              <a:t>33.1 </a:t>
            </a:r>
            <a:r>
              <a:rPr sz="1600" spc="-95" dirty="0">
                <a:solidFill>
                  <a:srgbClr val="FFFFFF"/>
                </a:solidFill>
                <a:latin typeface="Verdana"/>
                <a:cs typeface="Verdana"/>
              </a:rPr>
              <a:t>donations </a:t>
            </a:r>
            <a:r>
              <a:rPr sz="1600" spc="-80" dirty="0">
                <a:solidFill>
                  <a:srgbClr val="FFFFFF"/>
                </a:solidFill>
                <a:latin typeface="Verdana"/>
                <a:cs typeface="Verdana"/>
              </a:rPr>
              <a:t>per </a:t>
            </a:r>
            <a:r>
              <a:rPr sz="1600" spc="-225" dirty="0">
                <a:solidFill>
                  <a:srgbClr val="FFFFFF"/>
                </a:solidFill>
                <a:latin typeface="Verdana"/>
                <a:cs typeface="Verdana"/>
              </a:rPr>
              <a:t>1,000 </a:t>
            </a:r>
            <a:r>
              <a:rPr sz="1600" spc="-130" dirty="0">
                <a:solidFill>
                  <a:srgbClr val="FFFFFF"/>
                </a:solidFill>
                <a:latin typeface="Verdana"/>
                <a:cs typeface="Verdana"/>
              </a:rPr>
              <a:t>people; </a:t>
            </a:r>
            <a:r>
              <a:rPr sz="1600" spc="-355" dirty="0">
                <a:solidFill>
                  <a:srgbClr val="FFFFFF"/>
                </a:solidFill>
                <a:latin typeface="Verdana"/>
                <a:cs typeface="Verdana"/>
              </a:rPr>
              <a:t>11.7  </a:t>
            </a:r>
            <a:r>
              <a:rPr sz="1600" spc="-95" dirty="0">
                <a:solidFill>
                  <a:srgbClr val="FFFFFF"/>
                </a:solidFill>
                <a:latin typeface="Verdana"/>
                <a:cs typeface="Verdana"/>
              </a:rPr>
              <a:t>donations </a:t>
            </a:r>
            <a:r>
              <a:rPr sz="1600" spc="-75" dirty="0">
                <a:solidFill>
                  <a:srgbClr val="FFFFFF"/>
                </a:solidFill>
                <a:latin typeface="Verdana"/>
                <a:cs typeface="Verdana"/>
              </a:rPr>
              <a:t>in </a:t>
            </a:r>
            <a:r>
              <a:rPr sz="1600" spc="-85" dirty="0">
                <a:solidFill>
                  <a:srgbClr val="FFFFFF"/>
                </a:solidFill>
                <a:latin typeface="Verdana"/>
                <a:cs typeface="Verdana"/>
              </a:rPr>
              <a:t>middle-income </a:t>
            </a:r>
            <a:r>
              <a:rPr sz="1600" spc="-70" dirty="0">
                <a:solidFill>
                  <a:srgbClr val="FFFFFF"/>
                </a:solidFill>
                <a:latin typeface="Verdana"/>
                <a:cs typeface="Verdana"/>
              </a:rPr>
              <a:t>countries </a:t>
            </a:r>
            <a:r>
              <a:rPr sz="1600" spc="-120" dirty="0">
                <a:solidFill>
                  <a:srgbClr val="FFFFFF"/>
                </a:solidFill>
                <a:latin typeface="Verdana"/>
                <a:cs typeface="Verdana"/>
              </a:rPr>
              <a:t>and </a:t>
            </a:r>
            <a:r>
              <a:rPr sz="1600" spc="-175" dirty="0">
                <a:solidFill>
                  <a:srgbClr val="FFFFFF"/>
                </a:solidFill>
                <a:latin typeface="Verdana"/>
                <a:cs typeface="Verdana"/>
              </a:rPr>
              <a:t>4.6 </a:t>
            </a:r>
            <a:r>
              <a:rPr sz="1600" spc="-95" dirty="0">
                <a:solidFill>
                  <a:srgbClr val="FFFFFF"/>
                </a:solidFill>
                <a:latin typeface="Verdana"/>
                <a:cs typeface="Verdana"/>
              </a:rPr>
              <a:t>donations </a:t>
            </a:r>
            <a:r>
              <a:rPr sz="1600" spc="-75" dirty="0">
                <a:solidFill>
                  <a:srgbClr val="FFFFFF"/>
                </a:solidFill>
                <a:latin typeface="Verdana"/>
                <a:cs typeface="Verdana"/>
              </a:rPr>
              <a:t>in low-income </a:t>
            </a:r>
            <a:r>
              <a:rPr sz="1600" spc="-70" dirty="0">
                <a:solidFill>
                  <a:srgbClr val="FFFFFF"/>
                </a:solidFill>
                <a:latin typeface="Verdana"/>
                <a:cs typeface="Verdana"/>
              </a:rPr>
              <a:t>countries </a:t>
            </a:r>
            <a:r>
              <a:rPr sz="1600" spc="-220" dirty="0">
                <a:solidFill>
                  <a:srgbClr val="FFFFFF"/>
                </a:solidFill>
                <a:latin typeface="Verdana"/>
                <a:cs typeface="Verdana"/>
              </a:rPr>
              <a:t>. </a:t>
            </a:r>
            <a:r>
              <a:rPr sz="1600" spc="-40" dirty="0">
                <a:solidFill>
                  <a:srgbClr val="FFFFFF"/>
                </a:solidFill>
                <a:latin typeface="Verdana"/>
                <a:cs typeface="Verdana"/>
              </a:rPr>
              <a:t>As  </a:t>
            </a:r>
            <a:r>
              <a:rPr sz="1600" spc="-110" dirty="0">
                <a:solidFill>
                  <a:srgbClr val="FFFFFF"/>
                </a:solidFill>
                <a:latin typeface="Verdana"/>
                <a:cs typeface="Verdana"/>
              </a:rPr>
              <a:t>a</a:t>
            </a:r>
            <a:r>
              <a:rPr sz="1600" spc="-150" dirty="0">
                <a:solidFill>
                  <a:srgbClr val="FFFFFF"/>
                </a:solidFill>
                <a:latin typeface="Verdana"/>
                <a:cs typeface="Verdana"/>
              </a:rPr>
              <a:t> </a:t>
            </a:r>
            <a:r>
              <a:rPr sz="1600" spc="-75" dirty="0">
                <a:solidFill>
                  <a:srgbClr val="FFFFFF"/>
                </a:solidFill>
                <a:latin typeface="Verdana"/>
                <a:cs typeface="Verdana"/>
              </a:rPr>
              <a:t>result,</a:t>
            </a:r>
            <a:r>
              <a:rPr sz="1600" spc="-165" dirty="0">
                <a:solidFill>
                  <a:srgbClr val="FFFFFF"/>
                </a:solidFill>
                <a:latin typeface="Verdana"/>
                <a:cs typeface="Verdana"/>
              </a:rPr>
              <a:t> </a:t>
            </a:r>
            <a:r>
              <a:rPr sz="1600" spc="-95" dirty="0">
                <a:solidFill>
                  <a:srgbClr val="FFFFFF"/>
                </a:solidFill>
                <a:latin typeface="Verdana"/>
                <a:cs typeface="Verdana"/>
              </a:rPr>
              <a:t>finding</a:t>
            </a:r>
            <a:r>
              <a:rPr sz="1600" spc="-125" dirty="0">
                <a:solidFill>
                  <a:srgbClr val="FFFFFF"/>
                </a:solidFill>
                <a:latin typeface="Verdana"/>
                <a:cs typeface="Verdana"/>
              </a:rPr>
              <a:t> </a:t>
            </a:r>
            <a:r>
              <a:rPr sz="1600" spc="-90" dirty="0">
                <a:solidFill>
                  <a:srgbClr val="FFFFFF"/>
                </a:solidFill>
                <a:latin typeface="Verdana"/>
                <a:cs typeface="Verdana"/>
              </a:rPr>
              <a:t>blood</a:t>
            </a:r>
            <a:r>
              <a:rPr sz="1600" spc="-130" dirty="0">
                <a:solidFill>
                  <a:srgbClr val="FFFFFF"/>
                </a:solidFill>
                <a:latin typeface="Verdana"/>
                <a:cs typeface="Verdana"/>
              </a:rPr>
              <a:t> </a:t>
            </a:r>
            <a:r>
              <a:rPr sz="1600" spc="-90" dirty="0">
                <a:solidFill>
                  <a:srgbClr val="FFFFFF"/>
                </a:solidFill>
                <a:latin typeface="Verdana"/>
                <a:cs typeface="Verdana"/>
              </a:rPr>
              <a:t>donor</a:t>
            </a:r>
            <a:r>
              <a:rPr sz="1600" spc="-170" dirty="0">
                <a:solidFill>
                  <a:srgbClr val="FFFFFF"/>
                </a:solidFill>
                <a:latin typeface="Verdana"/>
                <a:cs typeface="Verdana"/>
              </a:rPr>
              <a:t> </a:t>
            </a:r>
            <a:r>
              <a:rPr sz="1600" spc="-20" dirty="0">
                <a:solidFill>
                  <a:srgbClr val="FFFFFF"/>
                </a:solidFill>
                <a:latin typeface="Verdana"/>
                <a:cs typeface="Verdana"/>
              </a:rPr>
              <a:t>is</a:t>
            </a:r>
            <a:r>
              <a:rPr sz="1600" spc="-145" dirty="0">
                <a:solidFill>
                  <a:srgbClr val="FFFFFF"/>
                </a:solidFill>
                <a:latin typeface="Verdana"/>
                <a:cs typeface="Verdana"/>
              </a:rPr>
              <a:t> </a:t>
            </a:r>
            <a:r>
              <a:rPr sz="1600" spc="-105" dirty="0">
                <a:solidFill>
                  <a:srgbClr val="FFFFFF"/>
                </a:solidFill>
                <a:latin typeface="Verdana"/>
                <a:cs typeface="Verdana"/>
              </a:rPr>
              <a:t>becoming</a:t>
            </a:r>
            <a:r>
              <a:rPr sz="1600" spc="-145" dirty="0">
                <a:solidFill>
                  <a:srgbClr val="FFFFFF"/>
                </a:solidFill>
                <a:latin typeface="Verdana"/>
                <a:cs typeface="Verdana"/>
              </a:rPr>
              <a:t> </a:t>
            </a:r>
            <a:r>
              <a:rPr sz="1600" spc="-100" dirty="0">
                <a:solidFill>
                  <a:srgbClr val="FFFFFF"/>
                </a:solidFill>
                <a:latin typeface="Verdana"/>
                <a:cs typeface="Verdana"/>
              </a:rPr>
              <a:t>very</a:t>
            </a:r>
            <a:r>
              <a:rPr sz="1600" spc="-155" dirty="0">
                <a:solidFill>
                  <a:srgbClr val="FFFFFF"/>
                </a:solidFill>
                <a:latin typeface="Verdana"/>
                <a:cs typeface="Verdana"/>
              </a:rPr>
              <a:t> </a:t>
            </a:r>
            <a:r>
              <a:rPr sz="1600" spc="-65" dirty="0">
                <a:solidFill>
                  <a:srgbClr val="FFFFFF"/>
                </a:solidFill>
                <a:latin typeface="Verdana"/>
                <a:cs typeface="Verdana"/>
              </a:rPr>
              <a:t>difficult</a:t>
            </a:r>
            <a:r>
              <a:rPr sz="1600" spc="-130" dirty="0">
                <a:solidFill>
                  <a:srgbClr val="FFFFFF"/>
                </a:solidFill>
                <a:latin typeface="Verdana"/>
                <a:cs typeface="Verdana"/>
              </a:rPr>
              <a:t> </a:t>
            </a:r>
            <a:r>
              <a:rPr sz="1600" spc="-75" dirty="0">
                <a:solidFill>
                  <a:srgbClr val="FFFFFF"/>
                </a:solidFill>
                <a:latin typeface="Verdana"/>
                <a:cs typeface="Verdana"/>
              </a:rPr>
              <a:t>in</a:t>
            </a:r>
            <a:r>
              <a:rPr sz="1600" spc="-145" dirty="0">
                <a:solidFill>
                  <a:srgbClr val="FFFFFF"/>
                </a:solidFill>
                <a:latin typeface="Verdana"/>
                <a:cs typeface="Verdana"/>
              </a:rPr>
              <a:t> </a:t>
            </a:r>
            <a:r>
              <a:rPr sz="1600" spc="-80" dirty="0">
                <a:solidFill>
                  <a:srgbClr val="FFFFFF"/>
                </a:solidFill>
                <a:latin typeface="Verdana"/>
                <a:cs typeface="Verdana"/>
              </a:rPr>
              <a:t>almost</a:t>
            </a:r>
            <a:r>
              <a:rPr sz="1600" spc="-140" dirty="0">
                <a:solidFill>
                  <a:srgbClr val="FFFFFF"/>
                </a:solidFill>
                <a:latin typeface="Verdana"/>
                <a:cs typeface="Verdana"/>
              </a:rPr>
              <a:t> </a:t>
            </a:r>
            <a:r>
              <a:rPr sz="1600" spc="-100" dirty="0">
                <a:solidFill>
                  <a:srgbClr val="FFFFFF"/>
                </a:solidFill>
                <a:latin typeface="Verdana"/>
                <a:cs typeface="Verdana"/>
              </a:rPr>
              <a:t>every</a:t>
            </a:r>
            <a:r>
              <a:rPr sz="1600" spc="-160" dirty="0">
                <a:solidFill>
                  <a:srgbClr val="FFFFFF"/>
                </a:solidFill>
                <a:latin typeface="Verdana"/>
                <a:cs typeface="Verdana"/>
              </a:rPr>
              <a:t> </a:t>
            </a:r>
            <a:r>
              <a:rPr sz="1600" spc="-114" dirty="0">
                <a:solidFill>
                  <a:srgbClr val="FFFFFF"/>
                </a:solidFill>
                <a:latin typeface="Verdana"/>
                <a:cs typeface="Verdana"/>
              </a:rPr>
              <a:t>country.</a:t>
            </a:r>
            <a:endParaRPr sz="1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502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223504" y="2292095"/>
            <a:ext cx="856488" cy="60045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85688" y="4800600"/>
            <a:ext cx="1341119" cy="34442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58951" y="963167"/>
            <a:ext cx="694943" cy="75285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05905" y="1958047"/>
            <a:ext cx="1557020" cy="1270863"/>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7565135" y="3480815"/>
            <a:ext cx="1286255" cy="1008888"/>
          </a:xfrm>
          <a:prstGeom prst="rect">
            <a:avLst/>
          </a:prstGeom>
          <a:blipFill>
            <a:blip r:embed="rId7"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891641" y="561288"/>
            <a:ext cx="7403465" cy="512445"/>
          </a:xfrm>
          <a:prstGeom prst="rect">
            <a:avLst/>
          </a:prstGeom>
        </p:spPr>
        <p:txBody>
          <a:bodyPr vert="horz" wrap="square" lIns="0" tIns="12065" rIns="0" bIns="0" rtlCol="0">
            <a:spAutoFit/>
          </a:bodyPr>
          <a:lstStyle/>
          <a:p>
            <a:pPr marL="12700">
              <a:lnSpc>
                <a:spcPct val="100000"/>
              </a:lnSpc>
              <a:spcBef>
                <a:spcPts val="95"/>
              </a:spcBef>
            </a:pPr>
            <a:r>
              <a:rPr sz="3200" b="1" dirty="0">
                <a:latin typeface="Verdana"/>
                <a:cs typeface="Verdana"/>
              </a:rPr>
              <a:t>WORKFLOW OF THE PROJECT</a:t>
            </a:r>
            <a:endParaRPr sz="3200" dirty="0">
              <a:latin typeface="Verdana"/>
              <a:cs typeface="Verdana"/>
            </a:endParaRPr>
          </a:p>
        </p:txBody>
      </p:sp>
      <p:sp>
        <p:nvSpPr>
          <p:cNvPr id="9" name="object 9"/>
          <p:cNvSpPr txBox="1"/>
          <p:nvPr/>
        </p:nvSpPr>
        <p:spPr>
          <a:xfrm>
            <a:off x="546912" y="1273555"/>
            <a:ext cx="8054340" cy="2814320"/>
          </a:xfrm>
          <a:prstGeom prst="rect">
            <a:avLst/>
          </a:prstGeom>
        </p:spPr>
        <p:txBody>
          <a:bodyPr vert="horz" wrap="square" lIns="0" tIns="13335" rIns="0" bIns="0" rtlCol="0">
            <a:spAutoFit/>
          </a:bodyPr>
          <a:lstStyle/>
          <a:p>
            <a:pPr marL="12700" marR="5080" algn="just">
              <a:lnSpc>
                <a:spcPct val="100000"/>
              </a:lnSpc>
              <a:spcBef>
                <a:spcPts val="105"/>
              </a:spcBef>
            </a:pPr>
            <a:r>
              <a:rPr sz="1600" spc="-100" dirty="0">
                <a:solidFill>
                  <a:srgbClr val="FFFFFF"/>
                </a:solidFill>
                <a:latin typeface="Verdana"/>
                <a:cs typeface="Verdana"/>
              </a:rPr>
              <a:t>During </a:t>
            </a:r>
            <a:r>
              <a:rPr sz="1600" spc="-110" dirty="0">
                <a:solidFill>
                  <a:srgbClr val="FFFFFF"/>
                </a:solidFill>
                <a:latin typeface="Verdana"/>
                <a:cs typeface="Verdana"/>
              </a:rPr>
              <a:t>the </a:t>
            </a:r>
            <a:r>
              <a:rPr sz="1600" spc="-195" dirty="0">
                <a:solidFill>
                  <a:srgbClr val="FFFFFF"/>
                </a:solidFill>
                <a:latin typeface="Verdana"/>
                <a:cs typeface="Verdana"/>
              </a:rPr>
              <a:t>COVID </a:t>
            </a:r>
            <a:r>
              <a:rPr sz="1600" spc="-345" dirty="0">
                <a:solidFill>
                  <a:srgbClr val="FFFFFF"/>
                </a:solidFill>
                <a:latin typeface="Verdana"/>
                <a:cs typeface="Verdana"/>
              </a:rPr>
              <a:t>19 </a:t>
            </a:r>
            <a:r>
              <a:rPr sz="1600" spc="-55" dirty="0">
                <a:solidFill>
                  <a:srgbClr val="FFFFFF"/>
                </a:solidFill>
                <a:latin typeface="Verdana"/>
                <a:cs typeface="Verdana"/>
              </a:rPr>
              <a:t>crisis, </a:t>
            </a:r>
            <a:r>
              <a:rPr sz="1600" spc="-110" dirty="0">
                <a:solidFill>
                  <a:srgbClr val="FFFFFF"/>
                </a:solidFill>
                <a:latin typeface="Verdana"/>
                <a:cs typeface="Verdana"/>
              </a:rPr>
              <a:t>the </a:t>
            </a:r>
            <a:r>
              <a:rPr sz="1600" spc="-95" dirty="0">
                <a:solidFill>
                  <a:srgbClr val="FFFFFF"/>
                </a:solidFill>
                <a:latin typeface="Verdana"/>
                <a:cs typeface="Verdana"/>
              </a:rPr>
              <a:t>requirement </a:t>
            </a:r>
            <a:r>
              <a:rPr sz="1600" spc="-70" dirty="0">
                <a:solidFill>
                  <a:srgbClr val="FFFFFF"/>
                </a:solidFill>
                <a:latin typeface="Verdana"/>
                <a:cs typeface="Verdana"/>
              </a:rPr>
              <a:t>of </a:t>
            </a:r>
            <a:r>
              <a:rPr sz="1600" spc="-90" dirty="0">
                <a:solidFill>
                  <a:srgbClr val="FFFFFF"/>
                </a:solidFill>
                <a:latin typeface="Verdana"/>
                <a:cs typeface="Verdana"/>
              </a:rPr>
              <a:t>plasma </a:t>
            </a:r>
            <a:r>
              <a:rPr sz="1600" spc="-110" dirty="0">
                <a:solidFill>
                  <a:srgbClr val="FFFFFF"/>
                </a:solidFill>
                <a:latin typeface="Verdana"/>
                <a:cs typeface="Verdana"/>
              </a:rPr>
              <a:t>became a </a:t>
            </a:r>
            <a:r>
              <a:rPr sz="1600" spc="-105" dirty="0">
                <a:solidFill>
                  <a:srgbClr val="FFFFFF"/>
                </a:solidFill>
                <a:latin typeface="Verdana"/>
                <a:cs typeface="Verdana"/>
              </a:rPr>
              <a:t>high </a:t>
            </a:r>
            <a:r>
              <a:rPr sz="1600" spc="-75" dirty="0">
                <a:solidFill>
                  <a:srgbClr val="FFFFFF"/>
                </a:solidFill>
                <a:latin typeface="Verdana"/>
                <a:cs typeface="Verdana"/>
              </a:rPr>
              <a:t>priority </a:t>
            </a:r>
            <a:r>
              <a:rPr sz="1600" spc="-120" dirty="0">
                <a:solidFill>
                  <a:srgbClr val="FFFFFF"/>
                </a:solidFill>
                <a:latin typeface="Verdana"/>
                <a:cs typeface="Verdana"/>
              </a:rPr>
              <a:t>and </a:t>
            </a:r>
            <a:r>
              <a:rPr sz="1600" spc="-110" dirty="0">
                <a:solidFill>
                  <a:srgbClr val="FFFFFF"/>
                </a:solidFill>
                <a:latin typeface="Verdana"/>
                <a:cs typeface="Verdana"/>
              </a:rPr>
              <a:t>the  </a:t>
            </a:r>
            <a:r>
              <a:rPr sz="1600" spc="-90" dirty="0">
                <a:solidFill>
                  <a:srgbClr val="FFFFFF"/>
                </a:solidFill>
                <a:latin typeface="Verdana"/>
                <a:cs typeface="Verdana"/>
              </a:rPr>
              <a:t>donor </a:t>
            </a:r>
            <a:r>
              <a:rPr sz="1600" spc="-100" dirty="0">
                <a:solidFill>
                  <a:srgbClr val="FFFFFF"/>
                </a:solidFill>
                <a:latin typeface="Verdana"/>
                <a:cs typeface="Verdana"/>
              </a:rPr>
              <a:t>count </a:t>
            </a:r>
            <a:r>
              <a:rPr sz="1600" spc="-80" dirty="0">
                <a:solidFill>
                  <a:srgbClr val="FFFFFF"/>
                </a:solidFill>
                <a:latin typeface="Verdana"/>
                <a:cs typeface="Verdana"/>
              </a:rPr>
              <a:t>has </a:t>
            </a:r>
            <a:r>
              <a:rPr sz="1600" spc="-110" dirty="0">
                <a:solidFill>
                  <a:srgbClr val="FFFFFF"/>
                </a:solidFill>
                <a:latin typeface="Verdana"/>
                <a:cs typeface="Verdana"/>
              </a:rPr>
              <a:t>become </a:t>
            </a:r>
            <a:r>
              <a:rPr sz="1600" spc="-90" dirty="0">
                <a:solidFill>
                  <a:srgbClr val="FFFFFF"/>
                </a:solidFill>
                <a:latin typeface="Verdana"/>
                <a:cs typeface="Verdana"/>
              </a:rPr>
              <a:t>low. </a:t>
            </a:r>
            <a:r>
              <a:rPr sz="1600" spc="-114" dirty="0">
                <a:solidFill>
                  <a:srgbClr val="FFFFFF"/>
                </a:solidFill>
                <a:latin typeface="Verdana"/>
                <a:cs typeface="Verdana"/>
              </a:rPr>
              <a:t>Saving </a:t>
            </a:r>
            <a:r>
              <a:rPr sz="1600" spc="-110" dirty="0">
                <a:solidFill>
                  <a:srgbClr val="FFFFFF"/>
                </a:solidFill>
                <a:latin typeface="Verdana"/>
                <a:cs typeface="Verdana"/>
              </a:rPr>
              <a:t>the </a:t>
            </a:r>
            <a:r>
              <a:rPr sz="1600" spc="-90" dirty="0">
                <a:solidFill>
                  <a:srgbClr val="FFFFFF"/>
                </a:solidFill>
                <a:latin typeface="Verdana"/>
                <a:cs typeface="Verdana"/>
              </a:rPr>
              <a:t>donor information </a:t>
            </a:r>
            <a:r>
              <a:rPr sz="1600" spc="-120" dirty="0">
                <a:solidFill>
                  <a:srgbClr val="FFFFFF"/>
                </a:solidFill>
                <a:latin typeface="Verdana"/>
                <a:cs typeface="Verdana"/>
              </a:rPr>
              <a:t>and </a:t>
            </a:r>
            <a:r>
              <a:rPr sz="1600" spc="-95" dirty="0">
                <a:solidFill>
                  <a:srgbClr val="FFFFFF"/>
                </a:solidFill>
                <a:latin typeface="Verdana"/>
                <a:cs typeface="Verdana"/>
              </a:rPr>
              <a:t>helping </a:t>
            </a:r>
            <a:r>
              <a:rPr sz="1600" spc="-110" dirty="0">
                <a:solidFill>
                  <a:srgbClr val="FFFFFF"/>
                </a:solidFill>
                <a:latin typeface="Verdana"/>
                <a:cs typeface="Verdana"/>
              </a:rPr>
              <a:t>the </a:t>
            </a:r>
            <a:r>
              <a:rPr sz="1600" spc="-130" dirty="0">
                <a:solidFill>
                  <a:srgbClr val="FFFFFF"/>
                </a:solidFill>
                <a:latin typeface="Verdana"/>
                <a:cs typeface="Verdana"/>
              </a:rPr>
              <a:t>needy </a:t>
            </a:r>
            <a:r>
              <a:rPr sz="1600" spc="-165" dirty="0">
                <a:solidFill>
                  <a:srgbClr val="FFFFFF"/>
                </a:solidFill>
                <a:latin typeface="Verdana"/>
                <a:cs typeface="Verdana"/>
              </a:rPr>
              <a:t>by  </a:t>
            </a:r>
            <a:r>
              <a:rPr sz="1600" spc="-100" dirty="0">
                <a:solidFill>
                  <a:srgbClr val="FFFFFF"/>
                </a:solidFill>
                <a:latin typeface="Verdana"/>
                <a:cs typeface="Verdana"/>
              </a:rPr>
              <a:t>notifying </a:t>
            </a:r>
            <a:r>
              <a:rPr sz="1600" spc="-110" dirty="0">
                <a:solidFill>
                  <a:srgbClr val="FFFFFF"/>
                </a:solidFill>
                <a:latin typeface="Verdana"/>
                <a:cs typeface="Verdana"/>
              </a:rPr>
              <a:t>the </a:t>
            </a:r>
            <a:r>
              <a:rPr sz="1600" spc="-70" dirty="0">
                <a:solidFill>
                  <a:srgbClr val="FFFFFF"/>
                </a:solidFill>
                <a:latin typeface="Verdana"/>
                <a:cs typeface="Verdana"/>
              </a:rPr>
              <a:t>current </a:t>
            </a:r>
            <a:r>
              <a:rPr sz="1600" spc="-80" dirty="0">
                <a:solidFill>
                  <a:srgbClr val="FFFFFF"/>
                </a:solidFill>
                <a:latin typeface="Verdana"/>
                <a:cs typeface="Verdana"/>
              </a:rPr>
              <a:t>donors </a:t>
            </a:r>
            <a:r>
              <a:rPr sz="1600" spc="-75" dirty="0">
                <a:solidFill>
                  <a:srgbClr val="FFFFFF"/>
                </a:solidFill>
                <a:latin typeface="Verdana"/>
                <a:cs typeface="Verdana"/>
              </a:rPr>
              <a:t>list, </a:t>
            </a:r>
            <a:r>
              <a:rPr sz="1600" spc="-85" dirty="0">
                <a:solidFill>
                  <a:srgbClr val="FFFFFF"/>
                </a:solidFill>
                <a:latin typeface="Verdana"/>
                <a:cs typeface="Verdana"/>
              </a:rPr>
              <a:t>would </a:t>
            </a:r>
            <a:r>
              <a:rPr sz="1600" spc="-114" dirty="0">
                <a:solidFill>
                  <a:srgbClr val="FFFFFF"/>
                </a:solidFill>
                <a:latin typeface="Verdana"/>
                <a:cs typeface="Verdana"/>
              </a:rPr>
              <a:t>be </a:t>
            </a:r>
            <a:r>
              <a:rPr sz="1600" spc="-105" dirty="0">
                <a:solidFill>
                  <a:srgbClr val="FFFFFF"/>
                </a:solidFill>
                <a:latin typeface="Verdana"/>
                <a:cs typeface="Verdana"/>
              </a:rPr>
              <a:t>a </a:t>
            </a:r>
            <a:r>
              <a:rPr sz="1600" spc="-90" dirty="0">
                <a:solidFill>
                  <a:srgbClr val="FFFFFF"/>
                </a:solidFill>
                <a:latin typeface="Verdana"/>
                <a:cs typeface="Verdana"/>
              </a:rPr>
              <a:t>helping </a:t>
            </a:r>
            <a:r>
              <a:rPr sz="1600" spc="-145" dirty="0">
                <a:solidFill>
                  <a:srgbClr val="FFFFFF"/>
                </a:solidFill>
                <a:latin typeface="Verdana"/>
                <a:cs typeface="Verdana"/>
              </a:rPr>
              <a:t>hand. </a:t>
            </a:r>
            <a:r>
              <a:rPr sz="1600" spc="-180" dirty="0">
                <a:solidFill>
                  <a:srgbClr val="FFFFFF"/>
                </a:solidFill>
                <a:latin typeface="Verdana"/>
                <a:cs typeface="Verdana"/>
              </a:rPr>
              <a:t>In </a:t>
            </a:r>
            <a:r>
              <a:rPr sz="1600" spc="-80" dirty="0">
                <a:solidFill>
                  <a:srgbClr val="FFFFFF"/>
                </a:solidFill>
                <a:latin typeface="Verdana"/>
                <a:cs typeface="Verdana"/>
              </a:rPr>
              <a:t>regard </a:t>
            </a:r>
            <a:r>
              <a:rPr sz="1600" spc="-100" dirty="0">
                <a:solidFill>
                  <a:srgbClr val="FFFFFF"/>
                </a:solidFill>
                <a:latin typeface="Verdana"/>
                <a:cs typeface="Verdana"/>
              </a:rPr>
              <a:t>to </a:t>
            </a:r>
            <a:r>
              <a:rPr sz="1600" spc="-110" dirty="0">
                <a:solidFill>
                  <a:srgbClr val="FFFFFF"/>
                </a:solidFill>
                <a:latin typeface="Verdana"/>
                <a:cs typeface="Verdana"/>
              </a:rPr>
              <a:t>the </a:t>
            </a:r>
            <a:r>
              <a:rPr sz="1600" spc="-90" dirty="0">
                <a:solidFill>
                  <a:srgbClr val="FFFFFF"/>
                </a:solidFill>
                <a:latin typeface="Verdana"/>
                <a:cs typeface="Verdana"/>
              </a:rPr>
              <a:t>problem  </a:t>
            </a:r>
            <a:r>
              <a:rPr sz="1600" spc="-110" dirty="0">
                <a:solidFill>
                  <a:srgbClr val="FFFFFF"/>
                </a:solidFill>
                <a:latin typeface="Verdana"/>
                <a:cs typeface="Verdana"/>
              </a:rPr>
              <a:t>faced, an </a:t>
            </a:r>
            <a:r>
              <a:rPr sz="1600" spc="-85" dirty="0">
                <a:solidFill>
                  <a:srgbClr val="FFFFFF"/>
                </a:solidFill>
                <a:latin typeface="Verdana"/>
                <a:cs typeface="Verdana"/>
              </a:rPr>
              <a:t>application </a:t>
            </a:r>
            <a:r>
              <a:rPr sz="1600" spc="-20" dirty="0">
                <a:solidFill>
                  <a:srgbClr val="FFFFFF"/>
                </a:solidFill>
                <a:latin typeface="Verdana"/>
                <a:cs typeface="Verdana"/>
              </a:rPr>
              <a:t>is </a:t>
            </a:r>
            <a:r>
              <a:rPr sz="1600" spc="-100" dirty="0">
                <a:solidFill>
                  <a:srgbClr val="FFFFFF"/>
                </a:solidFill>
                <a:latin typeface="Verdana"/>
                <a:cs typeface="Verdana"/>
              </a:rPr>
              <a:t>to </a:t>
            </a:r>
            <a:r>
              <a:rPr sz="1600" spc="-114" dirty="0">
                <a:solidFill>
                  <a:srgbClr val="FFFFFF"/>
                </a:solidFill>
                <a:latin typeface="Verdana"/>
                <a:cs typeface="Verdana"/>
              </a:rPr>
              <a:t>be </a:t>
            </a:r>
            <a:r>
              <a:rPr sz="1600" spc="-80" dirty="0">
                <a:solidFill>
                  <a:srgbClr val="FFFFFF"/>
                </a:solidFill>
                <a:latin typeface="Verdana"/>
                <a:cs typeface="Verdana"/>
              </a:rPr>
              <a:t>built which would </a:t>
            </a:r>
            <a:r>
              <a:rPr sz="1600" spc="-110" dirty="0">
                <a:solidFill>
                  <a:srgbClr val="FFFFFF"/>
                </a:solidFill>
                <a:latin typeface="Verdana"/>
                <a:cs typeface="Verdana"/>
              </a:rPr>
              <a:t>take the </a:t>
            </a:r>
            <a:r>
              <a:rPr sz="1600" spc="-95" dirty="0">
                <a:solidFill>
                  <a:srgbClr val="FFFFFF"/>
                </a:solidFill>
                <a:latin typeface="Verdana"/>
                <a:cs typeface="Verdana"/>
              </a:rPr>
              <a:t>donor </a:t>
            </a:r>
            <a:r>
              <a:rPr sz="1600" spc="-90" dirty="0">
                <a:solidFill>
                  <a:srgbClr val="FFFFFF"/>
                </a:solidFill>
                <a:latin typeface="Verdana"/>
                <a:cs typeface="Verdana"/>
              </a:rPr>
              <a:t>details, </a:t>
            </a:r>
            <a:r>
              <a:rPr sz="1600" spc="-60" dirty="0">
                <a:solidFill>
                  <a:srgbClr val="FFFFFF"/>
                </a:solidFill>
                <a:latin typeface="Verdana"/>
                <a:cs typeface="Verdana"/>
              </a:rPr>
              <a:t>store </a:t>
            </a:r>
            <a:r>
              <a:rPr sz="1600" spc="-130" dirty="0">
                <a:solidFill>
                  <a:srgbClr val="FFFFFF"/>
                </a:solidFill>
                <a:latin typeface="Verdana"/>
                <a:cs typeface="Verdana"/>
              </a:rPr>
              <a:t>them </a:t>
            </a:r>
            <a:r>
              <a:rPr sz="1600" spc="-120" dirty="0">
                <a:solidFill>
                  <a:srgbClr val="FFFFFF"/>
                </a:solidFill>
                <a:latin typeface="Verdana"/>
                <a:cs typeface="Verdana"/>
              </a:rPr>
              <a:t>and  </a:t>
            </a:r>
            <a:r>
              <a:rPr sz="1600" spc="-80" dirty="0">
                <a:solidFill>
                  <a:srgbClr val="FFFFFF"/>
                </a:solidFill>
                <a:latin typeface="Verdana"/>
                <a:cs typeface="Verdana"/>
              </a:rPr>
              <a:t>inform </a:t>
            </a:r>
            <a:r>
              <a:rPr sz="1600" spc="-130" dirty="0">
                <a:solidFill>
                  <a:srgbClr val="FFFFFF"/>
                </a:solidFill>
                <a:latin typeface="Verdana"/>
                <a:cs typeface="Verdana"/>
              </a:rPr>
              <a:t>them </a:t>
            </a:r>
            <a:r>
              <a:rPr sz="1600" spc="-120" dirty="0">
                <a:solidFill>
                  <a:srgbClr val="FFFFFF"/>
                </a:solidFill>
                <a:latin typeface="Verdana"/>
                <a:cs typeface="Verdana"/>
              </a:rPr>
              <a:t>upon </a:t>
            </a:r>
            <a:r>
              <a:rPr sz="1600" spc="-105" dirty="0">
                <a:solidFill>
                  <a:srgbClr val="FFFFFF"/>
                </a:solidFill>
                <a:latin typeface="Verdana"/>
                <a:cs typeface="Verdana"/>
              </a:rPr>
              <a:t>a</a:t>
            </a:r>
            <a:r>
              <a:rPr sz="1600" spc="-240" dirty="0">
                <a:solidFill>
                  <a:srgbClr val="FFFFFF"/>
                </a:solidFill>
                <a:latin typeface="Verdana"/>
                <a:cs typeface="Verdana"/>
              </a:rPr>
              <a:t> </a:t>
            </a:r>
            <a:r>
              <a:rPr sz="1600" spc="-95" dirty="0">
                <a:solidFill>
                  <a:srgbClr val="FFFFFF"/>
                </a:solidFill>
                <a:latin typeface="Verdana"/>
                <a:cs typeface="Verdana"/>
              </a:rPr>
              <a:t>request.</a:t>
            </a:r>
            <a:endParaRPr sz="1600" dirty="0">
              <a:latin typeface="Verdana"/>
              <a:cs typeface="Verdana"/>
            </a:endParaRPr>
          </a:p>
          <a:p>
            <a:pPr>
              <a:lnSpc>
                <a:spcPct val="100000"/>
              </a:lnSpc>
              <a:spcBef>
                <a:spcPts val="20"/>
              </a:spcBef>
            </a:pPr>
            <a:endParaRPr sz="1450" dirty="0">
              <a:latin typeface="Verdana"/>
              <a:cs typeface="Verdana"/>
            </a:endParaRPr>
          </a:p>
          <a:p>
            <a:pPr marL="228600" indent="-216535">
              <a:lnSpc>
                <a:spcPct val="100000"/>
              </a:lnSpc>
              <a:buFont typeface="Wingdings"/>
              <a:buChar char=""/>
              <a:tabLst>
                <a:tab pos="229235" algn="l"/>
              </a:tabLst>
            </a:pPr>
            <a:r>
              <a:rPr sz="1600" spc="-150" dirty="0">
                <a:solidFill>
                  <a:srgbClr val="FFFFFF"/>
                </a:solidFill>
                <a:latin typeface="Verdana"/>
                <a:cs typeface="Verdana"/>
              </a:rPr>
              <a:t>The </a:t>
            </a:r>
            <a:r>
              <a:rPr sz="1600" spc="-55" dirty="0">
                <a:solidFill>
                  <a:srgbClr val="FFFFFF"/>
                </a:solidFill>
                <a:latin typeface="Verdana"/>
                <a:cs typeface="Verdana"/>
              </a:rPr>
              <a:t>user </a:t>
            </a:r>
            <a:r>
              <a:rPr sz="1600" spc="-70" dirty="0">
                <a:solidFill>
                  <a:srgbClr val="FFFFFF"/>
                </a:solidFill>
                <a:latin typeface="Verdana"/>
                <a:cs typeface="Verdana"/>
              </a:rPr>
              <a:t>interacts </a:t>
            </a:r>
            <a:r>
              <a:rPr sz="1600" spc="-80" dirty="0">
                <a:solidFill>
                  <a:srgbClr val="FFFFFF"/>
                </a:solidFill>
                <a:latin typeface="Verdana"/>
                <a:cs typeface="Verdana"/>
              </a:rPr>
              <a:t>with </a:t>
            </a:r>
            <a:r>
              <a:rPr sz="1600" spc="-110" dirty="0">
                <a:solidFill>
                  <a:srgbClr val="FFFFFF"/>
                </a:solidFill>
                <a:latin typeface="Verdana"/>
                <a:cs typeface="Verdana"/>
              </a:rPr>
              <a:t>the</a:t>
            </a:r>
            <a:r>
              <a:rPr sz="1600" spc="-385" dirty="0">
                <a:solidFill>
                  <a:srgbClr val="FFFFFF"/>
                </a:solidFill>
                <a:latin typeface="Verdana"/>
                <a:cs typeface="Verdana"/>
              </a:rPr>
              <a:t> </a:t>
            </a:r>
            <a:r>
              <a:rPr sz="1600" spc="-95" dirty="0">
                <a:solidFill>
                  <a:srgbClr val="FFFFFF"/>
                </a:solidFill>
                <a:latin typeface="Verdana"/>
                <a:cs typeface="Verdana"/>
              </a:rPr>
              <a:t>application.</a:t>
            </a:r>
            <a:endParaRPr sz="1600" dirty="0">
              <a:latin typeface="Verdana"/>
              <a:cs typeface="Verdana"/>
            </a:endParaRPr>
          </a:p>
          <a:p>
            <a:pPr marL="228600" indent="-216535">
              <a:lnSpc>
                <a:spcPct val="100000"/>
              </a:lnSpc>
              <a:spcBef>
                <a:spcPts val="960"/>
              </a:spcBef>
              <a:buFont typeface="Wingdings"/>
              <a:buChar char=""/>
              <a:tabLst>
                <a:tab pos="229235" algn="l"/>
              </a:tabLst>
            </a:pPr>
            <a:r>
              <a:rPr sz="1600" spc="-60" dirty="0">
                <a:solidFill>
                  <a:srgbClr val="FFFFFF"/>
                </a:solidFill>
                <a:latin typeface="Verdana"/>
                <a:cs typeface="Verdana"/>
              </a:rPr>
              <a:t>Registers</a:t>
            </a:r>
            <a:r>
              <a:rPr sz="1600" spc="-220" dirty="0">
                <a:solidFill>
                  <a:srgbClr val="FFFFFF"/>
                </a:solidFill>
                <a:latin typeface="Verdana"/>
                <a:cs typeface="Verdana"/>
              </a:rPr>
              <a:t> </a:t>
            </a:r>
            <a:r>
              <a:rPr sz="1600" spc="-155" dirty="0">
                <a:solidFill>
                  <a:srgbClr val="FFFFFF"/>
                </a:solidFill>
                <a:latin typeface="Verdana"/>
                <a:cs typeface="Verdana"/>
              </a:rPr>
              <a:t>by</a:t>
            </a:r>
            <a:r>
              <a:rPr sz="1600" spc="-114" dirty="0">
                <a:solidFill>
                  <a:srgbClr val="FFFFFF"/>
                </a:solidFill>
                <a:latin typeface="Verdana"/>
                <a:cs typeface="Verdana"/>
              </a:rPr>
              <a:t> </a:t>
            </a:r>
            <a:r>
              <a:rPr sz="1600" spc="-100" dirty="0">
                <a:solidFill>
                  <a:srgbClr val="FFFFFF"/>
                </a:solidFill>
                <a:latin typeface="Verdana"/>
                <a:cs typeface="Verdana"/>
              </a:rPr>
              <a:t>giving</a:t>
            </a:r>
            <a:r>
              <a:rPr sz="1600" spc="-160" dirty="0">
                <a:solidFill>
                  <a:srgbClr val="FFFFFF"/>
                </a:solidFill>
                <a:latin typeface="Verdana"/>
                <a:cs typeface="Verdana"/>
              </a:rPr>
              <a:t> </a:t>
            </a:r>
            <a:r>
              <a:rPr sz="1600" spc="-110" dirty="0">
                <a:solidFill>
                  <a:srgbClr val="FFFFFF"/>
                </a:solidFill>
                <a:latin typeface="Verdana"/>
                <a:cs typeface="Verdana"/>
              </a:rPr>
              <a:t>the</a:t>
            </a:r>
            <a:r>
              <a:rPr sz="1600" spc="-130" dirty="0">
                <a:solidFill>
                  <a:srgbClr val="FFFFFF"/>
                </a:solidFill>
                <a:latin typeface="Verdana"/>
                <a:cs typeface="Verdana"/>
              </a:rPr>
              <a:t> </a:t>
            </a:r>
            <a:r>
              <a:rPr sz="1600" spc="-70" dirty="0">
                <a:solidFill>
                  <a:srgbClr val="FFFFFF"/>
                </a:solidFill>
                <a:latin typeface="Verdana"/>
                <a:cs typeface="Verdana"/>
              </a:rPr>
              <a:t>details</a:t>
            </a:r>
            <a:r>
              <a:rPr sz="1600" spc="-170" dirty="0">
                <a:solidFill>
                  <a:srgbClr val="FFFFFF"/>
                </a:solidFill>
                <a:latin typeface="Verdana"/>
                <a:cs typeface="Verdana"/>
              </a:rPr>
              <a:t> </a:t>
            </a:r>
            <a:r>
              <a:rPr sz="1600" spc="-50" dirty="0">
                <a:solidFill>
                  <a:srgbClr val="FFFFFF"/>
                </a:solidFill>
                <a:latin typeface="Verdana"/>
                <a:cs typeface="Verdana"/>
              </a:rPr>
              <a:t>as</a:t>
            </a:r>
            <a:r>
              <a:rPr sz="1600" spc="-175" dirty="0">
                <a:solidFill>
                  <a:srgbClr val="FFFFFF"/>
                </a:solidFill>
                <a:latin typeface="Verdana"/>
                <a:cs typeface="Verdana"/>
              </a:rPr>
              <a:t> </a:t>
            </a:r>
            <a:r>
              <a:rPr sz="1600" spc="-110" dirty="0">
                <a:solidFill>
                  <a:srgbClr val="FFFFFF"/>
                </a:solidFill>
                <a:latin typeface="Verdana"/>
                <a:cs typeface="Verdana"/>
              </a:rPr>
              <a:t>a</a:t>
            </a:r>
            <a:r>
              <a:rPr sz="1600" spc="-150" dirty="0">
                <a:solidFill>
                  <a:srgbClr val="FFFFFF"/>
                </a:solidFill>
                <a:latin typeface="Verdana"/>
                <a:cs typeface="Verdana"/>
              </a:rPr>
              <a:t> </a:t>
            </a:r>
            <a:r>
              <a:rPr sz="1600" spc="-110" dirty="0">
                <a:solidFill>
                  <a:srgbClr val="FFFFFF"/>
                </a:solidFill>
                <a:latin typeface="Verdana"/>
                <a:cs typeface="Verdana"/>
              </a:rPr>
              <a:t>donor.</a:t>
            </a:r>
            <a:endParaRPr sz="1600" dirty="0">
              <a:latin typeface="Verdana"/>
              <a:cs typeface="Verdana"/>
            </a:endParaRPr>
          </a:p>
          <a:p>
            <a:pPr marL="289560" indent="-277495">
              <a:lnSpc>
                <a:spcPct val="100000"/>
              </a:lnSpc>
              <a:spcBef>
                <a:spcPts val="965"/>
              </a:spcBef>
              <a:buFont typeface="Wingdings"/>
              <a:buChar char=""/>
              <a:tabLst>
                <a:tab pos="290195" algn="l"/>
              </a:tabLst>
            </a:pPr>
            <a:r>
              <a:rPr sz="1600" spc="-150" dirty="0">
                <a:solidFill>
                  <a:srgbClr val="FFFFFF"/>
                </a:solidFill>
                <a:latin typeface="Verdana"/>
                <a:cs typeface="Verdana"/>
              </a:rPr>
              <a:t>The </a:t>
            </a:r>
            <a:r>
              <a:rPr sz="1600" spc="-100" dirty="0">
                <a:solidFill>
                  <a:srgbClr val="FFFFFF"/>
                </a:solidFill>
                <a:latin typeface="Verdana"/>
                <a:cs typeface="Verdana"/>
              </a:rPr>
              <a:t>database </a:t>
            </a:r>
            <a:r>
              <a:rPr sz="1600" spc="-20" dirty="0">
                <a:solidFill>
                  <a:srgbClr val="FFFFFF"/>
                </a:solidFill>
                <a:latin typeface="Verdana"/>
                <a:cs typeface="Verdana"/>
              </a:rPr>
              <a:t>will </a:t>
            </a:r>
            <a:r>
              <a:rPr sz="1600" spc="-114" dirty="0">
                <a:solidFill>
                  <a:srgbClr val="FFFFFF"/>
                </a:solidFill>
                <a:latin typeface="Verdana"/>
                <a:cs typeface="Verdana"/>
              </a:rPr>
              <a:t>have </a:t>
            </a:r>
            <a:r>
              <a:rPr sz="1600" spc="-20" dirty="0">
                <a:solidFill>
                  <a:srgbClr val="FFFFFF"/>
                </a:solidFill>
                <a:latin typeface="Verdana"/>
                <a:cs typeface="Verdana"/>
              </a:rPr>
              <a:t>all </a:t>
            </a:r>
            <a:r>
              <a:rPr sz="1600" spc="-110" dirty="0">
                <a:solidFill>
                  <a:srgbClr val="FFFFFF"/>
                </a:solidFill>
                <a:latin typeface="Verdana"/>
                <a:cs typeface="Verdana"/>
              </a:rPr>
              <a:t>the </a:t>
            </a:r>
            <a:r>
              <a:rPr sz="1600" spc="-70" dirty="0">
                <a:solidFill>
                  <a:srgbClr val="FFFFFF"/>
                </a:solidFill>
                <a:latin typeface="Verdana"/>
                <a:cs typeface="Verdana"/>
              </a:rPr>
              <a:t>details </a:t>
            </a:r>
            <a:r>
              <a:rPr sz="1600" spc="-120" dirty="0">
                <a:solidFill>
                  <a:srgbClr val="FFFFFF"/>
                </a:solidFill>
                <a:latin typeface="Verdana"/>
                <a:cs typeface="Verdana"/>
              </a:rPr>
              <a:t>and </a:t>
            </a:r>
            <a:r>
              <a:rPr sz="1600" spc="-45" dirty="0">
                <a:solidFill>
                  <a:srgbClr val="FFFFFF"/>
                </a:solidFill>
                <a:latin typeface="Verdana"/>
                <a:cs typeface="Verdana"/>
              </a:rPr>
              <a:t>if </a:t>
            </a:r>
            <a:r>
              <a:rPr sz="1600" spc="-110" dirty="0">
                <a:solidFill>
                  <a:srgbClr val="FFFFFF"/>
                </a:solidFill>
                <a:latin typeface="Verdana"/>
                <a:cs typeface="Verdana"/>
              </a:rPr>
              <a:t>a </a:t>
            </a:r>
            <a:r>
              <a:rPr sz="1600" spc="-65" dirty="0">
                <a:solidFill>
                  <a:srgbClr val="FFFFFF"/>
                </a:solidFill>
                <a:latin typeface="Verdana"/>
                <a:cs typeface="Verdana"/>
              </a:rPr>
              <a:t>user </a:t>
            </a:r>
            <a:r>
              <a:rPr sz="1600" spc="-75" dirty="0">
                <a:solidFill>
                  <a:srgbClr val="FFFFFF"/>
                </a:solidFill>
                <a:latin typeface="Verdana"/>
                <a:cs typeface="Verdana"/>
              </a:rPr>
              <a:t>posts </a:t>
            </a:r>
            <a:r>
              <a:rPr sz="1600" spc="-110" dirty="0">
                <a:solidFill>
                  <a:srgbClr val="FFFFFF"/>
                </a:solidFill>
                <a:latin typeface="Verdana"/>
                <a:cs typeface="Verdana"/>
              </a:rPr>
              <a:t>a </a:t>
            </a:r>
            <a:r>
              <a:rPr sz="1600" spc="-80" dirty="0">
                <a:solidFill>
                  <a:srgbClr val="FFFFFF"/>
                </a:solidFill>
                <a:latin typeface="Verdana"/>
                <a:cs typeface="Verdana"/>
              </a:rPr>
              <a:t>request </a:t>
            </a:r>
            <a:r>
              <a:rPr sz="1600" spc="-114" dirty="0">
                <a:solidFill>
                  <a:srgbClr val="FFFFFF"/>
                </a:solidFill>
                <a:latin typeface="Verdana"/>
                <a:cs typeface="Verdana"/>
              </a:rPr>
              <a:t>then</a:t>
            </a:r>
            <a:r>
              <a:rPr sz="1600" spc="-220" dirty="0">
                <a:solidFill>
                  <a:srgbClr val="FFFFFF"/>
                </a:solidFill>
                <a:latin typeface="Verdana"/>
                <a:cs typeface="Verdana"/>
              </a:rPr>
              <a:t> </a:t>
            </a:r>
            <a:r>
              <a:rPr sz="1600" spc="-110" dirty="0">
                <a:solidFill>
                  <a:srgbClr val="FFFFFF"/>
                </a:solidFill>
                <a:latin typeface="Verdana"/>
                <a:cs typeface="Verdana"/>
              </a:rPr>
              <a:t>the</a:t>
            </a:r>
            <a:endParaRPr sz="1600" dirty="0">
              <a:latin typeface="Verdana"/>
              <a:cs typeface="Verdana"/>
            </a:endParaRPr>
          </a:p>
          <a:p>
            <a:pPr marL="12700" algn="just">
              <a:lnSpc>
                <a:spcPct val="100000"/>
              </a:lnSpc>
              <a:spcBef>
                <a:spcPts val="960"/>
              </a:spcBef>
            </a:pPr>
            <a:r>
              <a:rPr sz="1600" spc="-85" dirty="0">
                <a:solidFill>
                  <a:srgbClr val="FFFFFF"/>
                </a:solidFill>
                <a:latin typeface="Verdana"/>
                <a:cs typeface="Verdana"/>
              </a:rPr>
              <a:t>concerned</a:t>
            </a:r>
            <a:r>
              <a:rPr sz="1600" spc="-130" dirty="0">
                <a:solidFill>
                  <a:srgbClr val="FFFFFF"/>
                </a:solidFill>
                <a:latin typeface="Verdana"/>
                <a:cs typeface="Verdana"/>
              </a:rPr>
              <a:t> </a:t>
            </a:r>
            <a:r>
              <a:rPr sz="1600" spc="-90" dirty="0">
                <a:solidFill>
                  <a:srgbClr val="FFFFFF"/>
                </a:solidFill>
                <a:latin typeface="Verdana"/>
                <a:cs typeface="Verdana"/>
              </a:rPr>
              <a:t>blood</a:t>
            </a:r>
            <a:r>
              <a:rPr sz="1600" spc="-130" dirty="0">
                <a:solidFill>
                  <a:srgbClr val="FFFFFF"/>
                </a:solidFill>
                <a:latin typeface="Verdana"/>
                <a:cs typeface="Verdana"/>
              </a:rPr>
              <a:t> </a:t>
            </a:r>
            <a:r>
              <a:rPr sz="1600" spc="-95" dirty="0">
                <a:solidFill>
                  <a:srgbClr val="FFFFFF"/>
                </a:solidFill>
                <a:latin typeface="Verdana"/>
                <a:cs typeface="Verdana"/>
              </a:rPr>
              <a:t>group</a:t>
            </a:r>
            <a:r>
              <a:rPr sz="1600" spc="-165" dirty="0">
                <a:solidFill>
                  <a:srgbClr val="FFFFFF"/>
                </a:solidFill>
                <a:latin typeface="Verdana"/>
                <a:cs typeface="Verdana"/>
              </a:rPr>
              <a:t> </a:t>
            </a:r>
            <a:r>
              <a:rPr sz="1600" spc="-70" dirty="0">
                <a:solidFill>
                  <a:srgbClr val="FFFFFF"/>
                </a:solidFill>
                <a:latin typeface="Verdana"/>
                <a:cs typeface="Verdana"/>
              </a:rPr>
              <a:t>donors</a:t>
            </a:r>
            <a:r>
              <a:rPr sz="1600" spc="-180" dirty="0">
                <a:solidFill>
                  <a:srgbClr val="FFFFFF"/>
                </a:solidFill>
                <a:latin typeface="Verdana"/>
                <a:cs typeface="Verdana"/>
              </a:rPr>
              <a:t> </a:t>
            </a:r>
            <a:r>
              <a:rPr sz="1600" spc="-20" dirty="0">
                <a:solidFill>
                  <a:srgbClr val="FFFFFF"/>
                </a:solidFill>
                <a:latin typeface="Verdana"/>
                <a:cs typeface="Verdana"/>
              </a:rPr>
              <a:t>will</a:t>
            </a:r>
            <a:r>
              <a:rPr sz="1600" spc="-160" dirty="0">
                <a:solidFill>
                  <a:srgbClr val="FFFFFF"/>
                </a:solidFill>
                <a:latin typeface="Verdana"/>
                <a:cs typeface="Verdana"/>
              </a:rPr>
              <a:t> </a:t>
            </a:r>
            <a:r>
              <a:rPr sz="1600" spc="-114" dirty="0">
                <a:solidFill>
                  <a:srgbClr val="FFFFFF"/>
                </a:solidFill>
                <a:latin typeface="Verdana"/>
                <a:cs typeface="Verdana"/>
              </a:rPr>
              <a:t>get</a:t>
            </a:r>
            <a:r>
              <a:rPr sz="1600" spc="-135" dirty="0">
                <a:solidFill>
                  <a:srgbClr val="FFFFFF"/>
                </a:solidFill>
                <a:latin typeface="Verdana"/>
                <a:cs typeface="Verdana"/>
              </a:rPr>
              <a:t> </a:t>
            </a:r>
            <a:r>
              <a:rPr sz="1600" spc="-85" dirty="0">
                <a:solidFill>
                  <a:srgbClr val="FFFFFF"/>
                </a:solidFill>
                <a:latin typeface="Verdana"/>
                <a:cs typeface="Verdana"/>
              </a:rPr>
              <a:t>notified</a:t>
            </a:r>
            <a:r>
              <a:rPr sz="1600" spc="-150" dirty="0">
                <a:solidFill>
                  <a:srgbClr val="FFFFFF"/>
                </a:solidFill>
                <a:latin typeface="Verdana"/>
                <a:cs typeface="Verdana"/>
              </a:rPr>
              <a:t> </a:t>
            </a:r>
            <a:r>
              <a:rPr sz="1600" spc="-114" dirty="0">
                <a:solidFill>
                  <a:srgbClr val="FFFFFF"/>
                </a:solidFill>
                <a:latin typeface="Verdana"/>
                <a:cs typeface="Verdana"/>
              </a:rPr>
              <a:t>about</a:t>
            </a:r>
            <a:r>
              <a:rPr sz="1600" spc="-150" dirty="0">
                <a:solidFill>
                  <a:srgbClr val="FFFFFF"/>
                </a:solidFill>
                <a:latin typeface="Verdana"/>
                <a:cs typeface="Verdana"/>
              </a:rPr>
              <a:t> </a:t>
            </a:r>
            <a:r>
              <a:rPr sz="1600" spc="-120" dirty="0">
                <a:solidFill>
                  <a:srgbClr val="FFFFFF"/>
                </a:solidFill>
                <a:latin typeface="Verdana"/>
                <a:cs typeface="Verdana"/>
              </a:rPr>
              <a:t>it.</a:t>
            </a:r>
            <a:endParaRPr sz="16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5630" y="1398777"/>
            <a:ext cx="3223260" cy="2286635"/>
          </a:xfrm>
          <a:prstGeom prst="rect">
            <a:avLst/>
          </a:prstGeom>
        </p:spPr>
        <p:txBody>
          <a:bodyPr vert="horz" wrap="square" lIns="0" tIns="12700" rIns="0" bIns="0" rtlCol="0">
            <a:spAutoFit/>
          </a:bodyPr>
          <a:lstStyle/>
          <a:p>
            <a:pPr marL="12700">
              <a:lnSpc>
                <a:spcPct val="100000"/>
              </a:lnSpc>
              <a:spcBef>
                <a:spcPts val="100"/>
              </a:spcBef>
            </a:pPr>
            <a:r>
              <a:rPr sz="1800" b="1" spc="-135" dirty="0">
                <a:solidFill>
                  <a:srgbClr val="FFFF00"/>
                </a:solidFill>
                <a:latin typeface="Arial"/>
                <a:cs typeface="Arial"/>
              </a:rPr>
              <a:t>SOFTWARE</a:t>
            </a:r>
            <a:r>
              <a:rPr sz="1800" b="1" spc="-220" dirty="0">
                <a:solidFill>
                  <a:srgbClr val="FFFF00"/>
                </a:solidFill>
                <a:latin typeface="Arial"/>
                <a:cs typeface="Arial"/>
              </a:rPr>
              <a:t> </a:t>
            </a:r>
            <a:r>
              <a:rPr sz="1800" b="1" spc="-140" dirty="0">
                <a:solidFill>
                  <a:srgbClr val="FFFF00"/>
                </a:solidFill>
                <a:latin typeface="Arial"/>
                <a:cs typeface="Arial"/>
              </a:rPr>
              <a:t>REQUIRED:</a:t>
            </a:r>
            <a:endParaRPr sz="1800" dirty="0">
              <a:latin typeface="Arial"/>
              <a:cs typeface="Arial"/>
            </a:endParaRPr>
          </a:p>
          <a:p>
            <a:pPr marL="927100" indent="-457834">
              <a:lnSpc>
                <a:spcPct val="100000"/>
              </a:lnSpc>
              <a:spcBef>
                <a:spcPts val="30"/>
              </a:spcBef>
              <a:buFont typeface="Wingdings"/>
              <a:buChar char=""/>
              <a:tabLst>
                <a:tab pos="927100" algn="l"/>
                <a:tab pos="927735" algn="l"/>
              </a:tabLst>
            </a:pPr>
            <a:r>
              <a:rPr sz="1600" spc="-114" dirty="0">
                <a:solidFill>
                  <a:srgbClr val="FFFFFF"/>
                </a:solidFill>
                <a:latin typeface="Verdana"/>
                <a:cs typeface="Verdana"/>
              </a:rPr>
              <a:t>Python</a:t>
            </a:r>
            <a:endParaRPr sz="1600" dirty="0">
              <a:latin typeface="Verdana"/>
              <a:cs typeface="Verdana"/>
            </a:endParaRPr>
          </a:p>
          <a:p>
            <a:pPr marL="927100" indent="-457834">
              <a:lnSpc>
                <a:spcPct val="100000"/>
              </a:lnSpc>
              <a:spcBef>
                <a:spcPts val="5"/>
              </a:spcBef>
              <a:buFont typeface="Wingdings"/>
              <a:buChar char=""/>
              <a:tabLst>
                <a:tab pos="927100" algn="l"/>
                <a:tab pos="927735" algn="l"/>
              </a:tabLst>
            </a:pPr>
            <a:r>
              <a:rPr sz="1600" spc="-75" dirty="0">
                <a:solidFill>
                  <a:srgbClr val="FFFFFF"/>
                </a:solidFill>
                <a:latin typeface="Verdana"/>
                <a:cs typeface="Verdana"/>
              </a:rPr>
              <a:t>Flask</a:t>
            </a:r>
            <a:endParaRPr sz="1600" dirty="0">
              <a:latin typeface="Verdana"/>
              <a:cs typeface="Verdana"/>
            </a:endParaRPr>
          </a:p>
          <a:p>
            <a:pPr marL="927100" indent="-457834">
              <a:lnSpc>
                <a:spcPts val="1905"/>
              </a:lnSpc>
              <a:buFont typeface="Wingdings"/>
              <a:buChar char=""/>
              <a:tabLst>
                <a:tab pos="927100" algn="l"/>
                <a:tab pos="927735" algn="l"/>
              </a:tabLst>
            </a:pPr>
            <a:r>
              <a:rPr sz="1600" spc="-105" dirty="0">
                <a:solidFill>
                  <a:srgbClr val="FFFFFF"/>
                </a:solidFill>
                <a:latin typeface="Verdana"/>
                <a:cs typeface="Verdana"/>
              </a:rPr>
              <a:t>Docker</a:t>
            </a:r>
            <a:endParaRPr sz="1600" dirty="0">
              <a:latin typeface="Verdana"/>
              <a:cs typeface="Verdana"/>
            </a:endParaRPr>
          </a:p>
          <a:p>
            <a:pPr marL="12700">
              <a:lnSpc>
                <a:spcPts val="2145"/>
              </a:lnSpc>
            </a:pPr>
            <a:r>
              <a:rPr sz="1800" b="1" spc="-150" dirty="0">
                <a:solidFill>
                  <a:srgbClr val="FFFF00"/>
                </a:solidFill>
                <a:latin typeface="Arial"/>
                <a:cs typeface="Arial"/>
              </a:rPr>
              <a:t>SYSTEM</a:t>
            </a:r>
            <a:r>
              <a:rPr sz="1800" b="1" spc="-135" dirty="0">
                <a:solidFill>
                  <a:srgbClr val="FFFF00"/>
                </a:solidFill>
                <a:latin typeface="Arial"/>
                <a:cs typeface="Arial"/>
              </a:rPr>
              <a:t> </a:t>
            </a:r>
            <a:r>
              <a:rPr sz="1800" b="1" spc="-140" dirty="0">
                <a:solidFill>
                  <a:srgbClr val="FFFF00"/>
                </a:solidFill>
                <a:latin typeface="Arial"/>
                <a:cs typeface="Arial"/>
              </a:rPr>
              <a:t>REQUIRED:</a:t>
            </a:r>
            <a:endParaRPr sz="1800" dirty="0">
              <a:latin typeface="Arial"/>
              <a:cs typeface="Arial"/>
            </a:endParaRPr>
          </a:p>
          <a:p>
            <a:pPr marL="942340" indent="-473075">
              <a:lnSpc>
                <a:spcPct val="100000"/>
              </a:lnSpc>
              <a:spcBef>
                <a:spcPts val="30"/>
              </a:spcBef>
              <a:buFont typeface="Wingdings"/>
              <a:buChar char=""/>
              <a:tabLst>
                <a:tab pos="942340" algn="l"/>
                <a:tab pos="942975" algn="l"/>
              </a:tabLst>
            </a:pPr>
            <a:r>
              <a:rPr sz="1600" spc="-130" dirty="0">
                <a:solidFill>
                  <a:srgbClr val="FFFFFF"/>
                </a:solidFill>
                <a:latin typeface="Verdana"/>
                <a:cs typeface="Verdana"/>
              </a:rPr>
              <a:t>8GB</a:t>
            </a:r>
            <a:r>
              <a:rPr sz="1600" spc="-25" dirty="0">
                <a:solidFill>
                  <a:srgbClr val="FFFFFF"/>
                </a:solidFill>
                <a:latin typeface="Verdana"/>
                <a:cs typeface="Verdana"/>
              </a:rPr>
              <a:t> </a:t>
            </a:r>
            <a:r>
              <a:rPr sz="1600" spc="-114" dirty="0">
                <a:solidFill>
                  <a:srgbClr val="FFFFFF"/>
                </a:solidFill>
                <a:latin typeface="Verdana"/>
                <a:cs typeface="Verdana"/>
              </a:rPr>
              <a:t>RAM</a:t>
            </a:r>
            <a:endParaRPr sz="1600" dirty="0">
              <a:latin typeface="Verdana"/>
              <a:cs typeface="Verdana"/>
            </a:endParaRPr>
          </a:p>
          <a:p>
            <a:pPr marL="942340" indent="-473075">
              <a:lnSpc>
                <a:spcPct val="100000"/>
              </a:lnSpc>
              <a:spcBef>
                <a:spcPts val="5"/>
              </a:spcBef>
              <a:buFont typeface="Wingdings"/>
              <a:buChar char=""/>
              <a:tabLst>
                <a:tab pos="942340" algn="l"/>
                <a:tab pos="942975" algn="l"/>
              </a:tabLst>
            </a:pPr>
            <a:r>
              <a:rPr sz="1600" spc="-114" dirty="0">
                <a:solidFill>
                  <a:srgbClr val="FFFFFF"/>
                </a:solidFill>
                <a:latin typeface="Verdana"/>
                <a:cs typeface="Verdana"/>
              </a:rPr>
              <a:t>Intel </a:t>
            </a:r>
            <a:r>
              <a:rPr sz="1600" spc="-80" dirty="0">
                <a:solidFill>
                  <a:srgbClr val="FFFFFF"/>
                </a:solidFill>
                <a:latin typeface="Verdana"/>
                <a:cs typeface="Verdana"/>
              </a:rPr>
              <a:t>Core</a:t>
            </a:r>
            <a:r>
              <a:rPr sz="1600" spc="75" dirty="0">
                <a:solidFill>
                  <a:srgbClr val="FFFFFF"/>
                </a:solidFill>
                <a:latin typeface="Verdana"/>
                <a:cs typeface="Verdana"/>
              </a:rPr>
              <a:t> </a:t>
            </a:r>
            <a:r>
              <a:rPr sz="1600" spc="-145" dirty="0">
                <a:solidFill>
                  <a:srgbClr val="FFFFFF"/>
                </a:solidFill>
                <a:latin typeface="Verdana"/>
                <a:cs typeface="Verdana"/>
              </a:rPr>
              <a:t>i3</a:t>
            </a:r>
            <a:endParaRPr sz="1600" dirty="0">
              <a:latin typeface="Verdana"/>
              <a:cs typeface="Verdana"/>
            </a:endParaRPr>
          </a:p>
          <a:p>
            <a:pPr marL="927100" indent="-457834">
              <a:lnSpc>
                <a:spcPct val="100000"/>
              </a:lnSpc>
              <a:buFont typeface="Wingdings"/>
              <a:buChar char=""/>
              <a:tabLst>
                <a:tab pos="927100" algn="l"/>
                <a:tab pos="927735" algn="l"/>
              </a:tabLst>
            </a:pPr>
            <a:r>
              <a:rPr sz="1600" spc="-105" dirty="0">
                <a:solidFill>
                  <a:srgbClr val="FFFFFF"/>
                </a:solidFill>
                <a:latin typeface="Verdana"/>
                <a:cs typeface="Verdana"/>
              </a:rPr>
              <a:t>OS-Windows/Linux/MAC</a:t>
            </a:r>
            <a:endParaRPr sz="1600" dirty="0">
              <a:latin typeface="Verdana"/>
              <a:cs typeface="Verdana"/>
            </a:endParaRPr>
          </a:p>
          <a:p>
            <a:pPr marL="927100" indent="-457834">
              <a:lnSpc>
                <a:spcPct val="100000"/>
              </a:lnSpc>
              <a:buFont typeface="Wingdings"/>
              <a:buChar char=""/>
              <a:tabLst>
                <a:tab pos="927100" algn="l"/>
                <a:tab pos="927735" algn="l"/>
              </a:tabLst>
            </a:pPr>
            <a:r>
              <a:rPr sz="1600" spc="-90" dirty="0">
                <a:solidFill>
                  <a:srgbClr val="FFFFFF"/>
                </a:solidFill>
                <a:latin typeface="Verdana"/>
                <a:cs typeface="Verdana"/>
              </a:rPr>
              <a:t>Laptop </a:t>
            </a:r>
            <a:r>
              <a:rPr sz="1600" spc="-45" dirty="0">
                <a:solidFill>
                  <a:srgbClr val="FFFFFF"/>
                </a:solidFill>
                <a:latin typeface="Verdana"/>
                <a:cs typeface="Verdana"/>
              </a:rPr>
              <a:t>or</a:t>
            </a:r>
            <a:r>
              <a:rPr sz="1600" spc="25" dirty="0">
                <a:solidFill>
                  <a:srgbClr val="FFFFFF"/>
                </a:solidFill>
                <a:latin typeface="Verdana"/>
                <a:cs typeface="Verdana"/>
              </a:rPr>
              <a:t> </a:t>
            </a:r>
            <a:r>
              <a:rPr sz="1600" spc="-120" dirty="0">
                <a:solidFill>
                  <a:srgbClr val="FFFFFF"/>
                </a:solidFill>
                <a:latin typeface="Verdana"/>
                <a:cs typeface="Verdana"/>
              </a:rPr>
              <a:t>Desktop</a:t>
            </a:r>
            <a:endParaRPr sz="1600" dirty="0">
              <a:latin typeface="Verdana"/>
              <a:cs typeface="Verdana"/>
            </a:endParaRPr>
          </a:p>
        </p:txBody>
      </p:sp>
      <p:sp>
        <p:nvSpPr>
          <p:cNvPr id="3" name="object 3"/>
          <p:cNvSpPr txBox="1">
            <a:spLocks noGrp="1"/>
          </p:cNvSpPr>
          <p:nvPr>
            <p:ph type="title"/>
          </p:nvPr>
        </p:nvSpPr>
        <p:spPr>
          <a:xfrm>
            <a:off x="1555750" y="345389"/>
            <a:ext cx="6031230" cy="713740"/>
          </a:xfrm>
          <a:prstGeom prst="rect">
            <a:avLst/>
          </a:prstGeom>
        </p:spPr>
        <p:txBody>
          <a:bodyPr vert="horz" wrap="square" lIns="0" tIns="14605" rIns="0" bIns="0" rtlCol="0">
            <a:spAutoFit/>
          </a:bodyPr>
          <a:lstStyle/>
          <a:p>
            <a:pPr marL="12700">
              <a:lnSpc>
                <a:spcPct val="100000"/>
              </a:lnSpc>
              <a:spcBef>
                <a:spcPts val="115"/>
              </a:spcBef>
            </a:pPr>
            <a:r>
              <a:rPr lang="en-IN" b="1" dirty="0">
                <a:latin typeface="Verdana"/>
                <a:cs typeface="Verdana"/>
              </a:rPr>
              <a:t>  </a:t>
            </a:r>
            <a:r>
              <a:rPr b="1" dirty="0">
                <a:latin typeface="Verdana"/>
                <a:cs typeface="Verdana"/>
              </a:rPr>
              <a:t>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747F-D8DB-BA2C-AA34-180F81B62753}"/>
              </a:ext>
            </a:extLst>
          </p:cNvPr>
          <p:cNvSpPr>
            <a:spLocks noGrp="1"/>
          </p:cNvSpPr>
          <p:nvPr>
            <p:ph type="title"/>
          </p:nvPr>
        </p:nvSpPr>
        <p:spPr>
          <a:xfrm>
            <a:off x="1376883" y="705299"/>
            <a:ext cx="6781800" cy="1107996"/>
          </a:xfrm>
        </p:spPr>
        <p:txBody>
          <a:bodyPr/>
          <a:lstStyle/>
          <a:p>
            <a:r>
              <a:rPr lang="en-US" sz="3600" dirty="0"/>
              <a:t> </a:t>
            </a:r>
            <a:r>
              <a:rPr lang="en-US" sz="3600" b="1" dirty="0"/>
              <a:t>FUTURE ENHANCEMENTS</a:t>
            </a:r>
            <a:endParaRPr lang="en-IN" sz="3600" b="1" dirty="0"/>
          </a:p>
        </p:txBody>
      </p:sp>
      <p:sp>
        <p:nvSpPr>
          <p:cNvPr id="3" name="Text Placeholder 2">
            <a:extLst>
              <a:ext uri="{FF2B5EF4-FFF2-40B4-BE49-F238E27FC236}">
                <a16:creationId xmlns:a16="http://schemas.microsoft.com/office/drawing/2014/main" id="{60B997E9-C466-8698-98A7-90EE92057F82}"/>
              </a:ext>
            </a:extLst>
          </p:cNvPr>
          <p:cNvSpPr>
            <a:spLocks noGrp="1"/>
          </p:cNvSpPr>
          <p:nvPr>
            <p:ph type="body" idx="1"/>
          </p:nvPr>
        </p:nvSpPr>
        <p:spPr>
          <a:xfrm>
            <a:off x="843483" y="1813295"/>
            <a:ext cx="7315200" cy="1384995"/>
          </a:xfrm>
        </p:spPr>
        <p:txBody>
          <a:bodyPr/>
          <a:lstStyle/>
          <a:p>
            <a:r>
              <a:rPr lang="en-US" dirty="0">
                <a:solidFill>
                  <a:schemeClr val="bg1"/>
                </a:solidFill>
              </a:rPr>
              <a:t>Upgrading the UI that is more user-friendly which will help many users to access the website and also ensures that many plasma donors can be added into the community. Using elastic load balancer, it helps to handle multiple requests at the same time which will maintain the uptime of the website with negligible downtime.</a:t>
            </a:r>
            <a:endParaRPr lang="en-IN" dirty="0">
              <a:solidFill>
                <a:schemeClr val="bg1"/>
              </a:solidFill>
            </a:endParaRPr>
          </a:p>
        </p:txBody>
      </p:sp>
    </p:spTree>
    <p:extLst>
      <p:ext uri="{BB962C8B-B14F-4D97-AF65-F5344CB8AC3E}">
        <p14:creationId xmlns:p14="http://schemas.microsoft.com/office/powerpoint/2010/main" val="40469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9DFC-E285-9717-1187-D47330F80DBC}"/>
              </a:ext>
            </a:extLst>
          </p:cNvPr>
          <p:cNvSpPr>
            <a:spLocks noGrp="1"/>
          </p:cNvSpPr>
          <p:nvPr>
            <p:ph type="title"/>
          </p:nvPr>
        </p:nvSpPr>
        <p:spPr>
          <a:xfrm>
            <a:off x="2667000" y="822325"/>
            <a:ext cx="3588258" cy="553998"/>
          </a:xfrm>
        </p:spPr>
        <p:txBody>
          <a:bodyPr/>
          <a:lstStyle/>
          <a:p>
            <a:r>
              <a:rPr lang="en-US" sz="3600" b="1" dirty="0"/>
              <a:t>CONCLUSION</a:t>
            </a:r>
            <a:endParaRPr lang="en-IN" sz="3600" b="1" dirty="0"/>
          </a:p>
        </p:txBody>
      </p:sp>
      <p:sp>
        <p:nvSpPr>
          <p:cNvPr id="3" name="Text Placeholder 2">
            <a:extLst>
              <a:ext uri="{FF2B5EF4-FFF2-40B4-BE49-F238E27FC236}">
                <a16:creationId xmlns:a16="http://schemas.microsoft.com/office/drawing/2014/main" id="{EAAD87AD-F344-26A7-4112-EE5821ECB479}"/>
              </a:ext>
            </a:extLst>
          </p:cNvPr>
          <p:cNvSpPr>
            <a:spLocks noGrp="1"/>
          </p:cNvSpPr>
          <p:nvPr>
            <p:ph type="body" idx="1"/>
          </p:nvPr>
        </p:nvSpPr>
        <p:spPr>
          <a:xfrm>
            <a:off x="843483" y="1813295"/>
            <a:ext cx="7315200" cy="1661993"/>
          </a:xfrm>
        </p:spPr>
        <p:txBody>
          <a:bodyPr/>
          <a:lstStyle/>
          <a:p>
            <a:r>
              <a:rPr lang="en-US" dirty="0">
                <a:solidFill>
                  <a:schemeClr val="bg1"/>
                </a:solidFill>
              </a:rPr>
              <a:t>The efficient way of finding plasma donor for the infected people is implemented using the plasma donor website that is hosted on Aws platform. To ensure the smooth functioning of the website operations. I have hosted the website in </a:t>
            </a:r>
            <a:r>
              <a:rPr lang="en-US" dirty="0" err="1">
                <a:solidFill>
                  <a:schemeClr val="bg1"/>
                </a:solidFill>
              </a:rPr>
              <a:t>aws</a:t>
            </a:r>
            <a:r>
              <a:rPr lang="en-US" dirty="0">
                <a:solidFill>
                  <a:schemeClr val="bg1"/>
                </a:solidFill>
              </a:rPr>
              <a:t> platform to make sure the operations are running successfully Aws lambda function is used and to deploy the application AWS EC2 service is used.</a:t>
            </a:r>
            <a:endParaRPr lang="en-IN" dirty="0">
              <a:solidFill>
                <a:schemeClr val="bg1"/>
              </a:solidFill>
            </a:endParaRPr>
          </a:p>
        </p:txBody>
      </p:sp>
    </p:spTree>
    <p:extLst>
      <p:ext uri="{BB962C8B-B14F-4D97-AF65-F5344CB8AC3E}">
        <p14:creationId xmlns:p14="http://schemas.microsoft.com/office/powerpoint/2010/main" val="186871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9130" y="426161"/>
            <a:ext cx="3434079"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Verdana"/>
                <a:cs typeface="Verdana"/>
              </a:rPr>
              <a:t>REFERENCES</a:t>
            </a:r>
            <a:endParaRPr sz="3600" dirty="0">
              <a:latin typeface="Verdana"/>
              <a:cs typeface="Verdana"/>
            </a:endParaRPr>
          </a:p>
        </p:txBody>
      </p:sp>
      <p:sp>
        <p:nvSpPr>
          <p:cNvPr id="3" name="object 3"/>
          <p:cNvSpPr txBox="1"/>
          <p:nvPr/>
        </p:nvSpPr>
        <p:spPr>
          <a:xfrm>
            <a:off x="709980" y="1069035"/>
            <a:ext cx="8310245" cy="3199130"/>
          </a:xfrm>
          <a:prstGeom prst="rect">
            <a:avLst/>
          </a:prstGeom>
        </p:spPr>
        <p:txBody>
          <a:bodyPr vert="horz" wrap="square" lIns="0" tIns="13970" rIns="0" bIns="0" rtlCol="0">
            <a:spAutoFit/>
          </a:bodyPr>
          <a:lstStyle/>
          <a:p>
            <a:pPr marL="12700" marR="5080">
              <a:lnSpc>
                <a:spcPct val="100000"/>
              </a:lnSpc>
              <a:spcBef>
                <a:spcPts val="110"/>
              </a:spcBef>
            </a:pPr>
            <a:r>
              <a:rPr sz="1600" spc="-180" dirty="0">
                <a:solidFill>
                  <a:srgbClr val="FFFFFF"/>
                </a:solidFill>
                <a:latin typeface="Verdana"/>
                <a:cs typeface="Verdana"/>
              </a:rPr>
              <a:t>1.Safe </a:t>
            </a:r>
            <a:r>
              <a:rPr sz="1600" spc="-90" dirty="0">
                <a:solidFill>
                  <a:srgbClr val="FFFFFF"/>
                </a:solidFill>
                <a:latin typeface="Verdana"/>
                <a:cs typeface="Verdana"/>
              </a:rPr>
              <a:t>blood </a:t>
            </a:r>
            <a:r>
              <a:rPr sz="1600" spc="-120" dirty="0">
                <a:solidFill>
                  <a:srgbClr val="FFFFFF"/>
                </a:solidFill>
                <a:latin typeface="Verdana"/>
                <a:cs typeface="Verdana"/>
              </a:rPr>
              <a:t>and </a:t>
            </a:r>
            <a:r>
              <a:rPr sz="1600" spc="-90" dirty="0">
                <a:solidFill>
                  <a:srgbClr val="FFFFFF"/>
                </a:solidFill>
                <a:latin typeface="Verdana"/>
                <a:cs typeface="Verdana"/>
              </a:rPr>
              <a:t>blood </a:t>
            </a:r>
            <a:r>
              <a:rPr sz="1600" spc="-95" dirty="0">
                <a:solidFill>
                  <a:srgbClr val="FFFFFF"/>
                </a:solidFill>
                <a:latin typeface="Verdana"/>
                <a:cs typeface="Verdana"/>
              </a:rPr>
              <a:t>products. </a:t>
            </a:r>
            <a:r>
              <a:rPr sz="1600" spc="-90" dirty="0">
                <a:solidFill>
                  <a:srgbClr val="FFFFFF"/>
                </a:solidFill>
                <a:latin typeface="Verdana"/>
                <a:cs typeface="Verdana"/>
              </a:rPr>
              <a:t>Module </a:t>
            </a:r>
            <a:r>
              <a:rPr sz="1600" spc="-430" dirty="0">
                <a:solidFill>
                  <a:srgbClr val="FFFFFF"/>
                </a:solidFill>
                <a:latin typeface="Verdana"/>
                <a:cs typeface="Verdana"/>
              </a:rPr>
              <a:t>1: </a:t>
            </a:r>
            <a:r>
              <a:rPr sz="1600" spc="-95" dirty="0">
                <a:solidFill>
                  <a:srgbClr val="FFFFFF"/>
                </a:solidFill>
                <a:latin typeface="Verdana"/>
                <a:cs typeface="Verdana"/>
              </a:rPr>
              <a:t>Safe </a:t>
            </a:r>
            <a:r>
              <a:rPr sz="1600" spc="-90" dirty="0">
                <a:solidFill>
                  <a:srgbClr val="FFFFFF"/>
                </a:solidFill>
                <a:latin typeface="Verdana"/>
                <a:cs typeface="Verdana"/>
              </a:rPr>
              <a:t>blood </a:t>
            </a:r>
            <a:r>
              <a:rPr sz="1600" spc="-114" dirty="0">
                <a:solidFill>
                  <a:srgbClr val="FFFFFF"/>
                </a:solidFill>
                <a:latin typeface="Verdana"/>
                <a:cs typeface="Verdana"/>
              </a:rPr>
              <a:t>donation. </a:t>
            </a:r>
            <a:r>
              <a:rPr sz="1600" spc="-165" dirty="0">
                <a:solidFill>
                  <a:srgbClr val="FFFFFF"/>
                </a:solidFill>
                <a:latin typeface="Verdana"/>
                <a:cs typeface="Verdana"/>
              </a:rPr>
              <a:t>Geneva: </a:t>
            </a:r>
            <a:r>
              <a:rPr sz="1600" spc="-85" dirty="0">
                <a:solidFill>
                  <a:srgbClr val="FFFFFF"/>
                </a:solidFill>
                <a:latin typeface="Verdana"/>
                <a:cs typeface="Verdana"/>
              </a:rPr>
              <a:t>World </a:t>
            </a:r>
            <a:r>
              <a:rPr sz="1600" spc="-90" dirty="0">
                <a:solidFill>
                  <a:srgbClr val="FFFFFF"/>
                </a:solidFill>
                <a:latin typeface="Verdana"/>
                <a:cs typeface="Verdana"/>
              </a:rPr>
              <a:t>Health  </a:t>
            </a:r>
            <a:r>
              <a:rPr sz="1600" spc="-120" dirty="0">
                <a:solidFill>
                  <a:srgbClr val="FFFFFF"/>
                </a:solidFill>
                <a:latin typeface="Verdana"/>
                <a:cs typeface="Verdana"/>
              </a:rPr>
              <a:t>Organization; </a:t>
            </a:r>
            <a:r>
              <a:rPr sz="1600" spc="-170" dirty="0">
                <a:solidFill>
                  <a:srgbClr val="FFFFFF"/>
                </a:solidFill>
                <a:latin typeface="Verdana"/>
                <a:cs typeface="Verdana"/>
              </a:rPr>
              <a:t>2002. </a:t>
            </a:r>
            <a:r>
              <a:rPr sz="1600" spc="-320" dirty="0">
                <a:solidFill>
                  <a:srgbClr val="FFFFFF"/>
                </a:solidFill>
                <a:latin typeface="Verdana"/>
                <a:cs typeface="Verdana"/>
              </a:rPr>
              <a:t>[17 </a:t>
            </a:r>
            <a:r>
              <a:rPr sz="1600" spc="-95" dirty="0">
                <a:solidFill>
                  <a:srgbClr val="FFFFFF"/>
                </a:solidFill>
                <a:latin typeface="Verdana"/>
                <a:cs typeface="Verdana"/>
              </a:rPr>
              <a:t>August </a:t>
            </a:r>
            <a:r>
              <a:rPr sz="1600" spc="-245" dirty="0">
                <a:solidFill>
                  <a:srgbClr val="FFFFFF"/>
                </a:solidFill>
                <a:latin typeface="Verdana"/>
                <a:cs typeface="Verdana"/>
              </a:rPr>
              <a:t>2012]. </a:t>
            </a:r>
            <a:r>
              <a:rPr sz="1600" spc="-245" dirty="0">
                <a:solidFill>
                  <a:srgbClr val="FFFFFF"/>
                </a:solidFill>
                <a:latin typeface="Verdana"/>
                <a:cs typeface="Verdana"/>
                <a:hlinkClick r:id="rId2"/>
              </a:rPr>
              <a:t> </a:t>
            </a:r>
            <a:r>
              <a:rPr sz="1600" spc="-105" dirty="0">
                <a:solidFill>
                  <a:srgbClr val="FFFFFF"/>
                </a:solidFill>
                <a:latin typeface="Verdana"/>
                <a:cs typeface="Verdana"/>
                <a:hlinkClick r:id="rId2"/>
              </a:rPr>
              <a:t>http://www.who.int/bloodsafety/transfusion_services/bts_learningmaterials/en/index.html. </a:t>
            </a:r>
            <a:r>
              <a:rPr sz="1600" spc="-105" dirty="0">
                <a:solidFill>
                  <a:srgbClr val="FFFFFF"/>
                </a:solidFill>
                <a:latin typeface="Verdana"/>
                <a:cs typeface="Verdana"/>
              </a:rPr>
              <a:t> </a:t>
            </a:r>
            <a:r>
              <a:rPr sz="1600" spc="-110" dirty="0">
                <a:solidFill>
                  <a:srgbClr val="FFFFFF"/>
                </a:solidFill>
                <a:latin typeface="Verdana"/>
                <a:cs typeface="Verdana"/>
              </a:rPr>
              <a:t>2.Blood</a:t>
            </a:r>
            <a:r>
              <a:rPr sz="1600" spc="-160" dirty="0">
                <a:solidFill>
                  <a:srgbClr val="FFFFFF"/>
                </a:solidFill>
                <a:latin typeface="Verdana"/>
                <a:cs typeface="Verdana"/>
              </a:rPr>
              <a:t> </a:t>
            </a:r>
            <a:r>
              <a:rPr sz="1600" spc="-90" dirty="0">
                <a:solidFill>
                  <a:srgbClr val="FFFFFF"/>
                </a:solidFill>
                <a:latin typeface="Verdana"/>
                <a:cs typeface="Verdana"/>
              </a:rPr>
              <a:t>donor</a:t>
            </a:r>
            <a:r>
              <a:rPr sz="1600" spc="-170" dirty="0">
                <a:solidFill>
                  <a:srgbClr val="FFFFFF"/>
                </a:solidFill>
                <a:latin typeface="Verdana"/>
                <a:cs typeface="Verdana"/>
              </a:rPr>
              <a:t> </a:t>
            </a:r>
            <a:r>
              <a:rPr sz="1600" spc="-80" dirty="0">
                <a:solidFill>
                  <a:srgbClr val="FFFFFF"/>
                </a:solidFill>
                <a:latin typeface="Verdana"/>
                <a:cs typeface="Verdana"/>
              </a:rPr>
              <a:t>selection.</a:t>
            </a:r>
            <a:r>
              <a:rPr sz="1600" spc="-155" dirty="0">
                <a:solidFill>
                  <a:srgbClr val="FFFFFF"/>
                </a:solidFill>
                <a:latin typeface="Verdana"/>
                <a:cs typeface="Verdana"/>
              </a:rPr>
              <a:t> </a:t>
            </a:r>
            <a:r>
              <a:rPr sz="1600" spc="-85" dirty="0">
                <a:solidFill>
                  <a:srgbClr val="FFFFFF"/>
                </a:solidFill>
                <a:latin typeface="Verdana"/>
                <a:cs typeface="Verdana"/>
              </a:rPr>
              <a:t>Guidelines</a:t>
            </a:r>
            <a:r>
              <a:rPr sz="1600" spc="-125" dirty="0">
                <a:solidFill>
                  <a:srgbClr val="FFFFFF"/>
                </a:solidFill>
                <a:latin typeface="Verdana"/>
                <a:cs typeface="Verdana"/>
              </a:rPr>
              <a:t> </a:t>
            </a:r>
            <a:r>
              <a:rPr sz="1600" spc="-105" dirty="0">
                <a:solidFill>
                  <a:srgbClr val="FFFFFF"/>
                </a:solidFill>
                <a:latin typeface="Verdana"/>
                <a:cs typeface="Verdana"/>
              </a:rPr>
              <a:t>on</a:t>
            </a:r>
            <a:r>
              <a:rPr sz="1600" spc="-165" dirty="0">
                <a:solidFill>
                  <a:srgbClr val="FFFFFF"/>
                </a:solidFill>
                <a:latin typeface="Verdana"/>
                <a:cs typeface="Verdana"/>
              </a:rPr>
              <a:t> </a:t>
            </a:r>
            <a:r>
              <a:rPr sz="1600" spc="-55" dirty="0">
                <a:solidFill>
                  <a:srgbClr val="FFFFFF"/>
                </a:solidFill>
                <a:latin typeface="Verdana"/>
                <a:cs typeface="Verdana"/>
              </a:rPr>
              <a:t>assessing</a:t>
            </a:r>
            <a:r>
              <a:rPr sz="1600" spc="-204" dirty="0">
                <a:solidFill>
                  <a:srgbClr val="FFFFFF"/>
                </a:solidFill>
                <a:latin typeface="Verdana"/>
                <a:cs typeface="Verdana"/>
              </a:rPr>
              <a:t> </a:t>
            </a:r>
            <a:r>
              <a:rPr sz="1600" spc="-90" dirty="0">
                <a:solidFill>
                  <a:srgbClr val="FFFFFF"/>
                </a:solidFill>
                <a:latin typeface="Verdana"/>
                <a:cs typeface="Verdana"/>
              </a:rPr>
              <a:t>donor</a:t>
            </a:r>
            <a:r>
              <a:rPr sz="1600" spc="-150" dirty="0">
                <a:solidFill>
                  <a:srgbClr val="FFFFFF"/>
                </a:solidFill>
                <a:latin typeface="Verdana"/>
                <a:cs typeface="Verdana"/>
              </a:rPr>
              <a:t> </a:t>
            </a:r>
            <a:r>
              <a:rPr sz="1600" spc="-80" dirty="0">
                <a:solidFill>
                  <a:srgbClr val="FFFFFF"/>
                </a:solidFill>
                <a:latin typeface="Verdana"/>
                <a:cs typeface="Verdana"/>
              </a:rPr>
              <a:t>suitability</a:t>
            </a:r>
            <a:r>
              <a:rPr sz="1600" spc="-190" dirty="0">
                <a:solidFill>
                  <a:srgbClr val="FFFFFF"/>
                </a:solidFill>
                <a:latin typeface="Verdana"/>
                <a:cs typeface="Verdana"/>
              </a:rPr>
              <a:t> </a:t>
            </a:r>
            <a:r>
              <a:rPr sz="1600" spc="-50" dirty="0">
                <a:solidFill>
                  <a:srgbClr val="FFFFFF"/>
                </a:solidFill>
                <a:latin typeface="Verdana"/>
                <a:cs typeface="Verdana"/>
              </a:rPr>
              <a:t>for</a:t>
            </a:r>
            <a:r>
              <a:rPr sz="1600" spc="-145" dirty="0">
                <a:solidFill>
                  <a:srgbClr val="FFFFFF"/>
                </a:solidFill>
                <a:latin typeface="Verdana"/>
                <a:cs typeface="Verdana"/>
              </a:rPr>
              <a:t> </a:t>
            </a:r>
            <a:r>
              <a:rPr sz="1600" spc="-90" dirty="0">
                <a:solidFill>
                  <a:srgbClr val="FFFFFF"/>
                </a:solidFill>
                <a:latin typeface="Verdana"/>
                <a:cs typeface="Verdana"/>
              </a:rPr>
              <a:t>blood</a:t>
            </a:r>
            <a:r>
              <a:rPr sz="1600" spc="-160" dirty="0">
                <a:solidFill>
                  <a:srgbClr val="FFFFFF"/>
                </a:solidFill>
                <a:latin typeface="Verdana"/>
                <a:cs typeface="Verdana"/>
              </a:rPr>
              <a:t> </a:t>
            </a:r>
            <a:r>
              <a:rPr sz="1600" spc="-114" dirty="0">
                <a:solidFill>
                  <a:srgbClr val="FFFFFF"/>
                </a:solidFill>
                <a:latin typeface="Verdana"/>
                <a:cs typeface="Verdana"/>
              </a:rPr>
              <a:t>donation.</a:t>
            </a:r>
            <a:endParaRPr sz="1600">
              <a:latin typeface="Verdana"/>
              <a:cs typeface="Verdana"/>
            </a:endParaRPr>
          </a:p>
          <a:p>
            <a:pPr marL="12700">
              <a:lnSpc>
                <a:spcPct val="100000"/>
              </a:lnSpc>
              <a:spcBef>
                <a:spcPts val="5"/>
              </a:spcBef>
            </a:pPr>
            <a:r>
              <a:rPr sz="1600" spc="-110" dirty="0">
                <a:solidFill>
                  <a:srgbClr val="FFFFFF"/>
                </a:solidFill>
                <a:latin typeface="Verdana"/>
                <a:cs typeface="Verdana"/>
              </a:rPr>
              <a:t>Annex</a:t>
            </a:r>
            <a:endParaRPr sz="1600">
              <a:latin typeface="Verdana"/>
              <a:cs typeface="Verdana"/>
            </a:endParaRPr>
          </a:p>
          <a:p>
            <a:pPr marL="12700">
              <a:lnSpc>
                <a:spcPct val="100000"/>
              </a:lnSpc>
            </a:pPr>
            <a:r>
              <a:rPr sz="1600" spc="-110" dirty="0">
                <a:solidFill>
                  <a:srgbClr val="FFFFFF"/>
                </a:solidFill>
                <a:latin typeface="Verdana"/>
                <a:cs typeface="Verdana"/>
              </a:rPr>
              <a:t>3.Aide-mémoire. </a:t>
            </a:r>
            <a:r>
              <a:rPr sz="1600" spc="-75" dirty="0">
                <a:solidFill>
                  <a:srgbClr val="FFFFFF"/>
                </a:solidFill>
                <a:latin typeface="Verdana"/>
                <a:cs typeface="Verdana"/>
              </a:rPr>
              <a:t>Blood </a:t>
            </a:r>
            <a:r>
              <a:rPr sz="1600" spc="-110" dirty="0">
                <a:solidFill>
                  <a:srgbClr val="FFFFFF"/>
                </a:solidFill>
                <a:latin typeface="Verdana"/>
                <a:cs typeface="Verdana"/>
              </a:rPr>
              <a:t>safety. </a:t>
            </a:r>
            <a:r>
              <a:rPr sz="1600" spc="-165" dirty="0">
                <a:solidFill>
                  <a:srgbClr val="FFFFFF"/>
                </a:solidFill>
                <a:latin typeface="Verdana"/>
                <a:cs typeface="Verdana"/>
              </a:rPr>
              <a:t>Geneva: </a:t>
            </a:r>
            <a:r>
              <a:rPr sz="1600" spc="-85" dirty="0">
                <a:solidFill>
                  <a:srgbClr val="FFFFFF"/>
                </a:solidFill>
                <a:latin typeface="Verdana"/>
                <a:cs typeface="Verdana"/>
              </a:rPr>
              <a:t>World </a:t>
            </a:r>
            <a:r>
              <a:rPr sz="1600" spc="-90" dirty="0">
                <a:solidFill>
                  <a:srgbClr val="FFFFFF"/>
                </a:solidFill>
                <a:latin typeface="Verdana"/>
                <a:cs typeface="Verdana"/>
              </a:rPr>
              <a:t>Health </a:t>
            </a:r>
            <a:r>
              <a:rPr sz="1600" spc="-120" dirty="0">
                <a:solidFill>
                  <a:srgbClr val="FFFFFF"/>
                </a:solidFill>
                <a:latin typeface="Verdana"/>
                <a:cs typeface="Verdana"/>
              </a:rPr>
              <a:t>Organization; </a:t>
            </a:r>
            <a:r>
              <a:rPr sz="1600" spc="-170" dirty="0">
                <a:solidFill>
                  <a:srgbClr val="FFFFFF"/>
                </a:solidFill>
                <a:latin typeface="Verdana"/>
                <a:cs typeface="Verdana"/>
              </a:rPr>
              <a:t>2002. </a:t>
            </a:r>
            <a:r>
              <a:rPr sz="1600" spc="-320" dirty="0">
                <a:solidFill>
                  <a:srgbClr val="FFFFFF"/>
                </a:solidFill>
                <a:latin typeface="Verdana"/>
                <a:cs typeface="Verdana"/>
              </a:rPr>
              <a:t>[17 </a:t>
            </a:r>
            <a:r>
              <a:rPr sz="1600" spc="-95" dirty="0">
                <a:solidFill>
                  <a:srgbClr val="FFFFFF"/>
                </a:solidFill>
                <a:latin typeface="Verdana"/>
                <a:cs typeface="Verdana"/>
              </a:rPr>
              <a:t>August</a:t>
            </a:r>
            <a:r>
              <a:rPr sz="1600" spc="-265" dirty="0">
                <a:solidFill>
                  <a:srgbClr val="FFFFFF"/>
                </a:solidFill>
                <a:latin typeface="Verdana"/>
                <a:cs typeface="Verdana"/>
              </a:rPr>
              <a:t> </a:t>
            </a:r>
            <a:r>
              <a:rPr sz="1600" spc="-245" dirty="0">
                <a:solidFill>
                  <a:srgbClr val="FFFFFF"/>
                </a:solidFill>
                <a:latin typeface="Verdana"/>
                <a:cs typeface="Verdana"/>
              </a:rPr>
              <a:t>2012].</a:t>
            </a:r>
            <a:endParaRPr sz="1600">
              <a:latin typeface="Verdana"/>
              <a:cs typeface="Verdana"/>
            </a:endParaRPr>
          </a:p>
          <a:p>
            <a:pPr marL="12700" marR="638175">
              <a:lnSpc>
                <a:spcPct val="100000"/>
              </a:lnSpc>
            </a:pPr>
            <a:r>
              <a:rPr sz="1600" u="heavy" spc="-114" dirty="0">
                <a:solidFill>
                  <a:srgbClr val="80001F"/>
                </a:solidFill>
                <a:uFill>
                  <a:solidFill>
                    <a:srgbClr val="80001F"/>
                  </a:solidFill>
                </a:uFill>
                <a:latin typeface="Verdana"/>
                <a:cs typeface="Verdana"/>
                <a:hlinkClick r:id="rId3"/>
              </a:rPr>
              <a:t>http://www.who.int/bloodsafety </a:t>
            </a:r>
            <a:r>
              <a:rPr sz="1600" u="heavy" spc="-125" dirty="0">
                <a:solidFill>
                  <a:srgbClr val="80001F"/>
                </a:solidFill>
                <a:uFill>
                  <a:solidFill>
                    <a:srgbClr val="80001F"/>
                  </a:solidFill>
                </a:uFill>
                <a:latin typeface="Verdana"/>
                <a:cs typeface="Verdana"/>
                <a:hlinkClick r:id="rId3"/>
              </a:rPr>
              <a:t>/publications/who_bct_02_03/en/index.html</a:t>
            </a:r>
            <a:r>
              <a:rPr sz="1600" spc="-125" dirty="0">
                <a:solidFill>
                  <a:srgbClr val="FFFFFF"/>
                </a:solidFill>
                <a:latin typeface="Verdana"/>
                <a:cs typeface="Verdana"/>
              </a:rPr>
              <a:t>.  </a:t>
            </a:r>
            <a:r>
              <a:rPr sz="1600" spc="-160" dirty="0">
                <a:solidFill>
                  <a:srgbClr val="FFFFFF"/>
                </a:solidFill>
                <a:latin typeface="Verdana"/>
                <a:cs typeface="Verdana"/>
              </a:rPr>
              <a:t>4.WHO/IFRC.</a:t>
            </a:r>
            <a:r>
              <a:rPr sz="1600" spc="-125" dirty="0">
                <a:solidFill>
                  <a:srgbClr val="FFFFFF"/>
                </a:solidFill>
                <a:latin typeface="Verdana"/>
                <a:cs typeface="Verdana"/>
              </a:rPr>
              <a:t> </a:t>
            </a:r>
            <a:r>
              <a:rPr sz="1600" spc="-90" dirty="0">
                <a:solidFill>
                  <a:srgbClr val="FFFFFF"/>
                </a:solidFill>
                <a:latin typeface="Verdana"/>
                <a:cs typeface="Verdana"/>
              </a:rPr>
              <a:t>Towards</a:t>
            </a:r>
            <a:r>
              <a:rPr sz="1600" spc="-190" dirty="0">
                <a:solidFill>
                  <a:srgbClr val="FFFFFF"/>
                </a:solidFill>
                <a:latin typeface="Verdana"/>
                <a:cs typeface="Verdana"/>
              </a:rPr>
              <a:t> </a:t>
            </a:r>
            <a:r>
              <a:rPr sz="1600" spc="-345" dirty="0">
                <a:solidFill>
                  <a:srgbClr val="FFFFFF"/>
                </a:solidFill>
                <a:latin typeface="Verdana"/>
                <a:cs typeface="Verdana"/>
              </a:rPr>
              <a:t>100%</a:t>
            </a:r>
            <a:r>
              <a:rPr sz="1600" spc="-335" dirty="0">
                <a:solidFill>
                  <a:srgbClr val="FFFFFF"/>
                </a:solidFill>
                <a:latin typeface="Verdana"/>
                <a:cs typeface="Verdana"/>
              </a:rPr>
              <a:t> </a:t>
            </a:r>
            <a:r>
              <a:rPr sz="1600" spc="-95" dirty="0">
                <a:solidFill>
                  <a:srgbClr val="FFFFFF"/>
                </a:solidFill>
                <a:latin typeface="Verdana"/>
                <a:cs typeface="Verdana"/>
              </a:rPr>
              <a:t>voluntary</a:t>
            </a:r>
            <a:r>
              <a:rPr sz="1600" spc="-155" dirty="0">
                <a:solidFill>
                  <a:srgbClr val="FFFFFF"/>
                </a:solidFill>
                <a:latin typeface="Verdana"/>
                <a:cs typeface="Verdana"/>
              </a:rPr>
              <a:t> </a:t>
            </a:r>
            <a:r>
              <a:rPr sz="1600" spc="-90" dirty="0">
                <a:solidFill>
                  <a:srgbClr val="FFFFFF"/>
                </a:solidFill>
                <a:latin typeface="Verdana"/>
                <a:cs typeface="Verdana"/>
              </a:rPr>
              <a:t>blood</a:t>
            </a:r>
            <a:r>
              <a:rPr sz="1600" spc="-145" dirty="0">
                <a:solidFill>
                  <a:srgbClr val="FFFFFF"/>
                </a:solidFill>
                <a:latin typeface="Verdana"/>
                <a:cs typeface="Verdana"/>
              </a:rPr>
              <a:t> </a:t>
            </a:r>
            <a:r>
              <a:rPr sz="1600" spc="-135" dirty="0">
                <a:solidFill>
                  <a:srgbClr val="FFFFFF"/>
                </a:solidFill>
                <a:latin typeface="Verdana"/>
                <a:cs typeface="Verdana"/>
              </a:rPr>
              <a:t>donation:</a:t>
            </a:r>
            <a:r>
              <a:rPr sz="1600" spc="-150" dirty="0">
                <a:solidFill>
                  <a:srgbClr val="FFFFFF"/>
                </a:solidFill>
                <a:latin typeface="Verdana"/>
                <a:cs typeface="Verdana"/>
              </a:rPr>
              <a:t> </a:t>
            </a:r>
            <a:r>
              <a:rPr sz="1600" spc="-55" dirty="0">
                <a:solidFill>
                  <a:srgbClr val="FFFFFF"/>
                </a:solidFill>
                <a:latin typeface="Verdana"/>
                <a:cs typeface="Verdana"/>
              </a:rPr>
              <a:t>A</a:t>
            </a:r>
            <a:r>
              <a:rPr sz="1600" spc="-155" dirty="0">
                <a:solidFill>
                  <a:srgbClr val="FFFFFF"/>
                </a:solidFill>
                <a:latin typeface="Verdana"/>
                <a:cs typeface="Verdana"/>
              </a:rPr>
              <a:t> </a:t>
            </a:r>
            <a:r>
              <a:rPr sz="1600" spc="-75" dirty="0">
                <a:solidFill>
                  <a:srgbClr val="FFFFFF"/>
                </a:solidFill>
                <a:latin typeface="Verdana"/>
                <a:cs typeface="Verdana"/>
              </a:rPr>
              <a:t>global</a:t>
            </a:r>
            <a:r>
              <a:rPr sz="1600" spc="-125" dirty="0">
                <a:solidFill>
                  <a:srgbClr val="FFFFFF"/>
                </a:solidFill>
                <a:latin typeface="Verdana"/>
                <a:cs typeface="Verdana"/>
              </a:rPr>
              <a:t> </a:t>
            </a:r>
            <a:r>
              <a:rPr sz="1600" spc="-80" dirty="0">
                <a:solidFill>
                  <a:srgbClr val="FFFFFF"/>
                </a:solidFill>
                <a:latin typeface="Verdana"/>
                <a:cs typeface="Verdana"/>
              </a:rPr>
              <a:t>framework</a:t>
            </a:r>
            <a:r>
              <a:rPr sz="1600" spc="-180" dirty="0">
                <a:solidFill>
                  <a:srgbClr val="FFFFFF"/>
                </a:solidFill>
                <a:latin typeface="Verdana"/>
                <a:cs typeface="Verdana"/>
              </a:rPr>
              <a:t> </a:t>
            </a:r>
            <a:r>
              <a:rPr sz="1600" spc="-50" dirty="0">
                <a:solidFill>
                  <a:srgbClr val="FFFFFF"/>
                </a:solidFill>
                <a:latin typeface="Verdana"/>
                <a:cs typeface="Verdana"/>
              </a:rPr>
              <a:t>for</a:t>
            </a:r>
            <a:r>
              <a:rPr sz="1600" spc="-110" dirty="0">
                <a:solidFill>
                  <a:srgbClr val="FFFFFF"/>
                </a:solidFill>
                <a:latin typeface="Verdana"/>
                <a:cs typeface="Verdana"/>
              </a:rPr>
              <a:t> </a:t>
            </a:r>
            <a:r>
              <a:rPr sz="1600" spc="-105" dirty="0">
                <a:solidFill>
                  <a:srgbClr val="FFFFFF"/>
                </a:solidFill>
                <a:latin typeface="Verdana"/>
                <a:cs typeface="Verdana"/>
              </a:rPr>
              <a:t>action.  </a:t>
            </a:r>
            <a:r>
              <a:rPr sz="1600" spc="-165" dirty="0">
                <a:solidFill>
                  <a:srgbClr val="FFFFFF"/>
                </a:solidFill>
                <a:latin typeface="Verdana"/>
                <a:cs typeface="Verdana"/>
              </a:rPr>
              <a:t>Geneva: </a:t>
            </a:r>
            <a:r>
              <a:rPr sz="1600" spc="-85" dirty="0">
                <a:solidFill>
                  <a:srgbClr val="FFFFFF"/>
                </a:solidFill>
                <a:latin typeface="Verdana"/>
                <a:cs typeface="Verdana"/>
              </a:rPr>
              <a:t>World </a:t>
            </a:r>
            <a:r>
              <a:rPr sz="1600" spc="-90" dirty="0">
                <a:solidFill>
                  <a:srgbClr val="FFFFFF"/>
                </a:solidFill>
                <a:latin typeface="Verdana"/>
                <a:cs typeface="Verdana"/>
              </a:rPr>
              <a:t>Health </a:t>
            </a:r>
            <a:r>
              <a:rPr sz="1600" spc="-114" dirty="0">
                <a:solidFill>
                  <a:srgbClr val="FFFFFF"/>
                </a:solidFill>
                <a:latin typeface="Verdana"/>
                <a:cs typeface="Verdana"/>
              </a:rPr>
              <a:t>Organization; </a:t>
            </a:r>
            <a:r>
              <a:rPr sz="1600" spc="-229" dirty="0">
                <a:solidFill>
                  <a:srgbClr val="FFFFFF"/>
                </a:solidFill>
                <a:latin typeface="Verdana"/>
                <a:cs typeface="Verdana"/>
              </a:rPr>
              <a:t>2010. </a:t>
            </a:r>
            <a:r>
              <a:rPr sz="1600" spc="-320" dirty="0">
                <a:solidFill>
                  <a:srgbClr val="FFFFFF"/>
                </a:solidFill>
                <a:latin typeface="Verdana"/>
                <a:cs typeface="Verdana"/>
              </a:rPr>
              <a:t>[17 </a:t>
            </a:r>
            <a:r>
              <a:rPr sz="1600" spc="-95" dirty="0">
                <a:solidFill>
                  <a:srgbClr val="FFFFFF"/>
                </a:solidFill>
                <a:latin typeface="Verdana"/>
                <a:cs typeface="Verdana"/>
              </a:rPr>
              <a:t>August </a:t>
            </a:r>
            <a:r>
              <a:rPr sz="1600" spc="-245" dirty="0">
                <a:solidFill>
                  <a:srgbClr val="FFFFFF"/>
                </a:solidFill>
                <a:latin typeface="Verdana"/>
                <a:cs typeface="Verdana"/>
              </a:rPr>
              <a:t>2012].  </a:t>
            </a:r>
            <a:r>
              <a:rPr sz="1600" spc="-105" dirty="0">
                <a:solidFill>
                  <a:srgbClr val="FFFFFF"/>
                </a:solidFill>
                <a:latin typeface="Verdana"/>
                <a:cs typeface="Verdana"/>
                <a:hlinkClick r:id="rId4"/>
              </a:rPr>
              <a:t>http://www.who.int/bloodsafety/publications </a:t>
            </a:r>
            <a:r>
              <a:rPr sz="1600" spc="-185" dirty="0">
                <a:solidFill>
                  <a:srgbClr val="FFFFFF"/>
                </a:solidFill>
                <a:latin typeface="Verdana"/>
                <a:cs typeface="Verdana"/>
              </a:rPr>
              <a:t>/9789241599696/en/ </a:t>
            </a:r>
            <a:r>
              <a:rPr sz="1600" spc="-135" dirty="0">
                <a:solidFill>
                  <a:srgbClr val="FFFFFF"/>
                </a:solidFill>
                <a:latin typeface="Verdana"/>
                <a:cs typeface="Verdana"/>
              </a:rPr>
              <a:t>[PubMed]</a:t>
            </a:r>
            <a:endParaRPr sz="1600">
              <a:latin typeface="Verdana"/>
              <a:cs typeface="Verdana"/>
            </a:endParaRPr>
          </a:p>
          <a:p>
            <a:pPr marL="12700" marR="160020">
              <a:lnSpc>
                <a:spcPct val="100000"/>
              </a:lnSpc>
              <a:spcBef>
                <a:spcPts val="5"/>
              </a:spcBef>
            </a:pPr>
            <a:r>
              <a:rPr sz="1600" spc="-165" dirty="0">
                <a:solidFill>
                  <a:srgbClr val="FFFFFF"/>
                </a:solidFill>
                <a:latin typeface="Verdana"/>
                <a:cs typeface="Verdana"/>
              </a:rPr>
              <a:t>5.The </a:t>
            </a:r>
            <a:r>
              <a:rPr sz="1600" spc="-85" dirty="0">
                <a:solidFill>
                  <a:srgbClr val="FFFFFF"/>
                </a:solidFill>
                <a:latin typeface="Verdana"/>
                <a:cs typeface="Verdana"/>
              </a:rPr>
              <a:t>Melbourne </a:t>
            </a:r>
            <a:r>
              <a:rPr sz="1600" spc="-80" dirty="0">
                <a:solidFill>
                  <a:srgbClr val="FFFFFF"/>
                </a:solidFill>
                <a:latin typeface="Verdana"/>
                <a:cs typeface="Verdana"/>
              </a:rPr>
              <a:t>Declaration </a:t>
            </a:r>
            <a:r>
              <a:rPr sz="1600" spc="-105" dirty="0">
                <a:solidFill>
                  <a:srgbClr val="FFFFFF"/>
                </a:solidFill>
                <a:latin typeface="Verdana"/>
                <a:cs typeface="Verdana"/>
              </a:rPr>
              <a:t>on </a:t>
            </a:r>
            <a:r>
              <a:rPr sz="1600" spc="-345" dirty="0">
                <a:solidFill>
                  <a:srgbClr val="FFFFFF"/>
                </a:solidFill>
                <a:latin typeface="Verdana"/>
                <a:cs typeface="Verdana"/>
              </a:rPr>
              <a:t>100% </a:t>
            </a:r>
            <a:r>
              <a:rPr sz="1600" spc="-95" dirty="0">
                <a:solidFill>
                  <a:srgbClr val="FFFFFF"/>
                </a:solidFill>
                <a:latin typeface="Verdana"/>
                <a:cs typeface="Verdana"/>
              </a:rPr>
              <a:t>voluntary </a:t>
            </a:r>
            <a:r>
              <a:rPr sz="1600" spc="-90" dirty="0">
                <a:solidFill>
                  <a:srgbClr val="FFFFFF"/>
                </a:solidFill>
                <a:latin typeface="Verdana"/>
                <a:cs typeface="Verdana"/>
              </a:rPr>
              <a:t>non-remunerated </a:t>
            </a:r>
            <a:r>
              <a:rPr sz="1600" spc="-100" dirty="0">
                <a:solidFill>
                  <a:srgbClr val="FFFFFF"/>
                </a:solidFill>
                <a:latin typeface="Verdana"/>
                <a:cs typeface="Verdana"/>
              </a:rPr>
              <a:t>donation </a:t>
            </a:r>
            <a:r>
              <a:rPr sz="1600" spc="-75" dirty="0">
                <a:solidFill>
                  <a:srgbClr val="FFFFFF"/>
                </a:solidFill>
                <a:latin typeface="Verdana"/>
                <a:cs typeface="Verdana"/>
              </a:rPr>
              <a:t>of </a:t>
            </a:r>
            <a:r>
              <a:rPr sz="1600" spc="-90" dirty="0">
                <a:solidFill>
                  <a:srgbClr val="FFFFFF"/>
                </a:solidFill>
                <a:latin typeface="Verdana"/>
                <a:cs typeface="Verdana"/>
              </a:rPr>
              <a:t>blood </a:t>
            </a:r>
            <a:r>
              <a:rPr sz="1600" spc="-120" dirty="0">
                <a:solidFill>
                  <a:srgbClr val="FFFFFF"/>
                </a:solidFill>
                <a:latin typeface="Verdana"/>
                <a:cs typeface="Verdana"/>
              </a:rPr>
              <a:t>and  </a:t>
            </a:r>
            <a:r>
              <a:rPr sz="1600" spc="-90" dirty="0">
                <a:solidFill>
                  <a:srgbClr val="FFFFFF"/>
                </a:solidFill>
                <a:latin typeface="Verdana"/>
                <a:cs typeface="Verdana"/>
              </a:rPr>
              <a:t>blood </a:t>
            </a:r>
            <a:r>
              <a:rPr sz="1600" spc="-114" dirty="0">
                <a:solidFill>
                  <a:srgbClr val="FFFFFF"/>
                </a:solidFill>
                <a:latin typeface="Verdana"/>
                <a:cs typeface="Verdana"/>
              </a:rPr>
              <a:t>components. </a:t>
            </a:r>
            <a:r>
              <a:rPr sz="1600" spc="-165" dirty="0">
                <a:solidFill>
                  <a:srgbClr val="FFFFFF"/>
                </a:solidFill>
                <a:latin typeface="Verdana"/>
                <a:cs typeface="Verdana"/>
              </a:rPr>
              <a:t>Geneva: </a:t>
            </a:r>
            <a:r>
              <a:rPr sz="1600" spc="-85" dirty="0">
                <a:solidFill>
                  <a:srgbClr val="FFFFFF"/>
                </a:solidFill>
                <a:latin typeface="Verdana"/>
                <a:cs typeface="Verdana"/>
              </a:rPr>
              <a:t>World </a:t>
            </a:r>
            <a:r>
              <a:rPr sz="1600" spc="-90" dirty="0">
                <a:solidFill>
                  <a:srgbClr val="FFFFFF"/>
                </a:solidFill>
                <a:latin typeface="Verdana"/>
                <a:cs typeface="Verdana"/>
              </a:rPr>
              <a:t>Health </a:t>
            </a:r>
            <a:r>
              <a:rPr sz="1600" spc="-120" dirty="0">
                <a:solidFill>
                  <a:srgbClr val="FFFFFF"/>
                </a:solidFill>
                <a:latin typeface="Verdana"/>
                <a:cs typeface="Verdana"/>
              </a:rPr>
              <a:t>Organization; </a:t>
            </a:r>
            <a:r>
              <a:rPr sz="1600" spc="-175" dirty="0">
                <a:solidFill>
                  <a:srgbClr val="FFFFFF"/>
                </a:solidFill>
                <a:latin typeface="Verdana"/>
                <a:cs typeface="Verdana"/>
              </a:rPr>
              <a:t>2009. </a:t>
            </a:r>
            <a:r>
              <a:rPr sz="1600" spc="-320" dirty="0">
                <a:solidFill>
                  <a:srgbClr val="FFFFFF"/>
                </a:solidFill>
                <a:latin typeface="Verdana"/>
                <a:cs typeface="Verdana"/>
              </a:rPr>
              <a:t>[17 </a:t>
            </a:r>
            <a:r>
              <a:rPr sz="1600" spc="-95" dirty="0">
                <a:solidFill>
                  <a:srgbClr val="FFFFFF"/>
                </a:solidFill>
                <a:latin typeface="Verdana"/>
                <a:cs typeface="Verdana"/>
              </a:rPr>
              <a:t>August </a:t>
            </a:r>
            <a:r>
              <a:rPr sz="1600" spc="-245" dirty="0">
                <a:solidFill>
                  <a:srgbClr val="FFFFFF"/>
                </a:solidFill>
                <a:latin typeface="Verdana"/>
                <a:cs typeface="Verdana"/>
              </a:rPr>
              <a:t>2012].</a:t>
            </a:r>
            <a:r>
              <a:rPr sz="1600" spc="-425" dirty="0">
                <a:solidFill>
                  <a:srgbClr val="FFFFFF"/>
                </a:solidFill>
                <a:latin typeface="Verdana"/>
                <a:cs typeface="Verdana"/>
              </a:rPr>
              <a:t> </a:t>
            </a:r>
            <a:r>
              <a:rPr sz="1600" spc="-130" dirty="0">
                <a:solidFill>
                  <a:srgbClr val="FFFFFF"/>
                </a:solidFill>
                <a:latin typeface="Verdana"/>
                <a:cs typeface="Verdana"/>
                <a:hlinkClick r:id="rId5"/>
              </a:rPr>
              <a:t>http://www</a:t>
            </a:r>
            <a:endParaRPr sz="1600">
              <a:latin typeface="Verdana"/>
              <a:cs typeface="Verdana"/>
            </a:endParaRPr>
          </a:p>
          <a:p>
            <a:pPr marL="12700">
              <a:lnSpc>
                <a:spcPct val="100000"/>
              </a:lnSpc>
              <a:spcBef>
                <a:spcPts val="5"/>
              </a:spcBef>
            </a:pPr>
            <a:r>
              <a:rPr sz="1600" spc="-114" dirty="0">
                <a:solidFill>
                  <a:srgbClr val="FFFFFF"/>
                </a:solidFill>
                <a:latin typeface="Verdana"/>
                <a:cs typeface="Verdana"/>
              </a:rPr>
              <a:t>.who.int/worldblooddonorday/Melbourne_Declaration_VNRBD_2009.pdf.</a:t>
            </a:r>
            <a:endParaRPr sz="16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1004</Words>
  <Application>Microsoft Office PowerPoint</Application>
  <PresentationFormat>Custom</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Verdana</vt:lpstr>
      <vt:lpstr>Wingdings</vt:lpstr>
      <vt:lpstr>Office Theme</vt:lpstr>
      <vt:lpstr>PowerPoint Presentation</vt:lpstr>
      <vt:lpstr>     TEAM DETAILS</vt:lpstr>
      <vt:lpstr> ABSTRACT</vt:lpstr>
      <vt:lpstr>  INTRODUCTION</vt:lpstr>
      <vt:lpstr>WORKFLOW OF THE PROJECT</vt:lpstr>
      <vt:lpstr>  REQUIREMENTS</vt:lpstr>
      <vt:lpstr> FUTURE ENHANCEMENTS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cintha mani</dc:creator>
  <cp:lastModifiedBy>cintha mani</cp:lastModifiedBy>
  <cp:revision>3</cp:revision>
  <dcterms:created xsi:type="dcterms:W3CDTF">2022-11-15T03:46:54Z</dcterms:created>
  <dcterms:modified xsi:type="dcterms:W3CDTF">2022-11-15T04:21:28Z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2022-09-23T00:00:00Z</vt:filetime>
  </property>
  <property fmtid="{D5CDD505-2E9C-101B-9397-08002B2CF9AE}" pid="3" name="Creator">
    <vt:lpwstr>Microsoft® PowerPoint® 2016</vt:lpwstr>
  </property>
  <property fmtid="{D5CDD505-2E9C-101B-9397-08002B2CF9AE}" pid="4" name="LastSaved">
    <vt:filetime>2022-11-15T00:00:00Z</vt:filetime>
  </property>
</Properties>
</file>